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95" r:id="rId4"/>
    <p:sldMasterId id="2147484523" r:id="rId5"/>
  </p:sldMasterIdLst>
  <p:notesMasterIdLst>
    <p:notesMasterId r:id="rId15"/>
  </p:notesMasterIdLst>
  <p:handoutMasterIdLst>
    <p:handoutMasterId r:id="rId16"/>
  </p:handoutMasterIdLst>
  <p:sldIdLst>
    <p:sldId id="2076136988" r:id="rId6"/>
    <p:sldId id="2076136992" r:id="rId7"/>
    <p:sldId id="2076136993" r:id="rId8"/>
    <p:sldId id="2076136994" r:id="rId9"/>
    <p:sldId id="2076136995" r:id="rId10"/>
    <p:sldId id="2076136996" r:id="rId11"/>
    <p:sldId id="1561" r:id="rId12"/>
    <p:sldId id="1564" r:id="rId13"/>
    <p:sldId id="1538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D9E7"/>
    <a:srgbClr val="1977D4"/>
    <a:srgbClr val="ADD8E6"/>
    <a:srgbClr val="FFB900"/>
    <a:srgbClr val="1E1E1E"/>
    <a:srgbClr val="00BCF2"/>
    <a:srgbClr val="0078D7"/>
    <a:srgbClr val="353535"/>
    <a:srgbClr val="525252"/>
    <a:srgbClr val="B40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812"/>
  </p:normalViewPr>
  <p:slideViewPr>
    <p:cSldViewPr snapToGrid="0">
      <p:cViewPr varScale="1">
        <p:scale>
          <a:sx n="143" d="100"/>
          <a:sy n="143" d="100"/>
        </p:scale>
        <p:origin x="1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1/9/24 2:51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1/9/24 2:51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5E23CFC-C3E8-49B9-B877-0038CDCB9D88}" type="datetime8">
              <a:rPr lang="en-US" smtClean="0"/>
              <a:t>1/9/24 2:51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87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1/9/24 2:51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8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1/9/24 2:51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81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685711C6-D783-4789-8082-9D34F2C4221D}" type="datetime8">
              <a:rPr lang="en-US" smtClean="0"/>
              <a:t>1/9/24 2:51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6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4745B-0736-4DCE-B7E9-046FF80F14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539317" y="1788564"/>
            <a:ext cx="3836895" cy="341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B400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 descr="A close up of a toy&#10;&#10;Description automatically generated">
            <a:extLst>
              <a:ext uri="{FF2B5EF4-FFF2-40B4-BE49-F238E27FC236}">
                <a16:creationId xmlns:a16="http://schemas.microsoft.com/office/drawing/2014/main" id="{514EA320-09C9-7146-B7EB-DCF119FD7A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6612" y="1160413"/>
            <a:ext cx="4843369" cy="467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99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B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3119E6-CBC9-3742-94F9-783A98F4AA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50586" y="1344375"/>
            <a:ext cx="4201651" cy="420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46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4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B9BF09-E0E5-4D1B-96E2-CD70A32D5822}"/>
              </a:ext>
            </a:extLst>
          </p:cNvPr>
          <p:cNvSpPr/>
          <p:nvPr userDrawn="1"/>
        </p:nvSpPr>
        <p:spPr bwMode="auto">
          <a:xfrm>
            <a:off x="7387674" y="1410315"/>
            <a:ext cx="4128796" cy="412879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D0CD3-D516-4C8E-A84D-78D7C74118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4920" y="1363662"/>
            <a:ext cx="5209624" cy="44004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25993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5">
    <p:bg>
      <p:bgPr>
        <a:solidFill>
          <a:srgbClr val="B400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F2583F-A495-4B0D-AF8B-9510F7014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26273" y="1220592"/>
            <a:ext cx="5315009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58911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6">
    <p:bg>
      <p:bgPr>
        <a:solidFill>
          <a:srgbClr val="FFB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7" name="Picture 6" descr="A picture containing building, table, large, sitting&#10;&#10;Description automatically generated">
            <a:extLst>
              <a:ext uri="{FF2B5EF4-FFF2-40B4-BE49-F238E27FC236}">
                <a16:creationId xmlns:a16="http://schemas.microsoft.com/office/drawing/2014/main" id="{8BD888CC-2469-FF40-8C7A-936A08BBF8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18237" y="0"/>
            <a:ext cx="9484100" cy="699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y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9F142D-7D6F-4396-9B8F-E9BD7B6EB2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33037" y="4868862"/>
            <a:ext cx="1563927" cy="16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788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F7005FD-E540-3E4A-9371-20FD9282D9F3}"/>
              </a:ext>
            </a:extLst>
          </p:cNvPr>
          <p:cNvGrpSpPr/>
          <p:nvPr userDrawn="1"/>
        </p:nvGrpSpPr>
        <p:grpSpPr>
          <a:xfrm>
            <a:off x="274707" y="6364819"/>
            <a:ext cx="2288077" cy="369778"/>
            <a:chOff x="8703664" y="6310422"/>
            <a:chExt cx="2400365" cy="3771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212EB1B-8436-DA48-A33C-012BE9B41F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6891" y="6310422"/>
              <a:ext cx="377138" cy="37713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88F044-4A5E-8645-9438-15DC3D7043FC}"/>
                </a:ext>
              </a:extLst>
            </p:cNvPr>
            <p:cNvSpPr txBox="1"/>
            <p:nvPr userDrawn="1"/>
          </p:nvSpPr>
          <p:spPr>
            <a:xfrm>
              <a:off x="8703664" y="6310423"/>
              <a:ext cx="2080020" cy="360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700" dirty="0">
                  <a:solidFill>
                    <a:schemeClr val="tx1"/>
                  </a:solidFill>
                </a:rPr>
                <a:t>@</a:t>
              </a:r>
              <a:r>
                <a:rPr lang="en-US" sz="1700" dirty="0" err="1">
                  <a:solidFill>
                    <a:schemeClr val="tx1"/>
                  </a:solidFill>
                </a:rPr>
                <a:t>TheCodeTraveler</a:t>
              </a:r>
              <a:endParaRPr lang="en-US" sz="1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0" r:id="rId1"/>
    <p:sldLayoutId id="2147484501" r:id="rId2"/>
    <p:sldLayoutId id="2147484502" r:id="rId3"/>
    <p:sldLayoutId id="2147484503" r:id="rId4"/>
    <p:sldLayoutId id="2147484504" r:id="rId5"/>
    <p:sldLayoutId id="2147484510" r:id="rId6"/>
    <p:sldLayoutId id="2147484513" r:id="rId7"/>
    <p:sldLayoutId id="2147484514" r:id="rId8"/>
    <p:sldLayoutId id="2147484529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04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8" r:id="rId1"/>
    <p:sldLayoutId id="2147484515" r:id="rId2"/>
    <p:sldLayoutId id="2147484516" r:id="rId3"/>
    <p:sldLayoutId id="2147484517" r:id="rId4"/>
    <p:sldLayoutId id="2147484518" r:id="rId5"/>
    <p:sldLayoutId id="2147484519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17333"/>
            <a:ext cx="6218237" cy="1181862"/>
          </a:xfrm>
        </p:spPr>
        <p:txBody>
          <a:bodyPr/>
          <a:lstStyle/>
          <a:p>
            <a:r>
              <a:rPr lang="en-US" dirty="0"/>
              <a:t>Layouts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9138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1AF8-C3F4-5846-B0E4-BB36BDA9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UI</a:t>
            </a:r>
            <a:br>
              <a:rPr lang="en-US" dirty="0"/>
            </a:br>
            <a:r>
              <a:rPr lang="en-US" sz="3600" dirty="0" err="1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VerticalStackLayout</a:t>
            </a:r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B64239B-0A61-AF10-0ABF-256422FF9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4736" y="1075962"/>
            <a:ext cx="2820415" cy="4842600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AF41597-FA18-6CE0-8E9F-285CED1C5BC2}"/>
              </a:ext>
            </a:extLst>
          </p:cNvPr>
          <p:cNvSpPr txBox="1">
            <a:spLocks/>
          </p:cNvSpPr>
          <p:nvPr/>
        </p:nvSpPr>
        <p:spPr>
          <a:xfrm>
            <a:off x="274638" y="1828799"/>
            <a:ext cx="7307599" cy="240065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Stacks its Children vertically, top-to-bottom</a:t>
            </a:r>
          </a:p>
          <a:p>
            <a:r>
              <a:rPr lang="en-US" dirty="0"/>
              <a:t>Places first child at the top</a:t>
            </a:r>
          </a:p>
          <a:p>
            <a:r>
              <a:rPr lang="en-US" dirty="0"/>
              <a:t>Places last child at the bottom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D9C9FE-0350-292E-33D9-07D093F7974E}"/>
              </a:ext>
            </a:extLst>
          </p:cNvPr>
          <p:cNvSpPr txBox="1"/>
          <p:nvPr/>
        </p:nvSpPr>
        <p:spPr>
          <a:xfrm>
            <a:off x="6028566" y="5935753"/>
            <a:ext cx="55665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https://</a:t>
            </a:r>
            <a:r>
              <a:rPr lang="en-US" sz="1200" dirty="0" err="1"/>
              <a:t>learn.microsoft.com</a:t>
            </a:r>
            <a:r>
              <a:rPr lang="en-US" sz="1200" dirty="0"/>
              <a:t>/dotnet/</a:t>
            </a:r>
            <a:r>
              <a:rPr lang="en-US" sz="1200" dirty="0" err="1"/>
              <a:t>maui</a:t>
            </a:r>
            <a:r>
              <a:rPr lang="en-US" sz="1200" dirty="0"/>
              <a:t>/user-interface/layouts/media/</a:t>
            </a:r>
            <a:r>
              <a:rPr lang="en-US" sz="1200" dirty="0" err="1"/>
              <a:t>layouts.png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0745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1AF8-C3F4-5846-B0E4-BB36BDA9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UI</a:t>
            </a:r>
            <a:br>
              <a:rPr lang="en-US" dirty="0"/>
            </a:br>
            <a:r>
              <a:rPr lang="en-US" sz="3600" dirty="0" err="1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HorizontalStackLayout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AF41597-FA18-6CE0-8E9F-285CED1C5BC2}"/>
              </a:ext>
            </a:extLst>
          </p:cNvPr>
          <p:cNvSpPr txBox="1">
            <a:spLocks/>
          </p:cNvSpPr>
          <p:nvPr/>
        </p:nvSpPr>
        <p:spPr>
          <a:xfrm>
            <a:off x="274638" y="1828799"/>
            <a:ext cx="7307599" cy="240065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Stacks its Children horizontally, left-to-right</a:t>
            </a:r>
          </a:p>
          <a:p>
            <a:r>
              <a:rPr lang="en-US" dirty="0"/>
              <a:t>Places first child at the left</a:t>
            </a:r>
          </a:p>
          <a:p>
            <a:r>
              <a:rPr lang="en-US" dirty="0"/>
              <a:t>Places last child at the right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9FC4565-DC60-D274-00B7-237A5CD22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4736" y="1075962"/>
            <a:ext cx="2820415" cy="4842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EBF61E-FD65-9F34-7FFB-9EA9547CEFFF}"/>
              </a:ext>
            </a:extLst>
          </p:cNvPr>
          <p:cNvSpPr txBox="1"/>
          <p:nvPr/>
        </p:nvSpPr>
        <p:spPr>
          <a:xfrm>
            <a:off x="6028566" y="5935753"/>
            <a:ext cx="55665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https://</a:t>
            </a:r>
            <a:r>
              <a:rPr lang="en-US" sz="1200" dirty="0" err="1"/>
              <a:t>learn.microsoft.com</a:t>
            </a:r>
            <a:r>
              <a:rPr lang="en-US" sz="1200" dirty="0"/>
              <a:t>/dotnet/</a:t>
            </a:r>
            <a:r>
              <a:rPr lang="en-US" sz="1200" dirty="0" err="1"/>
              <a:t>maui</a:t>
            </a:r>
            <a:r>
              <a:rPr lang="en-US" sz="1200" dirty="0"/>
              <a:t>/user-interface/layouts/media/</a:t>
            </a:r>
            <a:r>
              <a:rPr lang="en-US" sz="1200" dirty="0" err="1"/>
              <a:t>layouts.png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27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1AF8-C3F4-5846-B0E4-BB36BDA9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UI</a:t>
            </a:r>
            <a:br>
              <a:rPr lang="en-US" dirty="0"/>
            </a:br>
            <a:r>
              <a:rPr lang="en-US" sz="3600" dirty="0" err="1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AbsoluteLayout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AF41597-FA18-6CE0-8E9F-285CED1C5BC2}"/>
              </a:ext>
            </a:extLst>
          </p:cNvPr>
          <p:cNvSpPr txBox="1">
            <a:spLocks/>
          </p:cNvSpPr>
          <p:nvPr/>
        </p:nvSpPr>
        <p:spPr>
          <a:xfrm>
            <a:off x="274638" y="1828799"/>
            <a:ext cx="7307599" cy="240065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Places its Children in an exact location</a:t>
            </a:r>
          </a:p>
          <a:p>
            <a:r>
              <a:rPr lang="en-US" dirty="0"/>
              <a:t>Can use pixel coordinates</a:t>
            </a:r>
          </a:p>
          <a:p>
            <a:r>
              <a:rPr lang="en-US" dirty="0"/>
              <a:t>Can use relative position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45FF203-EAE4-3597-AE69-B056F0E4B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3617" y="895527"/>
            <a:ext cx="2881533" cy="53788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D17874-3118-DBCB-4FA3-A53AAAFAED09}"/>
              </a:ext>
            </a:extLst>
          </p:cNvPr>
          <p:cNvSpPr txBox="1"/>
          <p:nvPr/>
        </p:nvSpPr>
        <p:spPr>
          <a:xfrm>
            <a:off x="6028566" y="5935753"/>
            <a:ext cx="55665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https://</a:t>
            </a:r>
            <a:r>
              <a:rPr lang="en-US" sz="1200" dirty="0" err="1"/>
              <a:t>learn.microsoft.com</a:t>
            </a:r>
            <a:r>
              <a:rPr lang="en-US" sz="1200" dirty="0"/>
              <a:t>/dotnet/</a:t>
            </a:r>
            <a:r>
              <a:rPr lang="en-US" sz="1200" dirty="0" err="1"/>
              <a:t>maui</a:t>
            </a:r>
            <a:r>
              <a:rPr lang="en-US" sz="1200" dirty="0"/>
              <a:t>/user-interface/layouts/media/</a:t>
            </a:r>
            <a:r>
              <a:rPr lang="en-US" sz="1200" dirty="0" err="1"/>
              <a:t>layouts.png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5168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1AF8-C3F4-5846-B0E4-BB36BDA9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UI</a:t>
            </a:r>
            <a:br>
              <a:rPr lang="en-US" dirty="0"/>
            </a:br>
            <a:r>
              <a:rPr lang="en-US" sz="3600" dirty="0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Grid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AF41597-FA18-6CE0-8E9F-285CED1C5BC2}"/>
              </a:ext>
            </a:extLst>
          </p:cNvPr>
          <p:cNvSpPr txBox="1">
            <a:spLocks/>
          </p:cNvSpPr>
          <p:nvPr/>
        </p:nvSpPr>
        <p:spPr>
          <a:xfrm>
            <a:off x="274638" y="1828799"/>
            <a:ext cx="7307599" cy="228985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Defines Rows + Columns using </a:t>
            </a:r>
            <a:r>
              <a:rPr lang="en-US" dirty="0" err="1"/>
              <a:t>enums</a:t>
            </a:r>
            <a:endParaRPr lang="en-US" dirty="0"/>
          </a:p>
          <a:p>
            <a:r>
              <a:rPr lang="en-US" dirty="0"/>
              <a:t>Place UI controls inside specific Grid 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654926-F185-1AF7-0614-823FBFBD576C}"/>
              </a:ext>
            </a:extLst>
          </p:cNvPr>
          <p:cNvSpPr txBox="1"/>
          <p:nvPr/>
        </p:nvSpPr>
        <p:spPr>
          <a:xfrm>
            <a:off x="6218237" y="5935753"/>
            <a:ext cx="55665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https://</a:t>
            </a:r>
            <a:r>
              <a:rPr lang="en-US" sz="1200" dirty="0" err="1"/>
              <a:t>learn.microsoft.com</a:t>
            </a:r>
            <a:r>
              <a:rPr lang="en-US" sz="1200" dirty="0"/>
              <a:t>/dotnet/</a:t>
            </a:r>
            <a:r>
              <a:rPr lang="en-US" sz="1200" dirty="0" err="1"/>
              <a:t>maui</a:t>
            </a:r>
            <a:r>
              <a:rPr lang="en-US" sz="1200" dirty="0"/>
              <a:t>/user-interface/layouts/media/</a:t>
            </a:r>
            <a:r>
              <a:rPr lang="en-US" sz="1200" dirty="0" err="1"/>
              <a:t>layouts.png</a:t>
            </a:r>
            <a:endParaRPr lang="en-US" sz="12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3F1D561-063A-9184-CD86-A7D8038E8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3617" y="781773"/>
            <a:ext cx="3007861" cy="549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6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1AF8-C3F4-5846-B0E4-BB36BDA9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UI</a:t>
            </a:r>
            <a:br>
              <a:rPr lang="en-US" dirty="0"/>
            </a:br>
            <a:r>
              <a:rPr lang="en-US" sz="3600" dirty="0" err="1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ScrollView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AF41597-FA18-6CE0-8E9F-285CED1C5BC2}"/>
              </a:ext>
            </a:extLst>
          </p:cNvPr>
          <p:cNvSpPr txBox="1">
            <a:spLocks/>
          </p:cNvSpPr>
          <p:nvPr/>
        </p:nvSpPr>
        <p:spPr>
          <a:xfrm>
            <a:off x="274638" y="1828799"/>
            <a:ext cx="7307599" cy="265303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Allows Layouts to extend past the screen</a:t>
            </a:r>
          </a:p>
          <a:p>
            <a:r>
              <a:rPr lang="en-US" dirty="0"/>
              <a:t>Enables scrolling</a:t>
            </a:r>
          </a:p>
          <a:p>
            <a:pPr lvl="1"/>
            <a:r>
              <a:rPr lang="en-US" dirty="0"/>
              <a:t>Can either scroll Vertically, Horizontally, or Both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654926-F185-1AF7-0614-823FBFBD576C}"/>
              </a:ext>
            </a:extLst>
          </p:cNvPr>
          <p:cNvSpPr txBox="1"/>
          <p:nvPr/>
        </p:nvSpPr>
        <p:spPr>
          <a:xfrm>
            <a:off x="4477222" y="5927969"/>
            <a:ext cx="7307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https://</a:t>
            </a:r>
            <a:r>
              <a:rPr lang="en-US" sz="1200" dirty="0" err="1"/>
              <a:t>learn.microsoft.com</a:t>
            </a:r>
            <a:r>
              <a:rPr lang="en-US" sz="1200" dirty="0"/>
              <a:t>/</a:t>
            </a:r>
            <a:r>
              <a:rPr lang="en-US" sz="1200" dirty="0" err="1"/>
              <a:t>xamarin</a:t>
            </a:r>
            <a:r>
              <a:rPr lang="en-US" sz="1200" dirty="0"/>
              <a:t>/</a:t>
            </a:r>
            <a:r>
              <a:rPr lang="en-US" sz="1200" dirty="0" err="1"/>
              <a:t>xamarin</a:t>
            </a:r>
            <a:r>
              <a:rPr lang="en-US" sz="1200" dirty="0"/>
              <a:t>-forms/user-interface/layouts/</a:t>
            </a:r>
            <a:r>
              <a:rPr lang="en-US" sz="1200" dirty="0" err="1"/>
              <a:t>scrollview</a:t>
            </a:r>
            <a:r>
              <a:rPr lang="en-US" sz="1200" dirty="0"/>
              <a:t>-images/</a:t>
            </a:r>
            <a:r>
              <a:rPr lang="en-US" sz="1200" dirty="0" err="1"/>
              <a:t>layouts.png</a:t>
            </a:r>
            <a:endParaRPr lang="en-US" sz="12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2F27EA9-AEA6-1CF0-3235-F9BDE424D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3617" y="1145472"/>
            <a:ext cx="3007860" cy="478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9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A88F876-B6C5-4C67-9930-BCBACEE4C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3" y="1363662"/>
            <a:ext cx="2619851" cy="52397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D14FC5-5406-4C94-B8D3-8057DD3A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mobile app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2D524-D5E7-4341-813E-A18940399F44}"/>
              </a:ext>
            </a:extLst>
          </p:cNvPr>
          <p:cNvSpPr txBox="1"/>
          <p:nvPr/>
        </p:nvSpPr>
        <p:spPr>
          <a:xfrm>
            <a:off x="754219" y="3111182"/>
            <a:ext cx="2133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iPhone 7/8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C5C043-F709-4D3E-B7CB-8467527DA9EE}"/>
              </a:ext>
            </a:extLst>
          </p:cNvPr>
          <p:cNvSpPr txBox="1"/>
          <p:nvPr/>
        </p:nvSpPr>
        <p:spPr>
          <a:xfrm>
            <a:off x="3656840" y="3111182"/>
            <a:ext cx="2133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iPhone 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4961FB-CD45-4801-9A49-4E5BD597DEC9}"/>
              </a:ext>
            </a:extLst>
          </p:cNvPr>
          <p:cNvSpPr txBox="1"/>
          <p:nvPr/>
        </p:nvSpPr>
        <p:spPr>
          <a:xfrm>
            <a:off x="9353288" y="3106102"/>
            <a:ext cx="2897966" cy="16250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 screenshots can be placed behind these transparent .</a:t>
            </a:r>
            <a:r>
              <a:rPr lang="en-US" sz="24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pngs</a:t>
            </a:r>
            <a:endParaRPr lang="en-US" sz="24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60E5A3-3B8B-4298-9421-A617B2C3E5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732" t="9623" r="4421" b="7031"/>
          <a:stretch/>
        </p:blipFill>
        <p:spPr>
          <a:xfrm>
            <a:off x="5227637" y="1201864"/>
            <a:ext cx="4910073" cy="56654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B0C420-9ECE-4247-9660-6F16BA19EB0C}"/>
              </a:ext>
            </a:extLst>
          </p:cNvPr>
          <p:cNvSpPr txBox="1"/>
          <p:nvPr/>
        </p:nvSpPr>
        <p:spPr>
          <a:xfrm>
            <a:off x="6523037" y="3111182"/>
            <a:ext cx="2591793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Generic phone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</a:t>
            </a:r>
            <a:r>
              <a:rPr lang="en-US" sz="24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BrandCentral</a:t>
            </a: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7526C-2800-20E6-604D-6136BDFBE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8964" y="1268103"/>
            <a:ext cx="27686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7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EEDFC1-A6EE-4FBE-A258-8C1592853B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09" t="13747" r="4217" b="15811"/>
          <a:stretch/>
        </p:blipFill>
        <p:spPr>
          <a:xfrm>
            <a:off x="884237" y="1212849"/>
            <a:ext cx="10896600" cy="54848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D14FC5-5406-4C94-B8D3-8057DD3A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website slide (blank)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DE1823-92EF-4897-B021-B426CE8CBCCA}"/>
              </a:ext>
            </a:extLst>
          </p:cNvPr>
          <p:cNvSpPr txBox="1"/>
          <p:nvPr/>
        </p:nvSpPr>
        <p:spPr>
          <a:xfrm>
            <a:off x="3932237" y="3344862"/>
            <a:ext cx="5029200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Website screenshots can be placed behind this transparent .</a:t>
            </a:r>
            <a:r>
              <a:rPr lang="en-US" sz="24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png</a:t>
            </a:r>
            <a:endParaRPr lang="en-US" sz="24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2530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74638" y="1828800"/>
            <a:ext cx="11887200" cy="2025170"/>
          </a:xfrm>
        </p:spPr>
        <p:txBody>
          <a:bodyPr/>
          <a:lstStyle/>
          <a:p>
            <a:r>
              <a:rPr lang="en-US"/>
              <a:t>Example of a bulleted slide with a subhead</a:t>
            </a:r>
          </a:p>
          <a:p>
            <a:pPr lvl="1"/>
            <a:r>
              <a:rPr lang="en-US"/>
              <a:t>Set the slide title to “Sentence case”</a:t>
            </a:r>
          </a:p>
          <a:p>
            <a:pPr lvl="1"/>
            <a:r>
              <a:rPr lang="en-US"/>
              <a:t>Set subheads to “Sentence case”</a:t>
            </a:r>
          </a:p>
          <a:p>
            <a:pPr lvl="0"/>
            <a:r>
              <a:rPr lang="en-US"/>
              <a:t>Hyperlink style</a:t>
            </a:r>
          </a:p>
          <a:p>
            <a:pPr lvl="1"/>
            <a:r>
              <a:rPr lang="en-US">
                <a:hlinkClick r:id="rId3"/>
              </a:rPr>
              <a:t>www.microsoft.com</a:t>
            </a:r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Bullet points layout with subtitle</a:t>
            </a:r>
            <a:br>
              <a:rPr lang="en-US"/>
            </a:br>
            <a:r>
              <a:rPr lang="en-US" sz="3600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Subtitle is smaller in the same text block</a:t>
            </a:r>
            <a:endParaRPr lang="en-US" sz="4000">
              <a:gradFill>
                <a:gsLst>
                  <a:gs pos="1250">
                    <a:srgbClr val="FFB900"/>
                  </a:gs>
                  <a:gs pos="100000">
                    <a:srgbClr val="FFB90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4112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PEX Template 2017 ">
  <a:themeElements>
    <a:clrScheme name="Custom 79">
      <a:dk1>
        <a:srgbClr val="353535"/>
      </a:dk1>
      <a:lt1>
        <a:srgbClr val="FFFFFF"/>
      </a:lt1>
      <a:dk2>
        <a:srgbClr val="353535"/>
      </a:dk2>
      <a:lt2>
        <a:srgbClr val="FFFFFF"/>
      </a:lt2>
      <a:accent1>
        <a:srgbClr val="FFB900"/>
      </a:accent1>
      <a:accent2>
        <a:srgbClr val="B4009E"/>
      </a:accent2>
      <a:accent3>
        <a:srgbClr val="0078D7"/>
      </a:accent3>
      <a:accent4>
        <a:srgbClr val="00BCF2"/>
      </a:accent4>
      <a:accent5>
        <a:srgbClr val="B4A0FF"/>
      </a:accent5>
      <a:accent6>
        <a:srgbClr val="00B294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1239882-4395-4F1E-A7A4-B9823733F26A}" vid="{F3DECCDB-D108-476B-BDE8-0D4C8C1A03CE}"/>
    </a:ext>
  </a:extLst>
</a:theme>
</file>

<file path=ppt/theme/theme2.xml><?xml version="1.0" encoding="utf-8"?>
<a:theme xmlns:a="http://schemas.openxmlformats.org/drawingml/2006/main" name="1_APEX Template 2017 ">
  <a:themeElements>
    <a:clrScheme name="Custom 79">
      <a:dk1>
        <a:srgbClr val="353535"/>
      </a:dk1>
      <a:lt1>
        <a:srgbClr val="FFFFFF"/>
      </a:lt1>
      <a:dk2>
        <a:srgbClr val="353535"/>
      </a:dk2>
      <a:lt2>
        <a:srgbClr val="FFFFFF"/>
      </a:lt2>
      <a:accent1>
        <a:srgbClr val="FFB900"/>
      </a:accent1>
      <a:accent2>
        <a:srgbClr val="B4009E"/>
      </a:accent2>
      <a:accent3>
        <a:srgbClr val="0078D7"/>
      </a:accent3>
      <a:accent4>
        <a:srgbClr val="00BCF2"/>
      </a:accent4>
      <a:accent5>
        <a:srgbClr val="B4A0FF"/>
      </a:accent5>
      <a:accent6>
        <a:srgbClr val="00B294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1239882-4395-4F1E-A7A4-B9823733F26A}" vid="{F3DECCDB-D108-476B-BDE8-0D4C8C1A03C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3D2391BFF58241AEB203BD95DC1F89" ma:contentTypeVersion="16" ma:contentTypeDescription="Create a new document." ma:contentTypeScope="" ma:versionID="bd4b5e6fa70efd11586bd069caa6259f">
  <xsd:schema xmlns:xsd="http://www.w3.org/2001/XMLSchema" xmlns:xs="http://www.w3.org/2001/XMLSchema" xmlns:p="http://schemas.microsoft.com/office/2006/metadata/properties" xmlns:ns1="http://schemas.microsoft.com/sharepoint/v3" xmlns:ns2="16dc66bd-df5a-4495-a5c9-5e296f49988a" xmlns:ns3="12239fb0-26c0-4a37-b790-6c81fba9d0fc" targetNamespace="http://schemas.microsoft.com/office/2006/metadata/properties" ma:root="true" ma:fieldsID="1236f19879e555dfdef409a5be7c6d72" ns1:_="" ns2:_="" ns3:_="">
    <xsd:import namespace="http://schemas.microsoft.com/sharepoint/v3"/>
    <xsd:import namespace="16dc66bd-df5a-4495-a5c9-5e296f49988a"/>
    <xsd:import namespace="12239fb0-26c0-4a37-b790-6c81fba9d0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dc66bd-df5a-4495-a5c9-5e296f4998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239fb0-26c0-4a37-b790-6c81fba9d0f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5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16dc66bd-df5a-4495-a5c9-5e296f49988a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517AA3B-FC88-46DF-B5BA-DC6634CFCC94}">
  <ds:schemaRefs>
    <ds:schemaRef ds:uri="12239fb0-26c0-4a37-b790-6c81fba9d0fc"/>
    <ds:schemaRef ds:uri="16dc66bd-df5a-4495-a5c9-5e296f49988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9C5458-A72E-4627-9FFC-D350DCB4700F}">
  <ds:schemaRefs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sharepoint/v3"/>
    <ds:schemaRef ds:uri="http://purl.org/dc/elements/1.1/"/>
    <ds:schemaRef ds:uri="http://schemas.microsoft.com/office/2006/documentManagement/types"/>
    <ds:schemaRef ds:uri="12239fb0-26c0-4a37-b790-6c81fba9d0fc"/>
    <ds:schemaRef ds:uri="16dc66bd-df5a-4495-a5c9-5e296f49988a"/>
    <ds:schemaRef ds:uri="http://www.w3.org/XML/1998/namespace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3134_APEX_template_r03</Template>
  <TotalTime>16678</TotalTime>
  <Words>408</Words>
  <Application>Microsoft Macintosh PowerPoint</Application>
  <PresentationFormat>Custom</PresentationFormat>
  <Paragraphs>51</Paragraphs>
  <Slides>9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Segoe UI</vt:lpstr>
      <vt:lpstr>Segoe UI Light</vt:lpstr>
      <vt:lpstr>Segoe UI Semilight</vt:lpstr>
      <vt:lpstr>Wingdings</vt:lpstr>
      <vt:lpstr>APEX Template 2017 </vt:lpstr>
      <vt:lpstr>1_APEX Template 2017 </vt:lpstr>
      <vt:lpstr>Layouts</vt:lpstr>
      <vt:lpstr>Creating UI VerticalStackLayout</vt:lpstr>
      <vt:lpstr>Creating UI HorizontalStackLayout</vt:lpstr>
      <vt:lpstr>Creating UI AbsoluteLayout</vt:lpstr>
      <vt:lpstr>Creating UI Grid</vt:lpstr>
      <vt:lpstr>Creating UI ScrollView</vt:lpstr>
      <vt:lpstr>Sample mobile app slide</vt:lpstr>
      <vt:lpstr>Sample website slide (blank)</vt:lpstr>
      <vt:lpstr>Bullet points layout with subtitle Subtitle is smaller in the same text block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>&lt;Speech title here&gt;</dc:subject>
  <dc:creator>Trine Thogersen</dc:creator>
  <cp:keywords/>
  <dc:description>Template: _x000d_
Formatting: _x000d_
Audience Type:</dc:description>
  <cp:lastModifiedBy>Brandon Minnick</cp:lastModifiedBy>
  <cp:revision>240</cp:revision>
  <dcterms:created xsi:type="dcterms:W3CDTF">2017-10-31T19:47:21Z</dcterms:created>
  <dcterms:modified xsi:type="dcterms:W3CDTF">2024-01-09T23:28:57Z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0x010100A33D2391BFF58241AEB203BD95DC1F89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maprende@microsoft.com</vt:lpwstr>
  </property>
  <property fmtid="{D5CDD505-2E9C-101B-9397-08002B2CF9AE}" pid="14" name="MSIP_Label_f42aa342-8706-4288-bd11-ebb85995028c_SetDate">
    <vt:lpwstr>2018-04-03T18:59:45.4491218Z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</Properties>
</file>