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63" r:id="rId5"/>
    <p:sldId id="293" r:id="rId6"/>
    <p:sldId id="267" r:id="rId7"/>
    <p:sldId id="258" r:id="rId8"/>
    <p:sldId id="269" r:id="rId9"/>
    <p:sldId id="268" r:id="rId10"/>
    <p:sldId id="270" r:id="rId11"/>
    <p:sldId id="257" r:id="rId12"/>
    <p:sldId id="280" r:id="rId13"/>
    <p:sldId id="271" r:id="rId14"/>
    <p:sldId id="281" r:id="rId15"/>
    <p:sldId id="294" r:id="rId16"/>
    <p:sldId id="260" r:id="rId17"/>
    <p:sldId id="295" r:id="rId18"/>
    <p:sldId id="296" r:id="rId19"/>
    <p:sldId id="297" r:id="rId20"/>
    <p:sldId id="261" r:id="rId21"/>
    <p:sldId id="265" r:id="rId22"/>
    <p:sldId id="289" r:id="rId23"/>
    <p:sldId id="262" r:id="rId24"/>
    <p:sldId id="290" r:id="rId25"/>
    <p:sldId id="291" r:id="rId26"/>
    <p:sldId id="272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5"/>
        <p:guide pos="3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9995" y="2280920"/>
            <a:ext cx="597535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核心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实现思路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en-US" altLang="zh-CN" sz="2400" b="1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ctr"/>
            <a:endParaRPr lang="en-US" altLang="zh-CN" sz="2400" b="1" dirty="0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by linfeng.sys</a:t>
            </a:r>
            <a:endParaRPr lang="en-US" altLang="zh-CN" sz="2400" b="1" dirty="0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2022-06-15</a:t>
            </a:r>
            <a:endParaRPr lang="en-US" altLang="zh-CN" sz="2400" b="1" dirty="0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ctr"/>
            <a:endParaRPr lang="en-US" altLang="zh-CN" sz="2400" b="1" dirty="0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6755130" y="3103880"/>
            <a:ext cx="4535805" cy="17691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380" y="417195"/>
            <a:ext cx="12661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Version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850" y="1446530"/>
            <a:ext cx="56807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struct FileMetaData {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  int refs;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  int allowed_seeks;  // Seeks allowed until compaction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  uint64_t number;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  uint64_t file_size;    // File size in bytes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  InternalKey smallest;  // Smallest internal key served by table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  InternalKey largest;   // Largest internal key served by table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};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850" y="1078230"/>
            <a:ext cx="3411855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数据结构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SStable File Meta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070" y="3436620"/>
            <a:ext cx="47675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提供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基本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meta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信息，方便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read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等操作快速定位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提供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 seek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次数等信息，作为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机制策略选择依据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580" y="5041265"/>
            <a:ext cx="2647315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数据结构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VersionSet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580" y="5409565"/>
            <a:ext cx="54311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思考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: compact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会删除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file,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如果有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read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使用这个文件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怎么处理？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2170" y="6039485"/>
            <a:ext cx="38969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引入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多版本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管理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VersionSet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将使用中的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组成一个链表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51295" y="1712595"/>
            <a:ext cx="931545" cy="520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dummy head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943215" y="1712595"/>
            <a:ext cx="1003300" cy="5200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version0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333230" y="1712595"/>
            <a:ext cx="1003300" cy="5200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version1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760075" y="1712595"/>
            <a:ext cx="1003300" cy="5200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version2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016875" y="756285"/>
            <a:ext cx="855345" cy="5200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current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95540" y="1798955"/>
            <a:ext cx="445770" cy="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945245" y="1798955"/>
            <a:ext cx="421005" cy="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336530" y="1798955"/>
            <a:ext cx="429895" cy="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470775" y="2158365"/>
            <a:ext cx="458470" cy="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948420" y="2158365"/>
            <a:ext cx="368300" cy="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10336530" y="2158365"/>
            <a:ext cx="458470" cy="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9" idx="0"/>
          </p:cNvCxnSpPr>
          <p:nvPr/>
        </p:nvCxnSpPr>
        <p:spPr>
          <a:xfrm>
            <a:off x="8444865" y="1276350"/>
            <a:ext cx="0" cy="4362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424420" y="3311525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file1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373745" y="3311525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29120" y="331152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L0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424420" y="3785870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file1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373745" y="3785870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323070" y="3785870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file3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28485" y="378587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L1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424420" y="4260215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file1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373745" y="4260215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9323070" y="4260215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file3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16420" y="423227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L2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272395" y="4263390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file4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163810" y="317817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sstables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40" name="直接箭头连接符 39"/>
          <p:cNvCxnSpPr>
            <a:stCxn id="9" idx="2"/>
            <a:endCxn id="25" idx="0"/>
          </p:cNvCxnSpPr>
          <p:nvPr/>
        </p:nvCxnSpPr>
        <p:spPr>
          <a:xfrm flipH="1">
            <a:off x="7852410" y="2232660"/>
            <a:ext cx="592455" cy="1078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2"/>
          </p:cNvCxnSpPr>
          <p:nvPr/>
        </p:nvCxnSpPr>
        <p:spPr>
          <a:xfrm flipH="1">
            <a:off x="8015605" y="2232660"/>
            <a:ext cx="1819275" cy="1040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9" idx="2"/>
            <a:endCxn id="30" idx="0"/>
          </p:cNvCxnSpPr>
          <p:nvPr/>
        </p:nvCxnSpPr>
        <p:spPr>
          <a:xfrm>
            <a:off x="8444865" y="2232660"/>
            <a:ext cx="356870" cy="1553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2"/>
            <a:endCxn id="31" idx="0"/>
          </p:cNvCxnSpPr>
          <p:nvPr/>
        </p:nvCxnSpPr>
        <p:spPr>
          <a:xfrm flipH="1">
            <a:off x="9751060" y="2232660"/>
            <a:ext cx="83820" cy="1553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7" idx="0"/>
          </p:cNvCxnSpPr>
          <p:nvPr/>
        </p:nvCxnSpPr>
        <p:spPr>
          <a:xfrm>
            <a:off x="8627110" y="2042160"/>
            <a:ext cx="2073275" cy="22212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52565" y="5247640"/>
            <a:ext cx="5210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read/compaction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都基于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current 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进行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可能会被多个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 ref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（比如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 file1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只有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不被任何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 ref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才能被回收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想想看，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redo log/manifest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的回收条件是？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402320" y="4872990"/>
            <a:ext cx="1045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version set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211580" y="4100195"/>
            <a:ext cx="2021840" cy="21228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77920" y="4097655"/>
            <a:ext cx="2108200" cy="2125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531495"/>
            <a:ext cx="12661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Version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580" y="1225550"/>
            <a:ext cx="3975735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数据结构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VersionEdit &amp; Manifest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2480" y="1593850"/>
            <a:ext cx="84861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需要持久化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方便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failover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之后恢复出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DB meta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文件记录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全量记录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代价比较高，尤其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频繁时，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更新速度会很快？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记录增量，引入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versionEdit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发生变化时将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versionEdit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序列化成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Session Record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写入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versionEdit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的主要字段与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类似，记录其变化值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恢复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时，基于初始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version, apply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后面的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session record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failover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的性能差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解决方案：对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定期做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checkpoint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apply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之后的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记录到新的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中（当前实现中只有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recover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时可能会切换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current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文件指向当前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9375" y="4191635"/>
            <a:ext cx="1610360" cy="422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version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27170" y="6223000"/>
            <a:ext cx="1410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manifest file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9375" y="4709160"/>
            <a:ext cx="1610360" cy="4222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session record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cxnSp>
        <p:nvCxnSpPr>
          <p:cNvPr id="12" name="直接箭头连接符 11"/>
          <p:cNvCxnSpPr>
            <a:endCxn id="6" idx="1"/>
          </p:cNvCxnSpPr>
          <p:nvPr/>
        </p:nvCxnSpPr>
        <p:spPr>
          <a:xfrm>
            <a:off x="2988945" y="4403090"/>
            <a:ext cx="900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93215" y="6235065"/>
            <a:ext cx="1258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in memory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8425" y="5226685"/>
            <a:ext cx="1610360" cy="422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session record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8425" y="5751830"/>
            <a:ext cx="1610360" cy="3822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session record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17320" y="4265930"/>
            <a:ext cx="1610360" cy="26098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version edit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17320" y="4771390"/>
            <a:ext cx="1610360" cy="26098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version edit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17320" y="5319395"/>
            <a:ext cx="1610360" cy="26098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version edit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027680" y="4902200"/>
            <a:ext cx="833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027680" y="5452745"/>
            <a:ext cx="84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6" idx="1"/>
            <a:endCxn id="18" idx="1"/>
          </p:cNvCxnSpPr>
          <p:nvPr/>
        </p:nvCxnSpPr>
        <p:spPr>
          <a:xfrm rot="10800000" flipV="1">
            <a:off x="1417320" y="4396740"/>
            <a:ext cx="3175" cy="505460"/>
          </a:xfrm>
          <a:prstGeom prst="curved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0370" y="4486275"/>
            <a:ext cx="1085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compaction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0370" y="5046345"/>
            <a:ext cx="1085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compaction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25" name="曲线连接符 24"/>
          <p:cNvCxnSpPr/>
          <p:nvPr/>
        </p:nvCxnSpPr>
        <p:spPr>
          <a:xfrm rot="10800000" flipV="1">
            <a:off x="1414145" y="4931410"/>
            <a:ext cx="3175" cy="505460"/>
          </a:xfrm>
          <a:prstGeom prst="curved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035810" y="5580380"/>
            <a:ext cx="37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...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61075" y="6235065"/>
            <a:ext cx="1610360" cy="422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current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cxnSp>
        <p:nvCxnSpPr>
          <p:cNvPr id="32" name="曲线连接符 31"/>
          <p:cNvCxnSpPr>
            <a:stCxn id="30" idx="0"/>
            <a:endCxn id="5" idx="3"/>
          </p:cNvCxnSpPr>
          <p:nvPr/>
        </p:nvCxnSpPr>
        <p:spPr>
          <a:xfrm rot="16200000" flipV="1">
            <a:off x="5788660" y="5158105"/>
            <a:ext cx="1074420" cy="108013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8420735" y="4553585"/>
            <a:ext cx="2863215" cy="1555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algn="l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add sstable files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lvl="1" algn="l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remove sstable files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lvl="1" algn="l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log_number 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lvl="1" algn="l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redo log number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lvl="1" algn="l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last_sequence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lvl="1" algn="l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compaction_pointers</a:t>
            </a:r>
            <a:endParaRPr lang="zh-CN" altLang="en-US" sz="16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10015" y="6134100"/>
            <a:ext cx="168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session record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86120" y="3695065"/>
            <a:ext cx="29952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实现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tips: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的物理格式可与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redo 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保持一致，复用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其读写逻辑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4990" y="394970"/>
            <a:ext cx="12661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Version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580" y="1194435"/>
            <a:ext cx="2234565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DB Recover(Open)</a:t>
            </a:r>
            <a:endParaRPr lang="en-US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580" y="4016375"/>
            <a:ext cx="259842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self-failover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(repair.cc)</a:t>
            </a:r>
            <a:endParaRPr lang="en-US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600" y="1638935"/>
            <a:ext cx="97688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Read current file, locate to current manifest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Read base version &amp; update session record from manifest, deserialization to versionEdit, 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and apply them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then empty version -&gt; current version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base on saved version, try to recover logs after memtable checkpoint 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If create new manifest, write version snapshot, else reuse manifest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May dump memtable during recover, generate a new versionEdit and generate new version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600" y="4471670"/>
            <a:ext cx="100139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的存在让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的状态恢复自然而速度，极端情况下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假设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文件丢失，数据就彻底不能恢复了吗？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显然，成熟的存储产品需要有良好的运维能力，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提供了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repair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工具支持这种情况下的数据恢复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扫描所有的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，获取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 meta data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，以及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last sequence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所有的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都看成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 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的一个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创建新的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，记录上述恢复出来的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meta info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70" y="273050"/>
            <a:ext cx="194691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Compaction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270" y="997585"/>
            <a:ext cx="345440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动机：为什么需要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compaction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225" y="1518285"/>
            <a:ext cx="108775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所谓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本质上就是对数据的整理，比如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时间序上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先后执行了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put(1,2), put(1,3)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，此时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(1,2)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这个数据会被更新的数据覆盖。这种冗余数据往往是不会再被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查询到，需要后台回收掉这些过期版本数据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假设不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这部分数据，会有什么问题？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层由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直接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dump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，没有做任何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merge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，导致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层的文件越来越多，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查询的代价也越来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越高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(l0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层的文件都是直接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dump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，可能有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overlap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，无法二分查找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，所以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层的文件需要控制数量。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第一个策略是：</a:t>
            </a:r>
            <a:endParaRPr lang="zh-CN" altLang="en-US" sz="1600" b="1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当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过多时，将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层的文件做多路归并，去掉冗余数据放到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层，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这样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就能保证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层文件数量不会很多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该策略的问题</a:t>
            </a:r>
            <a:endParaRPr lang="zh-CN" altLang="en-US" sz="1600" b="1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层的数据随着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进行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会越来越大。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层数据到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层之后，文件之间没有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overlap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，理论上，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单次查询通过二分定位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只需要查找一个文件即可，读放大不会太大。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但是需要考虑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的代价。假设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层的数据量很大，每次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层数据做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merge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时选择的范围就可能很多，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的开销也会直线上升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(l0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层由于数据有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overlap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，往往一次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merge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覆盖的数据范围很大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270" y="3575685"/>
            <a:ext cx="345440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策略：如何做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compaction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70" y="273050"/>
            <a:ext cx="194691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Compaction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225" y="946785"/>
            <a:ext cx="1062418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于是，有了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第二个策略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层的数据设定了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上限值，一旦超过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limit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数据向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L2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保证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层数据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可控，减少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影响面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这就是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由来。最终，随着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进行，正常情况下：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层的文件不会很多，而且是最新最热的数据，查询起来很快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l1, l2, l3...(leveldb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最多支持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7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每一层数据有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limit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，而且冷数据慢慢向高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层迁移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level-n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可以理解为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level-n+1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的数据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总结</a:t>
            </a:r>
            <a:endParaRPr lang="zh-CN" altLang="en-US" sz="1600" b="1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由于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非原地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update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的特点，数据会出现很多重复数据，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的本质就是重复数据的去重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的方式有很多，在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数据量很大的情况下，要优先选择对系统影响更大的数据进行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选择了上述策略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225" y="4683125"/>
            <a:ext cx="95624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minor compaction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: memtable dump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，由于这个操作会暂停写，所以优先级最高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minor 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不一定必须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dump 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层，可以减少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层文件数目，显然直接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dump 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层甚至更高有条件，就是不能跟低层文件有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overlap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，否则会打破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总是比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数据更新的原则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size compaction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控制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层文件数目和非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层数据总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size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9270" y="4314825"/>
            <a:ext cx="345440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分类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70" y="273050"/>
            <a:ext cx="194691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Compaction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270" y="898525"/>
            <a:ext cx="105530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seek compaction</a:t>
            </a:r>
            <a:endParaRPr lang="en-US" altLang="zh-CN" sz="1600" b="1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想象：极端情况下，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size 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可能会导致每一层都达到合并条件，类似于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雪崩效果。能不能错峰的时候就能在后台提前做一些准备呢？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如何找到那些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真正需要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文件？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seek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次数的角度衡量了这个指标：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12001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假设查询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某个key，如果查找level-n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层没命中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level-n+1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层查询到了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对于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level-n的某个文件而言，该文件就意味着一次未命中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。这说明什么问题？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如果总是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去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level-n+1才能找到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，说明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level-n的文件和level-n+1文件中的key的范围严重重叠，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会导致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level-n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可能会有很多无效查询。如果无效查询到代价已经超过了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的代价，提前做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便是有意义的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而衡量开销的最好办法便是判断两种情况下的读文件开销。一次读操作带来的读放大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需要读多少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这部分数据需要多路归并多少数据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读写多少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。最后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将读写数据量转化为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seek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的次数，更加方便定义问题。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对于每个文件设定初始的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allow_seek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，一旦超过这个值就需要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manual compaction</a:t>
            </a:r>
            <a:endParaRPr lang="en-US" altLang="zh-CN" sz="1600" b="1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用户手动指定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某个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range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的数据，优先级仅次于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minor compaction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70" y="273050"/>
            <a:ext cx="194691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Compaction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270" y="2692400"/>
            <a:ext cx="1088326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compact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中对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处理：</a:t>
            </a:r>
            <a:endParaRPr lang="zh-CN" altLang="en-US" sz="1600" b="1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一个严肃的问题：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新生成的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需要保留哪些数据？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如果是重复的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user-key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（无论是不是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delete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），需要判断快照影响。所以快照就是读取的数据不超过当前的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sequence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。假设我们知道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创建的最老的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snapshot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sequence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，如果当前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sequence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比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还小，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可以确定的是，这个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的作用肯定能被已经出现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替代。此时可以安全删除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如果是首次出现的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user-key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但是为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delete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类型，假设在更高的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这个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user-key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继续存在，显然草率的删除这个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会导致本应该被删除的数据，最后被保留下来，造成数据不一致，非常严重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600" b="1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  <a:sym typeface="+mn-ea"/>
              </a:rPr>
              <a:t>compact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  <a:sym typeface="+mn-ea"/>
              </a:rPr>
              <a:t>结束标记</a:t>
            </a:r>
            <a:endParaRPr lang="zh-CN" altLang="en-US" sz="1600" b="1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正常情况下，当所有的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input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数据多路归并并写入新的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；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引入了一种新的结束方式：一旦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产生的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level-n+1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level-n+2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table files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有过多的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overlap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就要停止并且输出这个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table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这是很自然的思路，否则下一次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pick 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，会导致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的影响面很大。记住，虽然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major 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在后台进行，但是会大量吃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资源，影响前台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性能。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270" y="1552575"/>
            <a:ext cx="10553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优化细节</a:t>
            </a:r>
            <a:endParaRPr lang="zh-CN" altLang="en-US" sz="1600" b="1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对于每个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 compact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结束后记录本轮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到哪个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，下轮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从下一个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开始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类似于电梯算法，防止饿死。但是仅仅对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size 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有效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270" y="997585"/>
            <a:ext cx="345440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细节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70" y="273050"/>
            <a:ext cx="194691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Compaction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270" y="1464945"/>
            <a:ext cx="108832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首先通过Version来构造所有本次Compaction所需要的信息，记录在Compaction对象中，包括发生Compaction的level，所有参与的level</a:t>
            </a: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-n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和level</a:t>
            </a: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-n+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1层的文件信息，level</a:t>
            </a: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-n+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2层的文件信息等。 这个过程叫做PickCompaction</a:t>
            </a:r>
            <a:endParaRPr sz="1600">
              <a:latin typeface="微软雅黑" charset="0"/>
              <a:ea typeface="微软雅黑" charset="0"/>
              <a:cs typeface="微软雅黑" charset="0"/>
            </a:endParaRPr>
          </a:p>
          <a:p>
            <a:endParaRPr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获得要Compaction的一个文件加入input_[0]，</a:t>
            </a: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size compaction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时这个文件由compaction_level_加compact_pointer_确定，否则由file_to_compact_level_和file_to_compact_确定。level0</a:t>
            </a:r>
            <a:r>
              <a:rPr lang="zh-CN" sz="1600">
                <a:latin typeface="微软雅黑" charset="0"/>
                <a:ea typeface="微软雅黑" charset="0"/>
                <a:cs typeface="微软雅黑" charset="0"/>
              </a:rPr>
              <a:t>比较特殊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，由于其文件相互重合，需要将所有与当前Compaction文件重合的文件全部加入input_[0]</a:t>
            </a:r>
            <a:endParaRPr sz="1600">
              <a:latin typeface="微软雅黑" charset="0"/>
              <a:ea typeface="微软雅黑" charset="0"/>
              <a:cs typeface="微软雅黑" charset="0"/>
            </a:endParaRPr>
          </a:p>
          <a:p>
            <a:endParaRPr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获得所有与level[0]有Key Range重合的level+1层文件加入input_[1]，可以看出所有input_[1]文件的Key Range可能大于level[0]</a:t>
            </a:r>
            <a:r>
              <a:rPr lang="zh-CN" sz="1600">
                <a:latin typeface="微软雅黑" charset="0"/>
                <a:ea typeface="微软雅黑" charset="0"/>
                <a:cs typeface="微软雅黑" charset="0"/>
              </a:rPr>
              <a:t>。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为了减少LevelDB整体Compaction次数，LevelDB会在不增加input_[1]文件数的前提下尝试增加level[0]文件数来扩大level层文件的Key Range</a:t>
            </a:r>
            <a:endParaRPr sz="1600">
              <a:latin typeface="微软雅黑" charset="0"/>
              <a:ea typeface="微软雅黑" charset="0"/>
              <a:cs typeface="微软雅黑" charset="0"/>
            </a:endParaRPr>
          </a:p>
          <a:p>
            <a:endParaRPr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获得所有与当前Key Range重合的level+2层文件加入input_[2]</a:t>
            </a:r>
            <a:r>
              <a:rPr lang="zh-CN" sz="1600">
                <a:latin typeface="微软雅黑" charset="0"/>
                <a:ea typeface="微软雅黑" charset="0"/>
                <a:cs typeface="微软雅黑" charset="0"/>
              </a:rPr>
              <a:t>。这是刚刚提到的优化，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为了Compaction生成新的level+1层文件时，保证新文件不会与level+2中太多的文件有Key Range的重合</a:t>
            </a:r>
            <a:r>
              <a:rPr lang="zh-CN" sz="1600">
                <a:latin typeface="微软雅黑" charset="0"/>
                <a:ea typeface="微软雅黑" charset="0"/>
                <a:cs typeface="微软雅黑" charset="0"/>
              </a:rPr>
              <a:t>。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这个信息会在生成新文件的过程中不断检查</a:t>
            </a:r>
            <a:endParaRPr sz="1600">
              <a:latin typeface="微软雅黑" charset="0"/>
              <a:ea typeface="微软雅黑" charset="0"/>
              <a:cs typeface="微软雅黑" charset="0"/>
            </a:endParaRPr>
          </a:p>
          <a:p>
            <a:endParaRPr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生成归并Iterator，用上面</a:t>
            </a:r>
            <a:r>
              <a:rPr lang="zh-CN" sz="1600">
                <a:latin typeface="微软雅黑" charset="0"/>
                <a:ea typeface="微软雅黑" charset="0"/>
                <a:cs typeface="微软雅黑" charset="0"/>
              </a:rPr>
              <a:t>获取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sz="1600">
                <a:latin typeface="微软雅黑" charset="0"/>
                <a:ea typeface="微软雅黑" charset="0"/>
                <a:cs typeface="微软雅黑" charset="0"/>
              </a:rPr>
              <a:t>多个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files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信息生成归并Iterator</a:t>
            </a: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merging iterator)</a:t>
            </a:r>
            <a:r>
              <a:rPr sz="1600">
                <a:latin typeface="微软雅黑" charset="0"/>
                <a:ea typeface="微软雅黑" charset="0"/>
                <a:cs typeface="微软雅黑" charset="0"/>
              </a:rPr>
              <a:t>，遍历这个Iterator生成新的</a:t>
            </a: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endParaRPr 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270" y="997585"/>
            <a:ext cx="345440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compact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概要实现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1350" y="444500"/>
            <a:ext cx="286893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优雅</a:t>
            </a:r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Scan</a:t>
            </a:r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iterator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095375"/>
            <a:ext cx="819150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场景需要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(why)</a:t>
            </a:r>
            <a:endParaRPr lang="zh-CN" altLang="en-US" sz="2000" b="1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   leveldb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的数据存储模型下，很多场景需要对数据进行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range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迭代查询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memtable dump -&gt; L0 sstable files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major compaction, level-n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level-n+1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层的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sstable files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多路归并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read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，需要支持查询或者遍历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index block,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查询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data block handle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，同时遍历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data block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查询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key-value</a:t>
            </a:r>
            <a:endParaRPr lang="en-US" altLang="zh-CN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用户需求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需要全局迭代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的数据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510" y="3623945"/>
            <a:ext cx="945197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设计思路</a:t>
            </a:r>
            <a:r>
              <a:rPr lang="en-US" altLang="zh-CN" sz="20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(how)</a:t>
            </a:r>
            <a:endParaRPr lang="zh-CN" altLang="en-US" sz="20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类似于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C++ STL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对数据结构提供支持迭代器，屏蔽内部实现细节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存在不同的数据结构，以及不同场景下的迭代需求，而这些场景之间存在联系，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比如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major compaction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时，对上层提供一个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compaction iterator</a:t>
            </a:r>
            <a:endParaRPr lang="en-US" altLang="zh-CN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200150" lvl="2" indent="-285750" algn="ctr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而这个迭代器的实现，需要由多个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sstable file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的迭代器，通过数据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merge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形成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2" indent="0" algn="ctr">
              <a:buFont typeface="Arial" panose="020B0604020202020204" pitchFamily="34" charset="0"/>
              <a:buNone/>
            </a:pP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所以：采用组合的方式比较优雅，类似于搭积木</a:t>
            </a: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  </a:t>
            </a: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1350" y="444500"/>
            <a:ext cx="286893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优雅</a:t>
            </a:r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Scan</a:t>
            </a:r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iterator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30" y="1014095"/>
            <a:ext cx="5478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、基本迭代器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(</a:t>
            </a:r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积木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)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memtable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迭代，支持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writeLevel0Table</a:t>
            </a:r>
            <a:endParaRPr lang="en-US" altLang="zh-CN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MemTableIterator</a:t>
            </a:r>
            <a:endParaRPr lang="en-US" altLang="zh-CN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block in sstable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迭代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block iterator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index block,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方便定位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data block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位置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data block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，方便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point query key-value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LevelFileNumIterator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提供单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所有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sstable file meta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遍历能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力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9680" y="543560"/>
            <a:ext cx="71323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2</a:t>
            </a:r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、组合迭代器</a:t>
            </a:r>
            <a:endParaRPr lang="zh-CN" altLang="en-US" b="1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整体迭代能力，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等场景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需要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TwoLevel Iterator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如何实现？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index block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data block iter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配合起来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lvl="2" indent="0" algn="l">
              <a:buFont typeface="Arial" panose="020B0604020202020204" pitchFamily="34" charset="0"/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Major Compaction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时，多路归并之后的数据写入新的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，提供迭代器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Merging Iterator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层，每个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一个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twoLevel Iterator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非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层，ConcatenatingIterator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本质也是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twoLevel iterator, index iter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所有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meta(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也就是积木里面的LevelFileNumIterator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data iter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是一个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two level Iterator (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有嵌套！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combine them together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why?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非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table file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之间没有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overlap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，扫过去就是有序的，满足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iterator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需求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L0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层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table file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之间有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overlap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，需要做一次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merge</a:t>
            </a:r>
            <a:endParaRPr lang="en-US" altLang="zh-CN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merge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merging iterator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干的事！解耦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&amp;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分层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20580000">
            <a:off x="4954270" y="2943860"/>
            <a:ext cx="15043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分层设计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优雅！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6530" y="4152265"/>
            <a:ext cx="5655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、功能迭代器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全局迭代器，支持全局数据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scan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NewInternalIterator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如何实现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?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memtable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sstable file(l0,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非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l0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的迭代器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combine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成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merging iter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支持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snapshot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数据的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scan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根据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sequence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过滤数据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-&gt; DBIter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8800" y="381635"/>
            <a:ext cx="14820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Redo log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800" y="1007110"/>
            <a:ext cx="1080960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的核心思路是将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key-value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的随机写，转化为日志顺序写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(WAL)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。数据定期的做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checkpoint,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同时为了优化读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性能，后台异步的整理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dump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的数据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write ahead log(WAL)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本质就是将状态数据以日志的格式先写持久化，保证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crash failover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的数据安全。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并不能作为最终数据直接对上层提供读接口，所以数据写完日志文件之后，还需要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update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到内存数据结构，并且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后台异步将其持久化到磁盘数据文件中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一旦中间发生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failover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，需要能够从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redo 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中恢复出没来得及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dump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的数据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800" y="2698750"/>
            <a:ext cx="88303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所以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的日志需要提供如下能力：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key-value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append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redo 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文件中，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redo 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需要以一定的格式组织起来，方便读取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failover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reopen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需要从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中恢复出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key-value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，所以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需要提供顺序读的能力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800" y="3651885"/>
            <a:ext cx="7418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日志文件如何组织？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 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文件以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fixed size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进行划分，每次写入的记录称之为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record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8185" y="4423410"/>
            <a:ext cx="1329055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check sum(4B)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047240" y="4423410"/>
            <a:ext cx="1465580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length(2B)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12820" y="4423410"/>
            <a:ext cx="1381125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type(1B)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893945" y="4423410"/>
            <a:ext cx="1140460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data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69025" y="4358640"/>
            <a:ext cx="5259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前面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7B(4+2+1)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为每个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record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head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部分，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保证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record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head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一定落在同一个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内部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985" y="5162550"/>
            <a:ext cx="100882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想象：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假设单次写入的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key-value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数据很大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(leveldb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支持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batch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write)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record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会非常大，甚至跨过多个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所以出现上面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type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字段，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type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分为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(FULL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FIRST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MIDDLE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LAST)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8185" y="5772150"/>
            <a:ext cx="63392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对日志的管理本质上就是：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addRecord: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record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的数据写到一个或者多个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readrecord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：将散落在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中的数据拼接起来形成原生的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record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307715" y="2846070"/>
            <a:ext cx="4123055" cy="12763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350" y="444500"/>
            <a:ext cx="295592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优雅</a:t>
            </a:r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Scan</a:t>
            </a:r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iterator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07935" y="1583055"/>
            <a:ext cx="429768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显然：不同的迭代器对外的接口一致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Class Iterator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{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virtual void SeekToFirst() = 0;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virtual void SeekToLast() = 0;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virtual void Seek() = 0; // point query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virtual void Next() = 0; // range query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virtual void Prev() = 0;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virtual Slice Key() = 0;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virtual Slice Value() = 0;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virtual void Cleanup() = 0;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 algn="l"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9915" y="1743075"/>
            <a:ext cx="2955925" cy="4603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newInternal Iterator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15" y="3146425"/>
            <a:ext cx="1177925" cy="77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memtable Iterator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6230" y="3146425"/>
            <a:ext cx="1532255" cy="758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imm_memtable Iterator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0515" y="3109595"/>
            <a:ext cx="1776730" cy="7861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concatenating Iterator(not level l0)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46780" y="3108960"/>
            <a:ext cx="1395095" cy="786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sstable Iterator(level l0)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22" name="直接箭头连接符 21"/>
          <p:cNvCxnSpPr>
            <a:stCxn id="6" idx="2"/>
          </p:cNvCxnSpPr>
          <p:nvPr/>
        </p:nvCxnSpPr>
        <p:spPr>
          <a:xfrm flipH="1">
            <a:off x="641350" y="2203450"/>
            <a:ext cx="2733675" cy="930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9" idx="0"/>
          </p:cNvCxnSpPr>
          <p:nvPr/>
        </p:nvCxnSpPr>
        <p:spPr>
          <a:xfrm flipH="1">
            <a:off x="2329815" y="2203450"/>
            <a:ext cx="993775" cy="942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557145" y="2515235"/>
            <a:ext cx="1683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merging iterator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29" name="直接箭头连接符 28"/>
          <p:cNvCxnSpPr>
            <a:endCxn id="14" idx="0"/>
          </p:cNvCxnSpPr>
          <p:nvPr/>
        </p:nvCxnSpPr>
        <p:spPr>
          <a:xfrm>
            <a:off x="3248025" y="2230755"/>
            <a:ext cx="902970" cy="8782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85490" y="2230120"/>
            <a:ext cx="3057525" cy="879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498090" y="4680585"/>
            <a:ext cx="1177290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index block Iterator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90515" y="4634865"/>
            <a:ext cx="1356995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levelFileNumber Iterator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54095" y="509524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+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48025" y="5470525"/>
            <a:ext cx="1279525" cy="6470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data block Iterator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42" name="直接箭头连接符 41"/>
          <p:cNvCxnSpPr>
            <a:stCxn id="14" idx="2"/>
            <a:endCxn id="38" idx="0"/>
          </p:cNvCxnSpPr>
          <p:nvPr/>
        </p:nvCxnSpPr>
        <p:spPr>
          <a:xfrm flipH="1">
            <a:off x="3069590" y="3895090"/>
            <a:ext cx="1086485" cy="785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94380" y="4098290"/>
            <a:ext cx="149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微软雅黑" charset="0"/>
                <a:ea typeface="微软雅黑" charset="0"/>
              </a:rPr>
              <a:t>twolevel Iterator</a:t>
            </a:r>
            <a:endParaRPr lang="en-US" altLang="zh-CN" sz="1400">
              <a:solidFill>
                <a:schemeClr val="accent6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4" name="直接箭头连接符 43"/>
          <p:cNvCxnSpPr>
            <a:stCxn id="10" idx="2"/>
            <a:endCxn id="39" idx="0"/>
          </p:cNvCxnSpPr>
          <p:nvPr/>
        </p:nvCxnSpPr>
        <p:spPr>
          <a:xfrm flipH="1">
            <a:off x="6049010" y="3895725"/>
            <a:ext cx="209550" cy="739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618480" y="4113530"/>
            <a:ext cx="149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微软雅黑" charset="0"/>
                <a:ea typeface="微软雅黑" charset="0"/>
              </a:rPr>
              <a:t>twolevel Iterator</a:t>
            </a:r>
            <a:endParaRPr lang="en-US" altLang="zh-CN" sz="1400">
              <a:solidFill>
                <a:schemeClr val="accent6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13780" y="5549265"/>
            <a:ext cx="1395730" cy="5683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sstable Iterator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490335" y="509524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+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48" name="曲线连接符 47"/>
          <p:cNvCxnSpPr>
            <a:stCxn id="46" idx="2"/>
          </p:cNvCxnSpPr>
          <p:nvPr/>
        </p:nvCxnSpPr>
        <p:spPr>
          <a:xfrm rot="5400000" flipH="1">
            <a:off x="4519930" y="3773170"/>
            <a:ext cx="2218055" cy="2470150"/>
          </a:xfrm>
          <a:prstGeom prst="curvedConnector4">
            <a:avLst>
              <a:gd name="adj1" fmla="val -10721"/>
              <a:gd name="adj2" fmla="val 64129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191000" y="6299835"/>
            <a:ext cx="1470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全局迭代器实现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43070" y="904875"/>
            <a:ext cx="1776730" cy="4603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DB Iterator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81320" y="1804670"/>
            <a:ext cx="1683385" cy="353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sequence filter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945380" y="1783715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+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53" name="直接箭头连接符 52"/>
          <p:cNvCxnSpPr>
            <a:stCxn id="50" idx="2"/>
            <a:endCxn id="52" idx="0"/>
          </p:cNvCxnSpPr>
          <p:nvPr/>
        </p:nvCxnSpPr>
        <p:spPr>
          <a:xfrm>
            <a:off x="5105400" y="1365250"/>
            <a:ext cx="76200" cy="4184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561205" y="2897505"/>
            <a:ext cx="1279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major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compaction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1680" y="495935"/>
            <a:ext cx="156781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Write</a:t>
            </a:r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流程</a:t>
            </a:r>
            <a:endParaRPr lang="zh-CN" altLang="en-US" sz="24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700" y="4582795"/>
            <a:ext cx="6527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delete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被转化成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put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空的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key-value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。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设计哲学是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not inplace update +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多版本，除了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没有任何删除逻辑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为了区分不同版本的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，引入全局单调递增的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sequence,sequence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越大对应的数据版本越新，用来支持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snapshot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中真正使用的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称为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InternalKey(memtable &amp; sstable file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均是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，所有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内部的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comparator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也是基于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internalkey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094865" y="2781300"/>
            <a:ext cx="4535805" cy="16459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764155" y="2988945"/>
            <a:ext cx="102806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new dump file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35095" y="2988945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file1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68855" y="298894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L0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764155" y="3463290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file1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713480" y="3463290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62805" y="3463290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file3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68220" y="34632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L1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764155" y="3937635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file1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713480" y="3937635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662805" y="3937635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file3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56155" y="390969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L2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612130" y="3940810"/>
            <a:ext cx="855345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file4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03545" y="285559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sstables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3725" y="2377440"/>
            <a:ext cx="638111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92150" y="3178175"/>
            <a:ext cx="1028700" cy="70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redo log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98955" y="1267460"/>
            <a:ext cx="1312545" cy="706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memtable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82720" y="1267460"/>
            <a:ext cx="1471930" cy="706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00">
                <a:latin typeface="微软雅黑" charset="0"/>
                <a:ea typeface="微软雅黑" charset="0"/>
              </a:rPr>
              <a:t>immutable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500">
                <a:latin typeface="微软雅黑" charset="0"/>
                <a:ea typeface="微软雅黑" charset="0"/>
              </a:rPr>
              <a:t>memtable</a:t>
            </a:r>
            <a:endParaRPr lang="en-US" altLang="zh-CN" sz="1500">
              <a:latin typeface="微软雅黑" charset="0"/>
              <a:ea typeface="微软雅黑" charset="0"/>
            </a:endParaRPr>
          </a:p>
        </p:txBody>
      </p:sp>
      <p:cxnSp>
        <p:nvCxnSpPr>
          <p:cNvPr id="12" name="曲线连接符 11"/>
          <p:cNvCxnSpPr>
            <a:endCxn id="9" idx="0"/>
          </p:cNvCxnSpPr>
          <p:nvPr/>
        </p:nvCxnSpPr>
        <p:spPr>
          <a:xfrm>
            <a:off x="457835" y="2579370"/>
            <a:ext cx="748665" cy="59880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9080" y="2616200"/>
            <a:ext cx="1706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Write ahead log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4" name="曲线连接符 13"/>
          <p:cNvCxnSpPr>
            <a:endCxn id="10" idx="1"/>
          </p:cNvCxnSpPr>
          <p:nvPr/>
        </p:nvCxnSpPr>
        <p:spPr>
          <a:xfrm rot="16200000">
            <a:off x="822325" y="2122805"/>
            <a:ext cx="1478915" cy="47371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4850" y="1901825"/>
            <a:ext cx="1714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update memory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05485" y="1525905"/>
            <a:ext cx="1078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91540" y="127000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ack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9" name="直接箭头连接符 18"/>
          <p:cNvCxnSpPr>
            <a:stCxn id="10" idx="3"/>
            <a:endCxn id="11" idx="1"/>
          </p:cNvCxnSpPr>
          <p:nvPr/>
        </p:nvCxnSpPr>
        <p:spPr>
          <a:xfrm>
            <a:off x="3111500" y="1620520"/>
            <a:ext cx="871220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23895" y="1666875"/>
            <a:ext cx="646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rotate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21" name="直接箭头连接符 20"/>
          <p:cNvCxnSpPr>
            <a:stCxn id="11" idx="2"/>
          </p:cNvCxnSpPr>
          <p:nvPr/>
        </p:nvCxnSpPr>
        <p:spPr>
          <a:xfrm flipH="1">
            <a:off x="3517900" y="1973580"/>
            <a:ext cx="1200785" cy="9525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074160" y="2108200"/>
            <a:ext cx="644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dump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82665" y="1972310"/>
            <a:ext cx="929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</a:rPr>
              <a:t>Memory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70625" y="2360930"/>
            <a:ext cx="577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</a:rPr>
              <a:t>Disk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438275" y="6098540"/>
            <a:ext cx="1078230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userKey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844165" y="6098540"/>
            <a:ext cx="1525270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sequence(7B)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368800" y="6089650"/>
            <a:ext cx="2005330" cy="3371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type(put/delete)(1B)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24125" y="6052820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+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97115" y="495935"/>
            <a:ext cx="1868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write batch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思路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13980" y="864235"/>
            <a:ext cx="4287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处理写的思路比较独特，只有单个写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线程处理，并且通过聚合写的方式提升写吞吐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886700" y="1467485"/>
            <a:ext cx="928370" cy="30607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new write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36535" y="2115185"/>
            <a:ext cx="1028065" cy="30607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获取写锁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cxnSp>
        <p:nvCxnSpPr>
          <p:cNvPr id="51" name="直接箭头连接符 50"/>
          <p:cNvCxnSpPr>
            <a:stCxn id="49" idx="2"/>
            <a:endCxn id="50" idx="0"/>
          </p:cNvCxnSpPr>
          <p:nvPr/>
        </p:nvCxnSpPr>
        <p:spPr>
          <a:xfrm>
            <a:off x="8350885" y="1773555"/>
            <a:ext cx="0" cy="341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菱形 51"/>
          <p:cNvSpPr/>
          <p:nvPr/>
        </p:nvSpPr>
        <p:spPr>
          <a:xfrm>
            <a:off x="7836535" y="2789555"/>
            <a:ext cx="1013460" cy="68580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队列头？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879080" y="4486910"/>
            <a:ext cx="928370" cy="33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write redolog</a:t>
            </a:r>
            <a:endParaRPr lang="en-US" altLang="zh-CN" sz="1000">
              <a:latin typeface="微软雅黑" charset="0"/>
              <a:ea typeface="微软雅黑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7879080" y="5158740"/>
            <a:ext cx="928370" cy="4597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write memtable</a:t>
            </a:r>
            <a:endParaRPr lang="en-US" altLang="zh-CN" sz="1000">
              <a:latin typeface="微软雅黑" charset="0"/>
              <a:ea typeface="微软雅黑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878445" y="6033135"/>
            <a:ext cx="928370" cy="4686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唤醒新的队列头并释放写锁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cxnSp>
        <p:nvCxnSpPr>
          <p:cNvPr id="56" name="直接箭头连接符 55"/>
          <p:cNvCxnSpPr>
            <a:stCxn id="50" idx="2"/>
          </p:cNvCxnSpPr>
          <p:nvPr/>
        </p:nvCxnSpPr>
        <p:spPr>
          <a:xfrm>
            <a:off x="8350885" y="2421255"/>
            <a:ext cx="635" cy="408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</p:cNvCxnSpPr>
          <p:nvPr/>
        </p:nvCxnSpPr>
        <p:spPr>
          <a:xfrm>
            <a:off x="8343265" y="3475355"/>
            <a:ext cx="0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8343265" y="4817110"/>
            <a:ext cx="0" cy="341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331200" y="5618480"/>
            <a:ext cx="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7879080" y="3840480"/>
            <a:ext cx="928370" cy="30607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make room for write</a:t>
            </a:r>
            <a:endParaRPr lang="en-US" altLang="zh-CN" sz="1000">
              <a:latin typeface="微软雅黑" charset="0"/>
              <a:ea typeface="微软雅黑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893560" y="3463290"/>
            <a:ext cx="1028065" cy="30607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合并队列中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write batch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7921625" y="3628390"/>
            <a:ext cx="420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0" idx="2"/>
          </p:cNvCxnSpPr>
          <p:nvPr/>
        </p:nvCxnSpPr>
        <p:spPr>
          <a:xfrm>
            <a:off x="8343265" y="4146550"/>
            <a:ext cx="0" cy="340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9645015" y="1972310"/>
            <a:ext cx="1258570" cy="8089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等待被合并写入，或者成为新的队列头带头做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cxnSp>
        <p:nvCxnSpPr>
          <p:cNvPr id="65" name="直接箭头连接符 64"/>
          <p:cNvCxnSpPr>
            <a:stCxn id="52" idx="3"/>
            <a:endCxn id="64" idx="1"/>
          </p:cNvCxnSpPr>
          <p:nvPr/>
        </p:nvCxnSpPr>
        <p:spPr>
          <a:xfrm flipV="1">
            <a:off x="8849995" y="2376805"/>
            <a:ext cx="795020" cy="755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864600" y="2453005"/>
            <a:ext cx="309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charset="0"/>
                <a:ea typeface="微软雅黑" charset="0"/>
              </a:rPr>
              <a:t>否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948420" y="4146550"/>
            <a:ext cx="31496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写模型特点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单线程化写请求使其串行化，简化写并发控制逻辑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聚合写可以合并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redo log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，均摊写磁盘的开销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 rot="20640000">
            <a:off x="9250045" y="5807710"/>
            <a:ext cx="2845435" cy="5219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write batch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的代码值得仔细阅读，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比如如何加锁、释放锁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948420" y="3178175"/>
            <a:ext cx="3053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makeroomforwrite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检查本地写是不是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需要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delay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，比如当前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memory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写满，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需要先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rotate memtable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070" y="539750"/>
            <a:ext cx="154749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Read</a:t>
            </a:r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流程</a:t>
            </a:r>
            <a:endParaRPr lang="zh-CN" altLang="en-US" sz="24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5500" y="1085850"/>
            <a:ext cx="10266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简化写流程，作为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tradeoff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，读流程复杂度大大提升。由于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支持多版本，相同的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通过不同的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sequence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标识版本，按数据热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-&gt;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冷分散在：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memtable -&gt;  immutable memtable -&gt; L0 -&gt; L1 -&gt; L2 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读取的过程实际上就是对这些数据结构查询的过程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66720" y="1991995"/>
            <a:ext cx="1028065" cy="5429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查询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memtable &amp; imm_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68625" y="5405120"/>
            <a:ext cx="1026795" cy="6724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根据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index block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定位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data block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，并读取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block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1" name="直接箭头连接符 10"/>
          <p:cNvCxnSpPr>
            <a:stCxn id="35" idx="2"/>
            <a:endCxn id="41" idx="0"/>
          </p:cNvCxnSpPr>
          <p:nvPr/>
        </p:nvCxnSpPr>
        <p:spPr>
          <a:xfrm flipH="1">
            <a:off x="3481070" y="3296920"/>
            <a:ext cx="635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1" idx="2"/>
            <a:endCxn id="36" idx="0"/>
          </p:cNvCxnSpPr>
          <p:nvPr/>
        </p:nvCxnSpPr>
        <p:spPr>
          <a:xfrm>
            <a:off x="3481070" y="4279265"/>
            <a:ext cx="635" cy="398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80435" y="5041265"/>
            <a:ext cx="1270" cy="37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1" idx="1"/>
            <a:endCxn id="15" idx="3"/>
          </p:cNvCxnSpPr>
          <p:nvPr/>
        </p:nvCxnSpPr>
        <p:spPr>
          <a:xfrm flipH="1" flipV="1">
            <a:off x="2183765" y="4003675"/>
            <a:ext cx="61849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25500" y="3588385"/>
            <a:ext cx="1358265" cy="8299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open table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table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的元数据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加入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table cache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54885" y="6236335"/>
            <a:ext cx="1905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key-value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完整读流程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967355" y="2898775"/>
            <a:ext cx="1028065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根据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定位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sstable</a:t>
            </a:r>
            <a:endParaRPr lang="zh-CN" altLang="en-US" sz="1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67355" y="4677410"/>
            <a:ext cx="1028065" cy="3638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sz="10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查询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key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389755" y="5463540"/>
            <a:ext cx="1357630" cy="5422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利用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filter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过滤数据，否则通过迭代器定位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key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5500" y="5405120"/>
            <a:ext cx="1358265" cy="6851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优先从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block cache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获取，否则去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table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读取，并加入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block cache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5500" y="2247265"/>
            <a:ext cx="1358900" cy="10096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定位的过程需要在每个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查询，找出首先包含该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停止</a:t>
            </a:r>
            <a:endParaRPr lang="zh-CN" altLang="en-US" sz="1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129655" y="5435600"/>
            <a:ext cx="1357630" cy="5422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获取数据之后做判断，是否为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DELETE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类型</a:t>
            </a:r>
            <a:endParaRPr lang="zh-CN" altLang="en-US" sz="1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802255" y="3736975"/>
            <a:ext cx="1357630" cy="5422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获取该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meta cache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2" name="直接箭头连接符 41"/>
          <p:cNvCxnSpPr>
            <a:stCxn id="7" idx="2"/>
            <a:endCxn id="35" idx="0"/>
          </p:cNvCxnSpPr>
          <p:nvPr/>
        </p:nvCxnSpPr>
        <p:spPr>
          <a:xfrm>
            <a:off x="3481070" y="2534920"/>
            <a:ext cx="635" cy="363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5" idx="1"/>
            <a:endCxn id="39" idx="3"/>
          </p:cNvCxnSpPr>
          <p:nvPr/>
        </p:nvCxnSpPr>
        <p:spPr>
          <a:xfrm flipH="1" flipV="1">
            <a:off x="2184400" y="2752090"/>
            <a:ext cx="782955" cy="346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1"/>
            <a:endCxn id="38" idx="3"/>
          </p:cNvCxnSpPr>
          <p:nvPr/>
        </p:nvCxnSpPr>
        <p:spPr>
          <a:xfrm flipH="1">
            <a:off x="2183765" y="5741670"/>
            <a:ext cx="78486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37" idx="1"/>
          </p:cNvCxnSpPr>
          <p:nvPr/>
        </p:nvCxnSpPr>
        <p:spPr>
          <a:xfrm flipV="1">
            <a:off x="3995420" y="5734685"/>
            <a:ext cx="39433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5735320" y="5741670"/>
            <a:ext cx="39433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584700" y="2978785"/>
            <a:ext cx="74371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相同的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userkey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越新的数据确保先被查询到（更大的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sequence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引入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table cache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作为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的元数据缓存，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 cache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作为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数据缓存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查询时总是先将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可能存在的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先读入缓存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所有对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key-value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的定位均采用迭代器进行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970" y="234950"/>
            <a:ext cx="20154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实现细节</a:t>
            </a:r>
            <a:r>
              <a:rPr lang="zh-CN" altLang="en-US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思考</a:t>
            </a:r>
            <a:endParaRPr lang="zh-CN" altLang="en-US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77240"/>
            <a:ext cx="1078547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、读写并发控制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读写一致性的并发控制：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是单线程写模型，不存在写入并发控制问题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内存数据结构的无锁并发控制，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delete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操作转化为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put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，没有删除的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情况下实现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lockfree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skiplist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直接引入原子变量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读操作与后台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并发控制，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compaciton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需要回收老的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，读操作可能正在使用该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，阻塞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不是好的手段。由于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天然就是多版本的，采用类似事务读写并发控制中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MVCC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方式，延迟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的回收时间，等待所有读操作结束再尝试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prune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table file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immutable memetable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，类似于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douoble buffer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，后台定期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dump imm_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，有效缓解阻塞前台写的可能性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的缓存一致性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中存在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table meta cache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data block cache.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一般而言，当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支持读、写更新时，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本身需要做并发控制，保证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的一致性。然而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是只读的，不存在修改的问题，所以也不需要做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额外并发控制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、如何支持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snapshot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引入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sequence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号标识版本，参考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innodb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transaction id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，任何时候对于过期数据的读取、回收都要考虑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snapshot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的影响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、宕机一致性保证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对于存储系统而言，完全成功或者完全失败都是容易处理的，最难处理的情况是半成功，也就是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broken status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中不存在这个问题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redo 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的写入可以看成是原子的，通过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checksum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完成自闭环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、代码层次结构、各模块的单测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versionset:version:versionedit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之间的组织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table:block(index + data)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之间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组织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 + version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之间的组织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      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arena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env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等组织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      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）迭代器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结构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5170" y="603250"/>
            <a:ext cx="401891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Potential </a:t>
            </a:r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Optimization(PO)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5505" y="1413510"/>
            <a:ext cx="106387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需要定期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checkpoint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，否则频繁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可能会导致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manifest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record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非常多，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failover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时间很长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内存管理有点鸡肋，只有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memetable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的内存管理采取了简单策略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有很多设计不太适用于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ssd: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写放大的影响在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下面尤为严重，需要考虑类似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kv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分离的机制减少写放大和读放大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参考：https://catkang.github.io/2017/04/30/lsm-upon-ssd.html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的能力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虽然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做了不少策略上的优化，但是单线程做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还是会影响性能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过于单薄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单个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minor compaction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很容易阻塞写，可以考虑多个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memtable?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功能上不够完善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比如不支持备份等能力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其实备份是比较好做的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幸运的是，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rockdb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帮助完成了其中很多点。相比较而言，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rocksdb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更像是一个工业级的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 !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https://github.com/facebook/rocksdb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肘形连接符 66"/>
          <p:cNvCxnSpPr>
            <a:stCxn id="48" idx="3"/>
            <a:endCxn id="52" idx="3"/>
          </p:cNvCxnSpPr>
          <p:nvPr/>
        </p:nvCxnSpPr>
        <p:spPr>
          <a:xfrm flipV="1">
            <a:off x="9469755" y="3768725"/>
            <a:ext cx="3175" cy="1054100"/>
          </a:xfrm>
          <a:prstGeom prst="bentConnector3">
            <a:avLst>
              <a:gd name="adj1" fmla="val 2600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25475" y="468630"/>
            <a:ext cx="14820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Redo log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7075" y="1405890"/>
            <a:ext cx="974090" cy="381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redo log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7" name="左大括号 16"/>
          <p:cNvSpPr/>
          <p:nvPr/>
        </p:nvSpPr>
        <p:spPr>
          <a:xfrm rot="5400000">
            <a:off x="2160905" y="974090"/>
            <a:ext cx="647065" cy="232600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4875" y="2460625"/>
            <a:ext cx="643890" cy="799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intial</a:t>
            </a:r>
            <a:endParaRPr lang="en-US" altLang="zh-CN" sz="12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block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44675" y="2460625"/>
            <a:ext cx="643890" cy="799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block 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57575" y="2352040"/>
            <a:ext cx="643890" cy="799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block n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04770" y="2758440"/>
            <a:ext cx="41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...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5" name="左大括号 24"/>
          <p:cNvSpPr/>
          <p:nvPr/>
        </p:nvSpPr>
        <p:spPr>
          <a:xfrm rot="5400000">
            <a:off x="1976120" y="2287905"/>
            <a:ext cx="381000" cy="232600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43915" y="3603625"/>
            <a:ext cx="704850" cy="7994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record1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92275" y="3616325"/>
            <a:ext cx="704850" cy="7867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record2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71165" y="3603625"/>
            <a:ext cx="704850" cy="7867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recordn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84120" y="3743325"/>
            <a:ext cx="37338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...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3915" y="4823460"/>
            <a:ext cx="974090" cy="4057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check sum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18005" y="4823460"/>
            <a:ext cx="775970" cy="4057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length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3975" y="4823460"/>
            <a:ext cx="860425" cy="4057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type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54400" y="4823460"/>
            <a:ext cx="861060" cy="4057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data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323590" y="4408805"/>
            <a:ext cx="0" cy="445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3915" y="5636895"/>
            <a:ext cx="974090" cy="405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sequence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18005" y="5636895"/>
            <a:ext cx="775970" cy="405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entry number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93975" y="5636895"/>
            <a:ext cx="860425" cy="405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entry1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84600" y="5642610"/>
            <a:ext cx="861060" cy="405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entry n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47415" y="5629275"/>
            <a:ext cx="330200" cy="419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...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42" name="直接箭头连接符 41"/>
          <p:cNvCxnSpPr>
            <a:stCxn id="34" idx="2"/>
          </p:cNvCxnSpPr>
          <p:nvPr/>
        </p:nvCxnSpPr>
        <p:spPr>
          <a:xfrm>
            <a:off x="3884930" y="5229225"/>
            <a:ext cx="0" cy="407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736725" y="6231890"/>
            <a:ext cx="1593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redo log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格式解析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47415" y="480695"/>
            <a:ext cx="86556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假设：block的大小为32KiB，当一条日志文件过大时：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会将第一部分数据写在第一个block中，类型为first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若剩余的数据仍然超过一个block的大小，第二部分数据写在第二个block中，类型为middle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最后剩余的数据写在最后一个block中，类型为last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这种情况下，一条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record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分散在若干个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，每个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都有一个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record(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包含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head)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49565" y="2172335"/>
            <a:ext cx="1189355" cy="6470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read </a:t>
            </a:r>
            <a:r>
              <a:rPr lang="en-US" altLang="zh-CN" sz="1200">
                <a:latin typeface="微软雅黑" charset="0"/>
                <a:ea typeface="微软雅黑" charset="0"/>
              </a:rPr>
              <a:t>record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52" name="菱形 51"/>
          <p:cNvSpPr/>
          <p:nvPr/>
        </p:nvSpPr>
        <p:spPr>
          <a:xfrm>
            <a:off x="7620000" y="3425825"/>
            <a:ext cx="1850390" cy="685800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读取当前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record, chccksum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080375" y="5546725"/>
            <a:ext cx="928370" cy="4597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charset="0"/>
                <a:ea typeface="微软雅黑" charset="0"/>
                <a:cs typeface="微软雅黑" charset="0"/>
              </a:rPr>
              <a:t>返回完整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record</a:t>
            </a:r>
            <a:endParaRPr lang="en-US" altLang="zh-CN" sz="10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6" name="直接箭头连接符 55"/>
          <p:cNvCxnSpPr>
            <a:stCxn id="49" idx="2"/>
          </p:cNvCxnSpPr>
          <p:nvPr/>
        </p:nvCxnSpPr>
        <p:spPr>
          <a:xfrm>
            <a:off x="8544560" y="2819400"/>
            <a:ext cx="1270" cy="634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</p:cNvCxnSpPr>
          <p:nvPr/>
        </p:nvCxnSpPr>
        <p:spPr>
          <a:xfrm>
            <a:off x="8545195" y="4111625"/>
            <a:ext cx="0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8" idx="2"/>
          </p:cNvCxnSpPr>
          <p:nvPr/>
        </p:nvCxnSpPr>
        <p:spPr>
          <a:xfrm>
            <a:off x="8544560" y="5165725"/>
            <a:ext cx="1270" cy="37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6" idx="3"/>
          </p:cNvCxnSpPr>
          <p:nvPr/>
        </p:nvCxnSpPr>
        <p:spPr>
          <a:xfrm flipH="1">
            <a:off x="7091680" y="3783965"/>
            <a:ext cx="5283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5902325" y="3553460"/>
            <a:ext cx="1189355" cy="460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drop record</a:t>
            </a:r>
            <a:endParaRPr lang="en-US" altLang="zh-CN" sz="1000"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91680" y="3512185"/>
            <a:ext cx="6572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broken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48" name="菱形 47"/>
          <p:cNvSpPr/>
          <p:nvPr/>
        </p:nvSpPr>
        <p:spPr>
          <a:xfrm>
            <a:off x="7619365" y="4479925"/>
            <a:ext cx="1850390" cy="68580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微软雅黑" charset="0"/>
                <a:ea typeface="微软雅黑" charset="0"/>
              </a:rPr>
              <a:t>splice full record</a:t>
            </a:r>
            <a:endParaRPr lang="en-US" sz="10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714230" y="4019550"/>
            <a:ext cx="133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否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缓存当前数据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继续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read record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680960" y="6115050"/>
            <a:ext cx="1727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redo log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完整读流程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485" y="432435"/>
            <a:ext cx="164973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Memtable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5140" y="5186045"/>
            <a:ext cx="49879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微软雅黑" charset="0"/>
                <a:ea typeface="微软雅黑" charset="0"/>
              </a:rPr>
              <a:t>SkipList Node := InternalKey + ValueString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600">
                <a:latin typeface="微软雅黑" charset="0"/>
                <a:ea typeface="微软雅黑" charset="0"/>
              </a:rPr>
              <a:t>InternalKey := KeyString + SequenceNum + Type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600">
                <a:latin typeface="微软雅黑" charset="0"/>
                <a:ea typeface="微软雅黑" charset="0"/>
              </a:rPr>
              <a:t>Type := kDelete or kValue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600">
                <a:latin typeface="微软雅黑" charset="0"/>
                <a:ea typeface="微软雅黑" charset="0"/>
              </a:rPr>
              <a:t>ValueString := ValueLength + Value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600">
                <a:latin typeface="微软雅黑" charset="0"/>
                <a:ea typeface="微软雅黑" charset="0"/>
              </a:rPr>
              <a:t>KeyString := UserKeyLength + UserKey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285" y="1060450"/>
            <a:ext cx="91801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写完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redo log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，需要更新内存数据结构，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称之为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memtable.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用什么数据结构比较好呢？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需要支持比较频繁的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insert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和插入操作，性能有一定要求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数据异步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dump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时，需要支持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的全局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scan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这些要求，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B+ tree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RBtree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等一类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blanace binary tree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都支持，就是太复杂，不利于工程实现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选择了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skiplist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，测试下来效果很坚挺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1555" y="3043555"/>
            <a:ext cx="643890" cy="14947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item1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8370" y="4004945"/>
            <a:ext cx="644525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item2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86455" y="3522980"/>
            <a:ext cx="643890" cy="1015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item3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5140" y="4170045"/>
            <a:ext cx="397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L0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0415" y="3043555"/>
            <a:ext cx="643890" cy="14947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item1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55445" y="4271645"/>
            <a:ext cx="572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49245" y="4271645"/>
            <a:ext cx="572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030345" y="4271645"/>
            <a:ext cx="572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55445" y="3790950"/>
            <a:ext cx="1735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030345" y="3790950"/>
            <a:ext cx="572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38300" y="3217545"/>
            <a:ext cx="296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5140" y="3636645"/>
            <a:ext cx="397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L1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5140" y="3103245"/>
            <a:ext cx="397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L2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73700" y="3042920"/>
            <a:ext cx="6520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skiplist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包含多个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，每个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会以链表形式将若干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item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串联起来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每次新加一个元素，随机一个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item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需要加入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[0, level]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层链表，且保证链表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有序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显然，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level0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会包含所有的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item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，越往上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所有的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item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越少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查找时，从高层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向低层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分别查找，由于单层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item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有序，查询过程类似跳跃，所以称之为跳表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5140" y="4848860"/>
            <a:ext cx="19970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item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的格式如下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37225" y="4848860"/>
            <a:ext cx="59924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一些细节：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中所有的逻辑都使用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InternalKey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，包括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memtable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支持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write batch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，但是写入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memtable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时会将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batch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里面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key-value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拆开，每条记录都包含单独的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sequence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想想看，为什么不能复用一个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sequence?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复用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sequence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会破坏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leveldb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对多版本的支持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1185" y="507365"/>
            <a:ext cx="191960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SStable File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0285" y="1064260"/>
            <a:ext cx="919924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leveldb</a:t>
            </a:r>
            <a:r>
              <a:rPr lang="zh-CN" altLang="en-US"/>
              <a:t>数据以文件格式持久化，每个</a:t>
            </a:r>
            <a:r>
              <a:rPr lang="en-US" altLang="zh-CN"/>
              <a:t>file</a:t>
            </a:r>
            <a:r>
              <a:rPr lang="zh-CN" altLang="en-US"/>
              <a:t>具有排序特点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so called SStable(sort string table)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结合</a:t>
            </a:r>
            <a:r>
              <a:rPr lang="en-US" altLang="zh-CN"/>
              <a:t>WAL</a:t>
            </a:r>
            <a:r>
              <a:rPr lang="zh-CN" altLang="en-US"/>
              <a:t>思路</a:t>
            </a:r>
            <a:r>
              <a:rPr lang="en-US" altLang="zh-CN"/>
              <a:t> + level compaction</a:t>
            </a:r>
            <a:r>
              <a:rPr lang="zh-CN" altLang="en-US"/>
              <a:t>，</a:t>
            </a:r>
            <a:r>
              <a:rPr lang="en-US" altLang="zh-CN"/>
              <a:t> SSTable</a:t>
            </a:r>
            <a:r>
              <a:rPr lang="zh-CN" altLang="en-US"/>
              <a:t>具有如下</a:t>
            </a:r>
            <a:r>
              <a:rPr lang="zh-CN" altLang="en-US"/>
              <a:t>特点：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来源：</a:t>
            </a:r>
            <a:r>
              <a:rPr lang="en-US" altLang="zh-CN"/>
              <a:t>memtable dump </a:t>
            </a:r>
            <a:r>
              <a:rPr lang="zh-CN" altLang="en-US"/>
              <a:t>或者</a:t>
            </a:r>
            <a:r>
              <a:rPr lang="en-US" altLang="zh-CN"/>
              <a:t> sstable compaction</a:t>
            </a:r>
            <a:r>
              <a:rPr lang="zh-CN" altLang="en-US"/>
              <a:t>产生，</a:t>
            </a:r>
            <a:r>
              <a:rPr lang="zh-CN" altLang="en-US"/>
              <a:t>一次顺序</a:t>
            </a:r>
            <a:r>
              <a:rPr lang="zh-CN" altLang="en-US"/>
              <a:t>写入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一旦</a:t>
            </a:r>
            <a:r>
              <a:rPr lang="en-US" altLang="zh-CN"/>
              <a:t>sstable</a:t>
            </a:r>
            <a:r>
              <a:rPr lang="zh-CN" altLang="en-US"/>
              <a:t>生成，只读不可修改</a:t>
            </a:r>
            <a:r>
              <a:rPr lang="en-US" altLang="zh-CN"/>
              <a:t>(</a:t>
            </a:r>
            <a:r>
              <a:rPr lang="zh-CN" altLang="en-US"/>
              <a:t>所以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range</a:t>
            </a:r>
            <a:r>
              <a:rPr lang="zh-CN" altLang="en-US"/>
              <a:t>是固定的</a:t>
            </a:r>
            <a:r>
              <a:rPr lang="en-US" altLang="zh-CN"/>
              <a:t>)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需要支持数据查询、遍历等能力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endParaRPr lang="en-US" altLang="zh-CN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如何设计</a:t>
            </a:r>
            <a:r>
              <a:rPr lang="en-US" altLang="zh-CN"/>
              <a:t>sstable file</a:t>
            </a:r>
            <a:r>
              <a:rPr lang="zh-CN" altLang="en-US"/>
              <a:t>？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提升读</a:t>
            </a:r>
            <a:r>
              <a:rPr lang="zh-CN" altLang="en-US"/>
              <a:t>性能：将</a:t>
            </a:r>
            <a:r>
              <a:rPr lang="en-US" altLang="zh-CN"/>
              <a:t>sstable file</a:t>
            </a:r>
            <a:r>
              <a:rPr lang="zh-CN" altLang="en-US"/>
              <a:t>切分为</a:t>
            </a:r>
            <a:r>
              <a:rPr lang="en-US" altLang="zh-CN"/>
              <a:t>block</a:t>
            </a:r>
            <a:r>
              <a:rPr lang="zh-CN" altLang="en-US"/>
              <a:t>，控制</a:t>
            </a:r>
            <a:r>
              <a:rPr lang="en-US" altLang="zh-CN"/>
              <a:t>block</a:t>
            </a:r>
            <a:r>
              <a:rPr lang="zh-CN" altLang="en-US"/>
              <a:t>的</a:t>
            </a:r>
            <a:r>
              <a:rPr lang="en-US" altLang="zh-CN"/>
              <a:t>size -&gt; </a:t>
            </a:r>
            <a:r>
              <a:rPr lang="zh-CN" altLang="en-US"/>
              <a:t>读的数据范围可控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实际上，每个</a:t>
            </a:r>
            <a:r>
              <a:rPr lang="en-US" altLang="zh-CN"/>
              <a:t>block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近似等于</a:t>
            </a:r>
            <a:r>
              <a:rPr lang="en-US" altLang="zh-CN"/>
              <a:t>KBlockSize</a:t>
            </a:r>
            <a:r>
              <a:rPr lang="zh-CN" altLang="en-US"/>
              <a:t>，这点与</a:t>
            </a:r>
            <a:r>
              <a:rPr lang="en-US" altLang="zh-CN"/>
              <a:t>log</a:t>
            </a:r>
            <a:r>
              <a:rPr lang="zh-CN" altLang="en-US"/>
              <a:t>的</a:t>
            </a:r>
            <a:r>
              <a:rPr lang="en-US" altLang="zh-CN"/>
              <a:t>fixsize</a:t>
            </a:r>
            <a:r>
              <a:rPr lang="zh-CN" altLang="en-US"/>
              <a:t>不一致</a:t>
            </a:r>
            <a:r>
              <a:rPr lang="en-US" altLang="zh-CN"/>
              <a:t>(why)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于是：引入了</a:t>
            </a:r>
            <a:r>
              <a:rPr lang="en-US" altLang="zh-CN"/>
              <a:t>block meta</a:t>
            </a:r>
            <a:r>
              <a:rPr lang="zh-CN" altLang="en-US"/>
              <a:t>，</a:t>
            </a:r>
            <a:r>
              <a:rPr lang="en-US" altLang="zh-CN"/>
              <a:t>meta</a:t>
            </a:r>
            <a:r>
              <a:rPr lang="zh-CN" altLang="en-US"/>
              <a:t>如何</a:t>
            </a:r>
            <a:r>
              <a:rPr lang="zh-CN" altLang="en-US"/>
              <a:t>维护？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外部单独文件管理</a:t>
            </a:r>
            <a:r>
              <a:rPr lang="en-US" altLang="zh-CN"/>
              <a:t>block meta</a:t>
            </a:r>
            <a:r>
              <a:rPr lang="zh-CN" altLang="en-US"/>
              <a:t>；</a:t>
            </a:r>
            <a:r>
              <a:rPr lang="zh-CN" altLang="en-US"/>
              <a:t>维护有点</a:t>
            </a:r>
            <a:r>
              <a:rPr lang="zh-CN" altLang="en-US"/>
              <a:t>麻烦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sstable file</a:t>
            </a:r>
            <a:r>
              <a:rPr lang="zh-CN" altLang="en-US"/>
              <a:t>不是持续写入的，</a:t>
            </a:r>
            <a:r>
              <a:rPr lang="en-US" altLang="zh-CN"/>
              <a:t>block meta</a:t>
            </a:r>
            <a:r>
              <a:rPr lang="zh-CN" altLang="en-US"/>
              <a:t>在写入时就固定，要不？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sstable file</a:t>
            </a:r>
            <a:r>
              <a:rPr lang="zh-CN" altLang="en-US"/>
              <a:t>做成自描述</a:t>
            </a:r>
            <a:r>
              <a:rPr lang="zh-CN" altLang="en-US"/>
              <a:t>文件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读性能</a:t>
            </a:r>
            <a:r>
              <a:rPr lang="zh-CN" altLang="en-US"/>
              <a:t>优化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    leveldb</a:t>
            </a:r>
            <a:r>
              <a:rPr lang="zh-CN" altLang="en-US"/>
              <a:t>写性能非常客观，但是牺牲了读性能，读放大可能很严重，优化</a:t>
            </a:r>
            <a:r>
              <a:rPr lang="zh-CN" altLang="en-US"/>
              <a:t>势在必行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每个</a:t>
            </a:r>
            <a:r>
              <a:rPr lang="en-US" altLang="zh-CN"/>
              <a:t>sstable</a:t>
            </a:r>
            <a:r>
              <a:rPr lang="zh-CN" altLang="en-US"/>
              <a:t>配置</a:t>
            </a:r>
            <a:r>
              <a:rPr lang="en-US" altLang="zh-CN"/>
              <a:t>bloom filter</a:t>
            </a:r>
            <a:r>
              <a:rPr lang="zh-CN" altLang="en-US"/>
              <a:t>，快速过滤</a:t>
            </a:r>
            <a:r>
              <a:rPr lang="zh-CN" altLang="en-US"/>
              <a:t>查询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4190" y="427355"/>
            <a:ext cx="191960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SStable File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073785"/>
            <a:ext cx="51098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所以，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sstable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逻辑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上需要：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data 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真正存储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key-value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internal key(user key + sequence + type)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index 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data 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meta info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block largest key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value:  data block handle([offset, len])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可以控制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Index 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的数量为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filter block: bloom filter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entries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filter info &amp; each filter meta(offset)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meta index block: fileter block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meta info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key: filter name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value: filter block handle([offset, len])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365" y="5361305"/>
            <a:ext cx="58210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meta for meta!  Footer!</a:t>
            </a:r>
            <a:endParaRPr lang="en-US" altLang="zh-CN" sz="1600">
              <a:solidFill>
                <a:schemeClr val="tx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查询过程：</a:t>
            </a:r>
            <a:endParaRPr lang="en-US" altLang="zh-CN" sz="1600">
              <a:solidFill>
                <a:schemeClr val="tx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   sstable -&gt; footer -&gt; index block -&gt; data block</a:t>
            </a:r>
            <a:endParaRPr lang="en-US" altLang="zh-CN" sz="1600">
              <a:solidFill>
                <a:schemeClr val="tx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   sstable -&gt; footer -&gt; meta index block -&gt; filter block</a:t>
            </a:r>
            <a:endParaRPr lang="en-US" altLang="zh-CN" sz="1600">
              <a:solidFill>
                <a:schemeClr val="tx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365" y="4976495"/>
            <a:ext cx="2270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如何索引每个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block?</a:t>
            </a:r>
            <a:endParaRPr lang="en-US" altLang="zh-CN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64275" y="673735"/>
            <a:ext cx="1805940" cy="39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data block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64275" y="1059180"/>
            <a:ext cx="1805940" cy="39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data block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64275" y="1444625"/>
            <a:ext cx="1805940" cy="39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...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64275" y="1830070"/>
            <a:ext cx="1805940" cy="405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data block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64275" y="2215515"/>
            <a:ext cx="1805940" cy="3924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meta block(filter)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4275" y="2600960"/>
            <a:ext cx="1805940" cy="3924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meta block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64275" y="2986405"/>
            <a:ext cx="1805940" cy="3924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....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64275" y="3371850"/>
            <a:ext cx="1805940" cy="3924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meta block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64275" y="3757295"/>
            <a:ext cx="1805940" cy="392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meta index block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64275" y="4142740"/>
            <a:ext cx="1805940" cy="3924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index block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64275" y="4486910"/>
            <a:ext cx="1805940" cy="392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footer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3392805" y="825500"/>
            <a:ext cx="1586230" cy="611505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逻辑</a:t>
            </a:r>
            <a:r>
              <a:rPr lang="zh-CN" altLang="en-US">
                <a:latin typeface="微软雅黑" charset="0"/>
                <a:ea typeface="微软雅黑" charset="0"/>
              </a:rPr>
              <a:t>结构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2" idx="1"/>
          </p:cNvCxnSpPr>
          <p:nvPr/>
        </p:nvCxnSpPr>
        <p:spPr>
          <a:xfrm>
            <a:off x="8070215" y="1301115"/>
            <a:ext cx="8718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018905" y="674370"/>
            <a:ext cx="1805940" cy="2717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key1-value1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2" name="左中括号 31"/>
          <p:cNvSpPr/>
          <p:nvPr/>
        </p:nvSpPr>
        <p:spPr>
          <a:xfrm>
            <a:off x="8942070" y="843915"/>
            <a:ext cx="71755" cy="914400"/>
          </a:xfrm>
          <a:prstGeom prst="leftBracket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21445" y="946150"/>
            <a:ext cx="1805940" cy="2717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key2-value2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718040" y="1232535"/>
            <a:ext cx="41275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...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023985" y="1615440"/>
            <a:ext cx="1805940" cy="2717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</a:rPr>
              <a:t>keyn-valuen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023985" y="3773170"/>
            <a:ext cx="1805940" cy="271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data </a:t>
            </a:r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block handle1</a:t>
            </a:r>
            <a:endParaRPr lang="en-US" altLang="zh-CN" sz="12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8" name="左中括号 37"/>
          <p:cNvSpPr/>
          <p:nvPr/>
        </p:nvSpPr>
        <p:spPr>
          <a:xfrm>
            <a:off x="8947150" y="3942715"/>
            <a:ext cx="71755" cy="914400"/>
          </a:xfrm>
          <a:prstGeom prst="leftBracket">
            <a:avLst/>
          </a:prstGeom>
          <a:noFill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26525" y="4044950"/>
            <a:ext cx="1805940" cy="271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data block handle2</a:t>
            </a:r>
            <a:endParaRPr lang="en-US" altLang="zh-CN" sz="12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23120" y="4331335"/>
            <a:ext cx="41275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...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29065" y="4714240"/>
            <a:ext cx="1805940" cy="271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charset="0"/>
              <a:ea typeface="微软雅黑" charset="0"/>
              <a:sym typeface="+mn-ea"/>
            </a:endParaRPr>
          </a:p>
          <a:p>
            <a:pPr algn="ctr"/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data block handlen</a:t>
            </a:r>
            <a:endParaRPr lang="en-US" altLang="zh-CN" sz="1200">
              <a:latin typeface="微软雅黑" charset="0"/>
              <a:ea typeface="微软雅黑" charset="0"/>
            </a:endParaRPr>
          </a:p>
          <a:p>
            <a:pPr algn="ctr"/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8055610" y="4305300"/>
            <a:ext cx="8712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9" idx="3"/>
            <a:endCxn id="34" idx="3"/>
          </p:cNvCxnSpPr>
          <p:nvPr/>
        </p:nvCxnSpPr>
        <p:spPr>
          <a:xfrm flipH="1" flipV="1">
            <a:off x="10827385" y="1082040"/>
            <a:ext cx="5080" cy="3098800"/>
          </a:xfrm>
          <a:prstGeom prst="curvedConnector3">
            <a:avLst>
              <a:gd name="adj1" fmla="val -46875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446135" y="5307965"/>
            <a:ext cx="1805940" cy="271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meta index handle</a:t>
            </a:r>
            <a:endParaRPr lang="en-US" altLang="zh-CN" sz="12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46135" y="5579745"/>
            <a:ext cx="1805940" cy="271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index handle</a:t>
            </a:r>
            <a:endParaRPr lang="en-US" altLang="zh-CN" sz="12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48" name="直接箭头连接符 47"/>
          <p:cNvCxnSpPr>
            <a:stCxn id="20" idx="2"/>
          </p:cNvCxnSpPr>
          <p:nvPr/>
        </p:nvCxnSpPr>
        <p:spPr>
          <a:xfrm>
            <a:off x="7167245" y="4879340"/>
            <a:ext cx="1278255" cy="664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左中括号 52"/>
          <p:cNvSpPr/>
          <p:nvPr/>
        </p:nvSpPr>
        <p:spPr>
          <a:xfrm>
            <a:off x="8952230" y="2818765"/>
            <a:ext cx="76200" cy="611505"/>
          </a:xfrm>
          <a:prstGeom prst="leftBracke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031605" y="2618105"/>
            <a:ext cx="1805940" cy="271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meta block handle1</a:t>
            </a:r>
            <a:endParaRPr lang="en-US" altLang="zh-CN" sz="12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728200" y="2904490"/>
            <a:ext cx="41275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...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034145" y="3287395"/>
            <a:ext cx="1805940" cy="271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charset="0"/>
              <a:ea typeface="微软雅黑" charset="0"/>
              <a:sym typeface="+mn-ea"/>
            </a:endParaRPr>
          </a:p>
          <a:p>
            <a:pPr algn="ctr"/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meta block handlen</a:t>
            </a:r>
            <a:endParaRPr lang="en-US" altLang="zh-CN" sz="1200">
              <a:latin typeface="微软雅黑" charset="0"/>
              <a:ea typeface="微软雅黑" charset="0"/>
            </a:endParaRPr>
          </a:p>
          <a:p>
            <a:pPr algn="ctr"/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57" name="直接箭头连接符 56"/>
          <p:cNvCxnSpPr>
            <a:stCxn id="18" idx="3"/>
            <a:endCxn id="53" idx="1"/>
          </p:cNvCxnSpPr>
          <p:nvPr/>
        </p:nvCxnSpPr>
        <p:spPr>
          <a:xfrm flipV="1">
            <a:off x="8070215" y="3124835"/>
            <a:ext cx="882015" cy="828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54" idx="0"/>
            <a:endCxn id="14" idx="3"/>
          </p:cNvCxnSpPr>
          <p:nvPr/>
        </p:nvCxnSpPr>
        <p:spPr>
          <a:xfrm rot="16200000" flipV="1">
            <a:off x="8898890" y="1582420"/>
            <a:ext cx="206375" cy="186436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21575" y="6141085"/>
            <a:ext cx="2184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sstable file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逻辑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结构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6890" y="579755"/>
            <a:ext cx="191960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SStable File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3661410" y="800735"/>
            <a:ext cx="1586230" cy="611505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物理结构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16890" y="1492250"/>
            <a:ext cx="54857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由存储逻辑结构，进一步设计</a:t>
            </a:r>
            <a:r>
              <a:rPr lang="en-US" altLang="zh-CN"/>
              <a:t>sstable</a:t>
            </a:r>
            <a:r>
              <a:rPr lang="zh-CN" altLang="en-US"/>
              <a:t>的物理</a:t>
            </a:r>
            <a:r>
              <a:rPr lang="zh-CN" altLang="en-US"/>
              <a:t>结构</a:t>
            </a:r>
            <a:endParaRPr lang="zh-CN" altLang="en-US"/>
          </a:p>
          <a:p>
            <a:endParaRPr lang="zh-CN" altLang="en-US"/>
          </a:p>
          <a:p>
            <a:r>
              <a:rPr lang="zh-CN" altLang="en-US" sz="1600"/>
              <a:t>一般而言，设计存储</a:t>
            </a:r>
            <a:r>
              <a:rPr lang="zh-CN" altLang="en-US" sz="1600"/>
              <a:t>格式需要考虑：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/>
              <a:t>block</a:t>
            </a:r>
            <a:r>
              <a:rPr lang="zh-CN" altLang="en-US" sz="1600"/>
              <a:t>的单位长度，不同长度应对不同</a:t>
            </a:r>
            <a:r>
              <a:rPr lang="en-US" altLang="zh-CN" sz="1600"/>
              <a:t>io pattern</a:t>
            </a:r>
            <a:r>
              <a:rPr lang="zh-CN" altLang="en-US" sz="1600"/>
              <a:t>性能表现不一样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存储性能，密度</a:t>
            </a:r>
            <a:r>
              <a:rPr lang="en-US" altLang="zh-CN" sz="1600"/>
              <a:t>(</a:t>
            </a:r>
            <a:r>
              <a:rPr lang="zh-CN" altLang="en-US" sz="1600"/>
              <a:t>压缩等思路</a:t>
            </a:r>
            <a:r>
              <a:rPr lang="en-US" altLang="zh-CN" sz="1600"/>
              <a:t>)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存储数据的安全性</a:t>
            </a:r>
            <a:r>
              <a:rPr lang="en-US" altLang="zh-CN" sz="1600"/>
              <a:t>(crc checksum)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数据格式最好统一化</a:t>
            </a:r>
            <a:r>
              <a:rPr lang="en-US" altLang="zh-CN" sz="1600"/>
              <a:t>(block</a:t>
            </a:r>
            <a:r>
              <a:rPr lang="zh-CN" altLang="en-US" sz="1600"/>
              <a:t>粒度</a:t>
            </a:r>
            <a:r>
              <a:rPr lang="en-US" altLang="zh-CN" sz="1600"/>
              <a:t>)</a:t>
            </a:r>
            <a:endParaRPr lang="zh-CN" altLang="en-US" sz="1600"/>
          </a:p>
        </p:txBody>
      </p:sp>
      <p:sp>
        <p:nvSpPr>
          <p:cNvPr id="60" name="文本框 59"/>
          <p:cNvSpPr txBox="1"/>
          <p:nvPr/>
        </p:nvSpPr>
        <p:spPr>
          <a:xfrm>
            <a:off x="6120130" y="1165225"/>
            <a:ext cx="5969635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Arial Bold" panose="020B0604020202020204" charset="0"/>
              </a:rPr>
              <a:t>针对这些问题</a:t>
            </a:r>
            <a:endParaRPr lang="en-US" altLang="zh-CN" b="1">
              <a:latin typeface="Arial Bol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leveldb</a:t>
            </a:r>
            <a:r>
              <a:rPr lang="zh-CN" altLang="en-US" sz="1600"/>
              <a:t>可以指定</a:t>
            </a:r>
            <a:r>
              <a:rPr lang="en-US" altLang="zh-CN" sz="1600"/>
              <a:t>block</a:t>
            </a:r>
            <a:r>
              <a:rPr lang="zh-CN" altLang="en-US" sz="1600"/>
              <a:t>的</a:t>
            </a:r>
            <a:r>
              <a:rPr lang="en-US" altLang="zh-CN" sz="1600"/>
              <a:t>size</a:t>
            </a:r>
            <a:r>
              <a:rPr lang="zh-CN" altLang="en-US" sz="1600"/>
              <a:t>，写满</a:t>
            </a:r>
            <a:r>
              <a:rPr lang="en-US" altLang="zh-CN" sz="1600"/>
              <a:t>block</a:t>
            </a:r>
            <a:r>
              <a:rPr lang="zh-CN" altLang="en-US" sz="1600"/>
              <a:t>即</a:t>
            </a:r>
            <a:r>
              <a:rPr lang="en-US" altLang="zh-CN" sz="1600"/>
              <a:t>seal</a:t>
            </a:r>
            <a:r>
              <a:rPr lang="zh-CN" altLang="en-US" sz="1600"/>
              <a:t>掉切换至下一个</a:t>
            </a:r>
            <a:r>
              <a:rPr lang="en-US" altLang="zh-CN" sz="1600"/>
              <a:t>block(</a:t>
            </a:r>
            <a:r>
              <a:rPr lang="zh-CN" altLang="en-US" sz="1600"/>
              <a:t>有</a:t>
            </a:r>
            <a:r>
              <a:rPr lang="en-US" altLang="zh-CN" sz="1600"/>
              <a:t>block</a:t>
            </a:r>
            <a:r>
              <a:rPr lang="zh-CN" altLang="en-US" sz="1600"/>
              <a:t>的</a:t>
            </a:r>
            <a:r>
              <a:rPr lang="en-US" altLang="zh-CN" sz="1600"/>
              <a:t>benchmark)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每个</a:t>
            </a:r>
            <a:r>
              <a:rPr lang="en-US" altLang="zh-CN" sz="1600"/>
              <a:t>block tailer</a:t>
            </a:r>
            <a:r>
              <a:rPr lang="zh-CN" altLang="en-US" sz="1600"/>
              <a:t>会包含压缩</a:t>
            </a:r>
            <a:r>
              <a:rPr lang="en-US" altLang="zh-CN" sz="1600"/>
              <a:t>type</a:t>
            </a:r>
            <a:r>
              <a:rPr lang="zh-CN" altLang="en-US" sz="1600"/>
              <a:t>，</a:t>
            </a:r>
            <a:r>
              <a:rPr lang="en-US" altLang="zh-CN" sz="1600"/>
              <a:t>crc</a:t>
            </a:r>
            <a:r>
              <a:rPr lang="zh-CN" altLang="en-US" sz="1600"/>
              <a:t>等信息</a:t>
            </a:r>
            <a:endParaRPr lang="zh-CN" altLang="en-US" sz="1600"/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index block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data block</a:t>
            </a:r>
            <a:r>
              <a:rPr lang="zh-CN" altLang="en-US" sz="1600">
                <a:sym typeface="+mn-ea"/>
              </a:rPr>
              <a:t>物理结构一致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代码</a:t>
            </a:r>
            <a:r>
              <a:rPr lang="zh-CN" altLang="en-US" sz="1600">
                <a:sym typeface="+mn-ea"/>
              </a:rPr>
              <a:t>上处理一致</a:t>
            </a:r>
            <a:r>
              <a:rPr lang="en-US" altLang="zh-CN" sz="1600">
                <a:sym typeface="+mn-ea"/>
              </a:rPr>
              <a:t>)</a:t>
            </a:r>
            <a:endParaRPr lang="en-US" altLang="zh-CN" sz="1600">
              <a:sym typeface="+mn-ea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altLang="zh-CN" sz="1600"/>
              <a:t>filter block</a:t>
            </a:r>
            <a:r>
              <a:rPr lang="zh-CN" altLang="en-US" sz="1600"/>
              <a:t>特殊处理</a:t>
            </a:r>
            <a:r>
              <a:rPr lang="en-US" altLang="zh-CN" sz="1600"/>
              <a:t>(</a:t>
            </a:r>
            <a:r>
              <a:rPr lang="zh-CN" altLang="en-US" sz="1600"/>
              <a:t>逻辑上重合度不够</a:t>
            </a:r>
            <a:r>
              <a:rPr lang="en-US" altLang="zh-CN" sz="1600"/>
              <a:t>)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比较独特设计：进一步压缩存储成本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对</a:t>
            </a:r>
            <a:r>
              <a:rPr lang="en-US" altLang="zh-CN" sz="1600"/>
              <a:t>key</a:t>
            </a:r>
            <a:r>
              <a:rPr lang="zh-CN" altLang="en-US" sz="1600"/>
              <a:t>采用前缀压缩方式，由于相邻</a:t>
            </a:r>
            <a:r>
              <a:rPr lang="en-US" altLang="zh-CN" sz="1600"/>
              <a:t>key</a:t>
            </a:r>
            <a:r>
              <a:rPr lang="zh-CN" altLang="en-US" sz="1600"/>
              <a:t>的</a:t>
            </a:r>
            <a:r>
              <a:rPr lang="en-US" altLang="zh-CN" sz="1600"/>
              <a:t>overlap</a:t>
            </a:r>
            <a:r>
              <a:rPr lang="zh-CN" altLang="en-US" sz="1600"/>
              <a:t>度很高，效果很明显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为了保证</a:t>
            </a:r>
            <a:r>
              <a:rPr lang="en-US" altLang="zh-CN" sz="1600"/>
              <a:t>block key</a:t>
            </a:r>
            <a:r>
              <a:rPr lang="zh-CN" altLang="en-US" sz="1600"/>
              <a:t>的读取性能，中间设定</a:t>
            </a:r>
            <a:r>
              <a:rPr lang="en-US" altLang="zh-CN" sz="1600"/>
              <a:t>restart points</a:t>
            </a:r>
            <a:r>
              <a:rPr lang="zh-CN" altLang="en-US" sz="1600"/>
              <a:t>，记录全量的</a:t>
            </a:r>
            <a:r>
              <a:rPr lang="en-US" altLang="zh-CN" sz="1600"/>
              <a:t>key</a:t>
            </a:r>
            <a:r>
              <a:rPr lang="zh-CN" altLang="en-US" sz="1600"/>
              <a:t>，避免从头开始查询</a:t>
            </a:r>
            <a:r>
              <a:rPr lang="en-US" altLang="zh-CN" sz="1600"/>
              <a:t>(seek</a:t>
            </a:r>
            <a:r>
              <a:rPr lang="zh-CN" altLang="en-US" sz="1600"/>
              <a:t>时很快</a:t>
            </a:r>
            <a:r>
              <a:rPr lang="en-US" altLang="zh-CN" sz="1600"/>
              <a:t>)</a:t>
            </a:r>
            <a:endParaRPr lang="en-US" altLang="zh-CN" sz="1600"/>
          </a:p>
        </p:txBody>
      </p:sp>
      <p:sp>
        <p:nvSpPr>
          <p:cNvPr id="61" name="文本框 60"/>
          <p:cNvSpPr txBox="1"/>
          <p:nvPr/>
        </p:nvSpPr>
        <p:spPr>
          <a:xfrm>
            <a:off x="4732020" y="6206490"/>
            <a:ext cx="4295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block</a:t>
            </a:r>
            <a:r>
              <a:rPr lang="zh-CN" altLang="en-US"/>
              <a:t>物理结构</a:t>
            </a:r>
            <a:r>
              <a:rPr lang="en-US" altLang="zh-CN"/>
              <a:t>(</a:t>
            </a:r>
            <a:r>
              <a:rPr lang="en-US" altLang="zh-CN"/>
              <a:t>data block &amp; index block)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2178685" y="3862070"/>
            <a:ext cx="1805940" cy="39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entry</a:t>
            </a:r>
            <a:endParaRPr lang="en-US" altLang="zh-CN" sz="1600"/>
          </a:p>
        </p:txBody>
      </p:sp>
      <p:sp>
        <p:nvSpPr>
          <p:cNvPr id="63" name="矩形 62"/>
          <p:cNvSpPr/>
          <p:nvPr/>
        </p:nvSpPr>
        <p:spPr>
          <a:xfrm>
            <a:off x="2178685" y="4247515"/>
            <a:ext cx="1805940" cy="39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entry</a:t>
            </a:r>
            <a:endParaRPr lang="en-US" altLang="zh-CN" sz="1600"/>
          </a:p>
        </p:txBody>
      </p:sp>
      <p:sp>
        <p:nvSpPr>
          <p:cNvPr id="64" name="矩形 63"/>
          <p:cNvSpPr/>
          <p:nvPr/>
        </p:nvSpPr>
        <p:spPr>
          <a:xfrm>
            <a:off x="2178685" y="4632960"/>
            <a:ext cx="1805940" cy="39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...</a:t>
            </a:r>
            <a:endParaRPr lang="en-US" altLang="zh-CN" sz="1600"/>
          </a:p>
        </p:txBody>
      </p:sp>
      <p:sp>
        <p:nvSpPr>
          <p:cNvPr id="65" name="矩形 64"/>
          <p:cNvSpPr/>
          <p:nvPr/>
        </p:nvSpPr>
        <p:spPr>
          <a:xfrm>
            <a:off x="2178685" y="5018405"/>
            <a:ext cx="1805940" cy="405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entry</a:t>
            </a:r>
            <a:endParaRPr lang="en-US" altLang="zh-CN" sz="1600"/>
          </a:p>
        </p:txBody>
      </p:sp>
      <p:sp>
        <p:nvSpPr>
          <p:cNvPr id="71" name="矩形 70"/>
          <p:cNvSpPr/>
          <p:nvPr/>
        </p:nvSpPr>
        <p:spPr>
          <a:xfrm>
            <a:off x="2178685" y="5427345"/>
            <a:ext cx="1805940" cy="405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tailer</a:t>
            </a:r>
            <a:endParaRPr lang="en-US" altLang="zh-CN" sz="1600"/>
          </a:p>
        </p:txBody>
      </p:sp>
      <p:sp>
        <p:nvSpPr>
          <p:cNvPr id="72" name="矩形 71"/>
          <p:cNvSpPr/>
          <p:nvPr/>
        </p:nvSpPr>
        <p:spPr>
          <a:xfrm>
            <a:off x="2265045" y="5836285"/>
            <a:ext cx="785495" cy="405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compression type</a:t>
            </a:r>
            <a:endParaRPr lang="en-US" altLang="zh-CN" sz="1000"/>
          </a:p>
        </p:txBody>
      </p:sp>
      <p:sp>
        <p:nvSpPr>
          <p:cNvPr id="74" name="矩形 73"/>
          <p:cNvSpPr/>
          <p:nvPr/>
        </p:nvSpPr>
        <p:spPr>
          <a:xfrm>
            <a:off x="3050540" y="5838190"/>
            <a:ext cx="610870" cy="41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crc</a:t>
            </a:r>
            <a:endParaRPr lang="en-US" altLang="zh-CN" sz="1200"/>
          </a:p>
        </p:txBody>
      </p:sp>
      <p:sp>
        <p:nvSpPr>
          <p:cNvPr id="75" name="左大括号 74"/>
          <p:cNvSpPr/>
          <p:nvPr/>
        </p:nvSpPr>
        <p:spPr>
          <a:xfrm>
            <a:off x="1866265" y="4063365"/>
            <a:ext cx="75565" cy="1694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80440" y="4632960"/>
            <a:ext cx="9925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total size</a:t>
            </a:r>
            <a:endParaRPr lang="en-US" altLang="zh-CN" sz="1600"/>
          </a:p>
        </p:txBody>
      </p:sp>
      <p:sp>
        <p:nvSpPr>
          <p:cNvPr id="78" name="矩形 77"/>
          <p:cNvSpPr/>
          <p:nvPr/>
        </p:nvSpPr>
        <p:spPr>
          <a:xfrm>
            <a:off x="4582160" y="5554345"/>
            <a:ext cx="1192530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restart point1</a:t>
            </a:r>
            <a:endParaRPr lang="en-US" altLang="zh-CN" sz="1200"/>
          </a:p>
        </p:txBody>
      </p:sp>
      <p:sp>
        <p:nvSpPr>
          <p:cNvPr id="79" name="矩形 78"/>
          <p:cNvSpPr/>
          <p:nvPr/>
        </p:nvSpPr>
        <p:spPr>
          <a:xfrm>
            <a:off x="5774690" y="5554345"/>
            <a:ext cx="1192530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restart point2</a:t>
            </a:r>
            <a:endParaRPr lang="en-US" altLang="zh-CN" sz="1200"/>
          </a:p>
        </p:txBody>
      </p:sp>
      <p:sp>
        <p:nvSpPr>
          <p:cNvPr id="81" name="矩形 80"/>
          <p:cNvSpPr/>
          <p:nvPr/>
        </p:nvSpPr>
        <p:spPr>
          <a:xfrm>
            <a:off x="6967220" y="5554345"/>
            <a:ext cx="508635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82" name="矩形 81"/>
          <p:cNvSpPr/>
          <p:nvPr/>
        </p:nvSpPr>
        <p:spPr>
          <a:xfrm>
            <a:off x="7475855" y="5554345"/>
            <a:ext cx="1192530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restart point2</a:t>
            </a:r>
            <a:endParaRPr lang="en-US" altLang="zh-CN" sz="1200"/>
          </a:p>
        </p:txBody>
      </p:sp>
      <p:sp>
        <p:nvSpPr>
          <p:cNvPr id="83" name="矩形 82"/>
          <p:cNvSpPr/>
          <p:nvPr/>
        </p:nvSpPr>
        <p:spPr>
          <a:xfrm>
            <a:off x="8691245" y="5554345"/>
            <a:ext cx="1192530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restart point number</a:t>
            </a:r>
            <a:endParaRPr lang="en-US" altLang="zh-CN" sz="1200"/>
          </a:p>
        </p:txBody>
      </p:sp>
      <p:cxnSp>
        <p:nvCxnSpPr>
          <p:cNvPr id="84" name="直接箭头连接符 83"/>
          <p:cNvCxnSpPr>
            <a:stCxn id="71" idx="3"/>
            <a:endCxn id="78" idx="1"/>
          </p:cNvCxnSpPr>
          <p:nvPr/>
        </p:nvCxnSpPr>
        <p:spPr>
          <a:xfrm>
            <a:off x="3984625" y="5630545"/>
            <a:ext cx="597535" cy="127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595495" y="4707890"/>
            <a:ext cx="1329055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key shared size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924550" y="4707890"/>
            <a:ext cx="1465580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key unshraed size</a:t>
            </a:r>
            <a:endParaRPr lang="en-US" altLang="zh-CN" sz="1200"/>
          </a:p>
        </p:txBody>
      </p:sp>
      <p:sp>
        <p:nvSpPr>
          <p:cNvPr id="88" name="矩形 87"/>
          <p:cNvSpPr/>
          <p:nvPr/>
        </p:nvSpPr>
        <p:spPr>
          <a:xfrm>
            <a:off x="7390130" y="4707890"/>
            <a:ext cx="1381125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value size</a:t>
            </a:r>
            <a:endParaRPr lang="en-US" altLang="zh-CN" sz="1200"/>
          </a:p>
        </p:txBody>
      </p:sp>
      <p:sp>
        <p:nvSpPr>
          <p:cNvPr id="89" name="矩形 88"/>
          <p:cNvSpPr/>
          <p:nvPr/>
        </p:nvSpPr>
        <p:spPr>
          <a:xfrm>
            <a:off x="8775065" y="4707890"/>
            <a:ext cx="1381125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unshared key</a:t>
            </a:r>
            <a:endParaRPr lang="en-US" altLang="zh-CN" sz="1200"/>
          </a:p>
        </p:txBody>
      </p:sp>
      <p:sp>
        <p:nvSpPr>
          <p:cNvPr id="90" name="矩形 89"/>
          <p:cNvSpPr/>
          <p:nvPr/>
        </p:nvSpPr>
        <p:spPr>
          <a:xfrm>
            <a:off x="10156190" y="4707890"/>
            <a:ext cx="1381125" cy="40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value </a:t>
            </a:r>
            <a:endParaRPr lang="en-US" altLang="zh-CN" sz="1200"/>
          </a:p>
        </p:txBody>
      </p:sp>
      <p:cxnSp>
        <p:nvCxnSpPr>
          <p:cNvPr id="91" name="直接箭头连接符 90"/>
          <p:cNvCxnSpPr>
            <a:stCxn id="63" idx="3"/>
            <a:endCxn id="86" idx="1"/>
          </p:cNvCxnSpPr>
          <p:nvPr/>
        </p:nvCxnSpPr>
        <p:spPr>
          <a:xfrm>
            <a:off x="3984625" y="4443730"/>
            <a:ext cx="61087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967220" y="4401185"/>
            <a:ext cx="2574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shared key size</a:t>
            </a:r>
            <a:r>
              <a:rPr lang="zh-CN" altLang="en-US" sz="1400"/>
              <a:t>只看相邻的</a:t>
            </a:r>
            <a:r>
              <a:rPr lang="en-US" altLang="zh-CN" sz="1400"/>
              <a:t>key</a:t>
            </a:r>
            <a:endParaRPr lang="en-US" altLang="zh-CN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6890" y="579755"/>
            <a:ext cx="191960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SStable File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7735" y="123634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代码实现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4460" y="1604645"/>
            <a:ext cx="85750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sstable</a:t>
            </a:r>
            <a:r>
              <a:rPr lang="zh-CN" altLang="en-US"/>
              <a:t>这种顺序写一次，之后</a:t>
            </a:r>
            <a:r>
              <a:rPr lang="en-US" altLang="zh-CN"/>
              <a:t>readonly</a:t>
            </a:r>
            <a:r>
              <a:rPr lang="zh-CN" altLang="en-US"/>
              <a:t>的设计，文件格式设计相对简单</a:t>
            </a:r>
            <a:r>
              <a:rPr lang="zh-CN" altLang="en-US"/>
              <a:t>化</a:t>
            </a:r>
            <a:endParaRPr lang="zh-CN" altLang="en-US"/>
          </a:p>
          <a:p>
            <a:pPr marL="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sstable</a:t>
            </a:r>
            <a:r>
              <a:rPr lang="zh-CN" altLang="en-US">
                <a:sym typeface="+mn-ea"/>
              </a:rPr>
              <a:t>的格式相对简单，代码实现上只有前缀</a:t>
            </a:r>
            <a:r>
              <a:rPr lang="zh-CN" altLang="en-US">
                <a:sym typeface="+mn-ea"/>
              </a:rPr>
              <a:t>压缩处理复杂一些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实现上</a:t>
            </a:r>
            <a:r>
              <a:rPr lang="en-US" altLang="zh-CN"/>
              <a:t>(</a:t>
            </a:r>
            <a:r>
              <a:rPr lang="zh-CN" altLang="en-US"/>
              <a:t>分层</a:t>
            </a:r>
            <a:r>
              <a:rPr lang="en-US" altLang="zh-CN"/>
              <a:t> &amp; </a:t>
            </a:r>
            <a:r>
              <a:rPr lang="zh-CN" altLang="en-US"/>
              <a:t>解耦</a:t>
            </a:r>
            <a:r>
              <a:rPr lang="en-US" altLang="zh-CN"/>
              <a:t>)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block</a:t>
            </a:r>
            <a:r>
              <a:rPr lang="zh-CN" altLang="en-US"/>
              <a:t>抽象出单独的</a:t>
            </a:r>
            <a:r>
              <a:rPr lang="en-US" altLang="zh-CN"/>
              <a:t>class</a:t>
            </a:r>
            <a:r>
              <a:rPr lang="zh-CN" altLang="en-US"/>
              <a:t>，记录</a:t>
            </a:r>
            <a:r>
              <a:rPr lang="en-US" altLang="zh-CN"/>
              <a:t>block</a:t>
            </a:r>
            <a:r>
              <a:rPr lang="zh-CN" altLang="en-US"/>
              <a:t>的</a:t>
            </a:r>
            <a:r>
              <a:rPr lang="zh-CN" altLang="en-US"/>
              <a:t>物理格式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对</a:t>
            </a:r>
            <a:r>
              <a:rPr lang="en-US" altLang="zh-CN"/>
              <a:t>block</a:t>
            </a:r>
            <a:r>
              <a:rPr lang="zh-CN" altLang="en-US"/>
              <a:t>的写入封装成</a:t>
            </a:r>
            <a:r>
              <a:rPr lang="en-US" altLang="zh-CN"/>
              <a:t>block builder</a:t>
            </a:r>
            <a:endParaRPr lang="en-US" altLang="zh-CN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统一处理</a:t>
            </a:r>
            <a:r>
              <a:rPr lang="en-US" altLang="zh-CN"/>
              <a:t>data block</a:t>
            </a:r>
            <a:r>
              <a:rPr lang="zh-CN" altLang="en-US"/>
              <a:t>和</a:t>
            </a:r>
            <a:r>
              <a:rPr lang="en-US" altLang="zh-CN"/>
              <a:t>index block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对</a:t>
            </a:r>
            <a:r>
              <a:rPr lang="en-US" altLang="zh-CN"/>
              <a:t>table</a:t>
            </a:r>
            <a:r>
              <a:rPr lang="zh-CN" altLang="en-US"/>
              <a:t>的</a:t>
            </a:r>
            <a:r>
              <a:rPr lang="en-US" altLang="zh-CN"/>
              <a:t>build</a:t>
            </a:r>
            <a:r>
              <a:rPr lang="zh-CN" altLang="en-US"/>
              <a:t>封装成</a:t>
            </a:r>
            <a:r>
              <a:rPr lang="en-US" altLang="zh-CN"/>
              <a:t>table builder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对</a:t>
            </a:r>
            <a:r>
              <a:rPr lang="en-US" altLang="zh-CN"/>
              <a:t>table</a:t>
            </a:r>
            <a:r>
              <a:rPr lang="zh-CN" altLang="en-US"/>
              <a:t>的读取，首先读取</a:t>
            </a:r>
            <a:r>
              <a:rPr lang="en-US" altLang="zh-CN"/>
              <a:t>index block</a:t>
            </a:r>
            <a:r>
              <a:rPr lang="zh-CN" altLang="en-US"/>
              <a:t>和</a:t>
            </a:r>
            <a:r>
              <a:rPr lang="en-US" altLang="zh-CN"/>
              <a:t>meta index block</a:t>
            </a:r>
            <a:r>
              <a:rPr lang="zh-CN" altLang="en-US"/>
              <a:t>，放入</a:t>
            </a:r>
            <a:r>
              <a:rPr lang="en-US" altLang="zh-CN"/>
              <a:t>table cache,</a:t>
            </a:r>
            <a:endParaRPr lang="en-US" altLang="zh-CN"/>
          </a:p>
          <a:p>
            <a:pPr lvl="2" indent="0" algn="l">
              <a:buFont typeface="Arial" panose="020B0604020202020204" pitchFamily="34" charset="0"/>
              <a:buNone/>
            </a:pPr>
            <a:r>
              <a:rPr lang="en-US" altLang="zh-CN"/>
              <a:t>data block</a:t>
            </a:r>
            <a:r>
              <a:rPr lang="zh-CN" altLang="en-US"/>
              <a:t>的读取等真正需要时再进行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主要实现：</a:t>
            </a:r>
            <a:endParaRPr lang="zh-CN" altLang="en-US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/>
              <a:t>table/block.h  table/block.cc block</a:t>
            </a:r>
            <a:r>
              <a:rPr lang="zh-CN" altLang="en-US"/>
              <a:t>基本操作</a:t>
            </a:r>
            <a:r>
              <a:rPr lang="zh-CN" altLang="en-US"/>
              <a:t>封装</a:t>
            </a:r>
            <a:endParaRPr lang="zh-CN" altLang="en-US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/>
              <a:t>table/block_build.cc block</a:t>
            </a:r>
            <a:r>
              <a:rPr lang="zh-CN" altLang="en-US"/>
              <a:t>构建的过程</a:t>
            </a:r>
            <a:r>
              <a:rPr lang="en-US" altLang="zh-CN"/>
              <a:t>(add key)</a:t>
            </a:r>
            <a:endParaRPr lang="en-US" altLang="zh-CN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/>
              <a:t>table/table_build.cc table</a:t>
            </a:r>
            <a:r>
              <a:rPr lang="zh-CN" altLang="en-US"/>
              <a:t>构建的</a:t>
            </a:r>
            <a:r>
              <a:rPr lang="zh-CN" altLang="en-US"/>
              <a:t>过程</a:t>
            </a:r>
            <a:endParaRPr lang="zh-CN" altLang="en-US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/>
              <a:t>db/table_cache.cc</a:t>
            </a:r>
            <a:r>
              <a:rPr lang="zh-CN" altLang="en-US"/>
              <a:t>，</a:t>
            </a:r>
            <a:r>
              <a:rPr lang="en-US" altLang="zh-CN"/>
              <a:t>table/table.cc </a:t>
            </a:r>
            <a:r>
              <a:rPr lang="zh-CN" altLang="en-US"/>
              <a:t>读取</a:t>
            </a:r>
            <a:r>
              <a:rPr lang="en-US" altLang="zh-CN"/>
              <a:t>table meta</a:t>
            </a:r>
            <a:r>
              <a:rPr lang="zh-CN" altLang="en-US"/>
              <a:t>，并放入</a:t>
            </a:r>
            <a:r>
              <a:rPr lang="en-US" altLang="zh-CN"/>
              <a:t> table cache</a:t>
            </a:r>
            <a:endParaRPr lang="en-US" altLang="zh-CN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table/format.cc 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table</a:t>
            </a:r>
            <a:r>
              <a:rPr lang="zh-CN" altLang="en-US">
                <a:sym typeface="+mn-ea"/>
              </a:rPr>
              <a:t>中读取</a:t>
            </a:r>
            <a:r>
              <a:rPr lang="en-US" altLang="zh-CN">
                <a:sym typeface="+mn-ea"/>
              </a:rPr>
              <a:t>block</a:t>
            </a:r>
            <a:endParaRPr lang="en-US" altLang="zh-CN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580" y="531495"/>
            <a:ext cx="12661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  <a:latin typeface="微软雅黑" charset="0"/>
                <a:ea typeface="微软雅黑" charset="0"/>
              </a:rPr>
              <a:t>Version</a:t>
            </a:r>
            <a:endParaRPr lang="en-US" altLang="zh-CN" sz="2400" b="1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5070" y="1102995"/>
            <a:ext cx="83896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至此，</a:t>
            </a:r>
            <a:r>
              <a:rPr lang="en-US" altLang="zh-CN"/>
              <a:t>leveldb</a:t>
            </a:r>
            <a:r>
              <a:rPr lang="zh-CN" altLang="en-US"/>
              <a:t>的基本组件都出场了，似乎还缺少了一些</a:t>
            </a:r>
            <a:r>
              <a:rPr lang="zh-CN" altLang="en-US"/>
              <a:t>东西？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leveldb</a:t>
            </a:r>
            <a:r>
              <a:rPr lang="zh-CN" altLang="en-US"/>
              <a:t>启动时，怎么知道</a:t>
            </a:r>
            <a:r>
              <a:rPr lang="en-US" altLang="zh-CN"/>
              <a:t>db</a:t>
            </a:r>
            <a:r>
              <a:rPr lang="zh-CN" altLang="en-US"/>
              <a:t>已有</a:t>
            </a:r>
            <a:r>
              <a:rPr lang="zh-CN" altLang="en-US"/>
              <a:t>的数据状态</a:t>
            </a:r>
            <a:r>
              <a:rPr lang="zh-CN" altLang="en-US"/>
              <a:t>呢？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有哪些</a:t>
            </a:r>
            <a:r>
              <a:rPr lang="en-US" altLang="zh-CN"/>
              <a:t>sstable file</a:t>
            </a:r>
            <a:r>
              <a:rPr lang="zh-CN" altLang="en-US"/>
              <a:t>，否则读数据都不知道去哪里</a:t>
            </a:r>
            <a:r>
              <a:rPr lang="zh-CN" altLang="en-US"/>
              <a:t>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如果发生过</a:t>
            </a:r>
            <a:r>
              <a:rPr lang="en-US" altLang="zh-CN"/>
              <a:t>crash</a:t>
            </a:r>
            <a:r>
              <a:rPr lang="zh-CN" altLang="en-US"/>
              <a:t>，可能部分</a:t>
            </a:r>
            <a:r>
              <a:rPr lang="en-US" altLang="zh-CN"/>
              <a:t>log</a:t>
            </a:r>
            <a:r>
              <a:rPr lang="zh-CN" altLang="en-US"/>
              <a:t>对应的数据没来得及</a:t>
            </a:r>
            <a:r>
              <a:rPr lang="en-US" altLang="zh-CN"/>
              <a:t>dump</a:t>
            </a:r>
            <a:r>
              <a:rPr lang="zh-CN" altLang="en-US"/>
              <a:t>，</a:t>
            </a:r>
            <a:r>
              <a:rPr lang="en-US" altLang="zh-CN"/>
              <a:t>reopen</a:t>
            </a:r>
            <a:r>
              <a:rPr lang="zh-CN" altLang="en-US"/>
              <a:t>之后要</a:t>
            </a:r>
            <a:r>
              <a:rPr lang="en-US" altLang="zh-CN"/>
              <a:t>recover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crash</a:t>
            </a:r>
            <a:r>
              <a:rPr lang="zh-CN" altLang="en-US"/>
              <a:t>之前系统有中间状态，比如</a:t>
            </a:r>
            <a:r>
              <a:rPr lang="en-US" altLang="zh-CN"/>
              <a:t>compaction</a:t>
            </a:r>
            <a:r>
              <a:rPr lang="zh-CN" altLang="en-US"/>
              <a:t>到什么地步了，</a:t>
            </a:r>
            <a:r>
              <a:rPr lang="en-US" altLang="zh-CN"/>
              <a:t>failover</a:t>
            </a:r>
            <a:r>
              <a:rPr lang="zh-CN" altLang="en-US"/>
              <a:t>后可能</a:t>
            </a:r>
            <a:r>
              <a:rPr lang="zh-CN" altLang="en-US"/>
              <a:t>需要恢复到这些状态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5070" y="3409950"/>
            <a:ext cx="697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显然，需要维护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部分状态数据即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db meta, leveldb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称之为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version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5135" y="4354195"/>
            <a:ext cx="8042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class Version {</a:t>
            </a:r>
            <a:endParaRPr lang="en-US" altLang="zh-CN"/>
          </a:p>
          <a:p>
            <a:pPr lvl="1" algn="l"/>
            <a:r>
              <a:rPr lang="en-US" altLang="zh-CN"/>
              <a:t>log_number // </a:t>
            </a:r>
            <a:r>
              <a:rPr lang="zh-CN" altLang="en-US"/>
              <a:t>已经</a:t>
            </a:r>
            <a:r>
              <a:rPr lang="en-US" altLang="zh-CN"/>
              <a:t>dump</a:t>
            </a:r>
            <a:r>
              <a:rPr lang="zh-CN" altLang="en-US"/>
              <a:t>完的</a:t>
            </a:r>
            <a:r>
              <a:rPr lang="en-US" altLang="zh-CN"/>
              <a:t>redo log number</a:t>
            </a:r>
            <a:endParaRPr lang="en-US" altLang="zh-CN"/>
          </a:p>
          <a:p>
            <a:pPr lvl="1" algn="l"/>
            <a:r>
              <a:rPr lang="en-US" altLang="zh-CN"/>
              <a:t>last_sequence // write</a:t>
            </a:r>
            <a:r>
              <a:rPr lang="zh-CN" altLang="en-US"/>
              <a:t>操作分配</a:t>
            </a:r>
            <a:r>
              <a:rPr lang="en-US" altLang="zh-CN"/>
              <a:t>sequence</a:t>
            </a:r>
            <a:endParaRPr lang="en-US" altLang="zh-CN"/>
          </a:p>
          <a:p>
            <a:pPr lvl="1" algn="l"/>
            <a:r>
              <a:rPr lang="en-US" altLang="zh-CN"/>
              <a:t>next_file_number // next</a:t>
            </a:r>
            <a:r>
              <a:rPr lang="zh-CN" altLang="en-US"/>
              <a:t>可以</a:t>
            </a:r>
            <a:r>
              <a:rPr lang="zh-CN" altLang="en-US"/>
              <a:t>分配的</a:t>
            </a:r>
            <a:r>
              <a:rPr lang="en-US" altLang="zh-CN"/>
              <a:t>file number</a:t>
            </a:r>
            <a:endParaRPr lang="zh-CN" altLang="en-US"/>
          </a:p>
          <a:p>
            <a:pPr lvl="1" algn="l"/>
            <a:r>
              <a:rPr lang="en-US" altLang="zh-CN"/>
              <a:t>vector&lt;FileMetaData*&gt; files_[kNumLevels]; // </a:t>
            </a:r>
            <a:r>
              <a:rPr lang="zh-CN" altLang="en-US"/>
              <a:t>每一层</a:t>
            </a:r>
            <a:r>
              <a:rPr lang="en-US" altLang="zh-CN"/>
              <a:t>sstable file</a:t>
            </a:r>
            <a:r>
              <a:rPr lang="en-US" altLang="zh-CN"/>
              <a:t>s meta</a:t>
            </a:r>
            <a:endParaRPr lang="en-US" altLang="zh-CN"/>
          </a:p>
          <a:p>
            <a:pPr lvl="1" algn="l"/>
            <a:r>
              <a:rPr lang="en-US" altLang="zh-CN"/>
              <a:t>compaction_score</a:t>
            </a:r>
            <a:endParaRPr lang="en-US" altLang="zh-CN"/>
          </a:p>
          <a:p>
            <a:pPr lvl="1" algn="l"/>
            <a:r>
              <a:rPr lang="en-US" altLang="zh-CN"/>
              <a:t>compaction_level // </a:t>
            </a:r>
            <a:r>
              <a:rPr lang="zh-CN" altLang="en-US"/>
              <a:t>当前</a:t>
            </a:r>
            <a:r>
              <a:rPr lang="en-US" altLang="zh-CN"/>
              <a:t>compaction</a:t>
            </a:r>
            <a:r>
              <a:rPr lang="zh-CN" altLang="en-US"/>
              <a:t>信息，方便</a:t>
            </a:r>
            <a:r>
              <a:rPr lang="en-US" altLang="zh-CN"/>
              <a:t>compact</a:t>
            </a:r>
            <a:r>
              <a:rPr lang="zh-CN" altLang="en-US"/>
              <a:t>决策</a:t>
            </a:r>
            <a:endParaRPr lang="zh-CN" altLang="en-US"/>
          </a:p>
          <a:p>
            <a:pPr lvl="0"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510665" y="3985895"/>
            <a:ext cx="2286000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数据结构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Version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15052</Words>
  <Application>WPS 演示</Application>
  <PresentationFormat>宽屏</PresentationFormat>
  <Paragraphs>868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汉仪旗黑</vt:lpstr>
      <vt:lpstr>Arial Bold</vt:lpstr>
      <vt:lpstr>Calibri</vt:lpstr>
      <vt:lpstr>Helvetica Neue</vt:lpstr>
      <vt:lpstr>微软雅黑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linfengsys</dc:creator>
  <cp:lastModifiedBy>linfengsys</cp:lastModifiedBy>
  <cp:revision>1013</cp:revision>
  <dcterms:created xsi:type="dcterms:W3CDTF">2022-06-21T16:01:04Z</dcterms:created>
  <dcterms:modified xsi:type="dcterms:W3CDTF">2022-06-21T16:01:04Z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2052-4.3.0.7280</vt:lpwstr>
  </property>
  <property fmtid="{D5CDD505-2E9C-101B-9397-08002B2CF9AE}" pid="3" name="ICV">
    <vt:lpwstr>1712416ED4B98B6D7297A862C7F9F5EA</vt:lpwstr>
  </property>
</Properties>
</file>