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2" r:id="rId1"/>
  </p:sldMasterIdLst>
  <p:notesMasterIdLst>
    <p:notesMasterId r:id="rId15"/>
  </p:notesMasterIdLst>
  <p:sldIdLst>
    <p:sldId id="256" r:id="rId2"/>
    <p:sldId id="291" r:id="rId3"/>
    <p:sldId id="331" r:id="rId4"/>
    <p:sldId id="362" r:id="rId5"/>
    <p:sldId id="363" r:id="rId6"/>
    <p:sldId id="364" r:id="rId7"/>
    <p:sldId id="365" r:id="rId8"/>
    <p:sldId id="366" r:id="rId9"/>
    <p:sldId id="367" r:id="rId10"/>
    <p:sldId id="360" r:id="rId11"/>
    <p:sldId id="361" r:id="rId12"/>
    <p:sldId id="358" r:id="rId13"/>
    <p:sldId id="35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9E5ECE"/>
    <a:srgbClr val="FCF6B3"/>
    <a:srgbClr val="FFFFFF"/>
    <a:srgbClr val="000000"/>
    <a:srgbClr val="002060"/>
    <a:srgbClr val="FE9900"/>
    <a:srgbClr val="232F3F"/>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73" autoAdjust="0"/>
    <p:restoredTop sz="94628"/>
  </p:normalViewPr>
  <p:slideViewPr>
    <p:cSldViewPr>
      <p:cViewPr varScale="1">
        <p:scale>
          <a:sx n="158" d="100"/>
          <a:sy n="158" d="100"/>
        </p:scale>
        <p:origin x="208"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32920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8354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339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98811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09226"/>
            <a:ext cx="1971675" cy="431992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9226"/>
            <a:ext cx="5800725" cy="4319924"/>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5841238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3403097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7F8E3347-EFDA-483A-9E95-BDA4F3B6010F}" type="datetimeFigureOut">
              <a:rPr lang="en-US" smtClean="0"/>
              <a:t>8/8/21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50697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63498135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82296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63440" y="1936751"/>
            <a:ext cx="3703320" cy="25336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F8E3347-EFDA-483A-9E95-BDA4F3B6010F}" type="datetimeFigureOut">
              <a:rPr lang="en-US" smtClean="0"/>
              <a:t>8/8/21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03020458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F8E3347-EFDA-483A-9E95-BDA4F3B6010F}" type="datetimeFigureOut">
              <a:rPr lang="en-US" smtClean="0"/>
              <a:t>8/8/21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2731602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8E3347-EFDA-483A-9E95-BDA4F3B6010F}" type="datetimeFigureOut">
              <a:rPr lang="en-US" smtClean="0"/>
              <a:t>8/8/21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07344892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17267558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5234" cy="617220"/>
          </a:xfrm>
        </p:spPr>
        <p:txBody>
          <a:bodyPr lIns="91440" tIns="0" rIns="91440" bIns="0" anchor="b">
            <a:noAutofit/>
          </a:bodyPr>
          <a:lstStyle>
            <a:lvl1pPr>
              <a:defRPr sz="27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 y="0"/>
            <a:ext cx="9143989" cy="3686307"/>
          </a:xfrm>
          <a:solidFill>
            <a:schemeClr val="bg2">
              <a:lumMod val="90000"/>
            </a:schemeClr>
          </a:solidFill>
        </p:spPr>
        <p:txBody>
          <a:bodyPr lIns="457200" tIns="45720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22960" y="4430268"/>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s-ES"/>
              <a:t>Editar el estilo de texto del patrón</a:t>
            </a:r>
          </a:p>
        </p:txBody>
      </p:sp>
      <p:sp>
        <p:nvSpPr>
          <p:cNvPr id="5" name="Date Placeholder 4"/>
          <p:cNvSpPr>
            <a:spLocks noGrp="1"/>
          </p:cNvSpPr>
          <p:nvPr>
            <p:ph type="dt" sz="half" idx="10"/>
          </p:nvPr>
        </p:nvSpPr>
        <p:spPr/>
        <p:txBody>
          <a:bodyPr/>
          <a:lstStyle/>
          <a:p>
            <a:fld id="{7F8E3347-EFDA-483A-9E95-BDA4F3B6010F}" type="datetimeFigureOut">
              <a:rPr lang="en-US" smtClean="0"/>
              <a:t>8/8/21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spTree>
    <p:extLst>
      <p:ext uri="{BB962C8B-B14F-4D97-AF65-F5344CB8AC3E}">
        <p14:creationId xmlns:p14="http://schemas.microsoft.com/office/powerpoint/2010/main" val="23482477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750737"/>
            <a:ext cx="9143989" cy="498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F8E3347-EFDA-483A-9E95-BDA4F3B6010F}" type="datetimeFigureOut">
              <a:rPr lang="en-US" smtClean="0"/>
              <a:t>8/8/21</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a:spcBef>
                <a:spcPts val="0"/>
              </a:spcBef>
              <a:spcAft>
                <a:spcPts val="0"/>
              </a:spcAft>
              <a:buNone/>
            </a:pPr>
            <a:fld id="{00000000-1234-1234-1234-123412341234}" type="slidenum">
              <a:rPr lang="es" sz="1000" smtClean="0">
                <a:solidFill>
                  <a:schemeClr val="dk2"/>
                </a:solidFill>
              </a:rPr>
              <a:t>‹Nº›</a:t>
            </a:fld>
            <a:endParaRPr lang="es" sz="1000">
              <a:solidFill>
                <a:schemeClr val="dk2"/>
              </a:solidFill>
            </a:endParaRPr>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783932"/>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0" y="569214"/>
            <a:ext cx="9144000" cy="267462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s" dirty="0"/>
              <a:t>Algoritmos y programación 2</a:t>
            </a:r>
            <a:endParaRPr dirty="0"/>
          </a:p>
        </p:txBody>
      </p:sp>
      <p:sp>
        <p:nvSpPr>
          <p:cNvPr id="55" name="Shape 55"/>
          <p:cNvSpPr txBox="1">
            <a:spLocks noGrp="1"/>
          </p:cNvSpPr>
          <p:nvPr>
            <p:ph type="subTitle" idx="1"/>
          </p:nvPr>
        </p:nvSpPr>
        <p:spPr>
          <a:xfrm>
            <a:off x="825038" y="3341716"/>
            <a:ext cx="7543800" cy="146228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s" b="1" dirty="0"/>
              <a:t>Ingeniería Telemática</a:t>
            </a:r>
          </a:p>
          <a:p>
            <a:pPr marL="0" lvl="0" indent="0">
              <a:spcBef>
                <a:spcPts val="0"/>
              </a:spcBef>
              <a:spcAft>
                <a:spcPts val="0"/>
              </a:spcAft>
              <a:buNone/>
            </a:pPr>
            <a:r>
              <a:rPr lang="es-CO" b="1" dirty="0"/>
              <a:t>I</a:t>
            </a:r>
            <a:r>
              <a:rPr lang="es" b="1" dirty="0"/>
              <a:t>ngeniría de sistemas</a:t>
            </a:r>
          </a:p>
          <a:p>
            <a:pPr marL="0" lvl="0" indent="0">
              <a:spcBef>
                <a:spcPts val="0"/>
              </a:spcBef>
              <a:spcAft>
                <a:spcPts val="0"/>
              </a:spcAft>
              <a:buNone/>
            </a:pPr>
            <a:r>
              <a:rPr lang="es" sz="1400" dirty="0"/>
              <a:t>DOMICIANO RINCÓN</a:t>
            </a:r>
            <a:endParaRPr sz="1400" dirty="0"/>
          </a:p>
        </p:txBody>
      </p:sp>
      <p:pic>
        <p:nvPicPr>
          <p:cNvPr id="1030" name="Picture 6" descr="Resultado de imagen de icesi logo blanco&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7" y="1275606"/>
            <a:ext cx="2752725" cy="8667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Calificación</a:t>
            </a:r>
            <a:endParaRPr lang="es-CO" dirty="0"/>
          </a:p>
        </p:txBody>
      </p:sp>
      <p:pic>
        <p:nvPicPr>
          <p:cNvPr id="11"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26" name="CuadroTexto 25">
            <a:extLst>
              <a:ext uri="{FF2B5EF4-FFF2-40B4-BE49-F238E27FC236}">
                <a16:creationId xmlns:a16="http://schemas.microsoft.com/office/drawing/2014/main" id="{5DE58171-FEC6-CB45-8540-6A1AFFCF6107}"/>
              </a:ext>
            </a:extLst>
          </p:cNvPr>
          <p:cNvSpPr txBox="1"/>
          <p:nvPr/>
        </p:nvSpPr>
        <p:spPr>
          <a:xfrm>
            <a:off x="2621780" y="3615868"/>
            <a:ext cx="1584176" cy="307777"/>
          </a:xfrm>
          <a:prstGeom prst="rect">
            <a:avLst/>
          </a:prstGeom>
          <a:noFill/>
        </p:spPr>
        <p:txBody>
          <a:bodyPr wrap="square" rtlCol="0">
            <a:spAutoFit/>
          </a:bodyPr>
          <a:lstStyle/>
          <a:p>
            <a:r>
              <a:rPr lang="es-CO" dirty="0">
                <a:solidFill>
                  <a:schemeClr val="tx1"/>
                </a:solidFill>
              </a:rPr>
              <a:t>Seguimientos</a:t>
            </a:r>
          </a:p>
        </p:txBody>
      </p:sp>
      <p:sp>
        <p:nvSpPr>
          <p:cNvPr id="27" name="CuadroTexto 26">
            <a:extLst>
              <a:ext uri="{FF2B5EF4-FFF2-40B4-BE49-F238E27FC236}">
                <a16:creationId xmlns:a16="http://schemas.microsoft.com/office/drawing/2014/main" id="{231572EC-7590-A64F-A916-1D8E0C98D405}"/>
              </a:ext>
            </a:extLst>
          </p:cNvPr>
          <p:cNvSpPr txBox="1"/>
          <p:nvPr/>
        </p:nvSpPr>
        <p:spPr>
          <a:xfrm>
            <a:off x="2621779" y="2967438"/>
            <a:ext cx="2310259" cy="307777"/>
          </a:xfrm>
          <a:prstGeom prst="rect">
            <a:avLst/>
          </a:prstGeom>
          <a:noFill/>
        </p:spPr>
        <p:txBody>
          <a:bodyPr wrap="square" rtlCol="0">
            <a:spAutoFit/>
          </a:bodyPr>
          <a:lstStyle/>
          <a:p>
            <a:r>
              <a:rPr lang="es-CO" dirty="0">
                <a:solidFill>
                  <a:schemeClr val="tx1"/>
                </a:solidFill>
              </a:rPr>
              <a:t>Tarea integradora 3</a:t>
            </a:r>
          </a:p>
        </p:txBody>
      </p:sp>
      <p:sp>
        <p:nvSpPr>
          <p:cNvPr id="28" name="Rectángulo redondeado 27">
            <a:extLst>
              <a:ext uri="{FF2B5EF4-FFF2-40B4-BE49-F238E27FC236}">
                <a16:creationId xmlns:a16="http://schemas.microsoft.com/office/drawing/2014/main" id="{C8A2646A-C649-6F48-92A2-12F55DE715E5}"/>
              </a:ext>
            </a:extLst>
          </p:cNvPr>
          <p:cNvSpPr/>
          <p:nvPr/>
        </p:nvSpPr>
        <p:spPr>
          <a:xfrm>
            <a:off x="2843808" y="1923678"/>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29" name="CuadroTexto 28">
            <a:extLst>
              <a:ext uri="{FF2B5EF4-FFF2-40B4-BE49-F238E27FC236}">
                <a16:creationId xmlns:a16="http://schemas.microsoft.com/office/drawing/2014/main" id="{7B779B75-B00A-D147-8847-56B58229D111}"/>
              </a:ext>
            </a:extLst>
          </p:cNvPr>
          <p:cNvSpPr txBox="1"/>
          <p:nvPr/>
        </p:nvSpPr>
        <p:spPr>
          <a:xfrm>
            <a:off x="2617080" y="2282483"/>
            <a:ext cx="2170943" cy="307777"/>
          </a:xfrm>
          <a:prstGeom prst="rect">
            <a:avLst/>
          </a:prstGeom>
          <a:noFill/>
        </p:spPr>
        <p:txBody>
          <a:bodyPr wrap="square" rtlCol="0">
            <a:spAutoFit/>
          </a:bodyPr>
          <a:lstStyle/>
          <a:p>
            <a:r>
              <a:rPr lang="es-CO" dirty="0">
                <a:solidFill>
                  <a:schemeClr val="tx1"/>
                </a:solidFill>
              </a:rPr>
              <a:t>Tarea integradora 2</a:t>
            </a:r>
          </a:p>
        </p:txBody>
      </p:sp>
      <p:sp>
        <p:nvSpPr>
          <p:cNvPr id="30" name="CuadroTexto 29">
            <a:extLst>
              <a:ext uri="{FF2B5EF4-FFF2-40B4-BE49-F238E27FC236}">
                <a16:creationId xmlns:a16="http://schemas.microsoft.com/office/drawing/2014/main" id="{76423622-1F52-A14F-A7CD-4DE0E4B3B141}"/>
              </a:ext>
            </a:extLst>
          </p:cNvPr>
          <p:cNvSpPr txBox="1"/>
          <p:nvPr/>
        </p:nvSpPr>
        <p:spPr>
          <a:xfrm>
            <a:off x="2617080" y="1634053"/>
            <a:ext cx="2314959" cy="307777"/>
          </a:xfrm>
          <a:prstGeom prst="rect">
            <a:avLst/>
          </a:prstGeom>
          <a:noFill/>
        </p:spPr>
        <p:txBody>
          <a:bodyPr wrap="square" rtlCol="0">
            <a:spAutoFit/>
          </a:bodyPr>
          <a:lstStyle/>
          <a:p>
            <a:r>
              <a:rPr lang="es-CO" dirty="0">
                <a:solidFill>
                  <a:schemeClr val="tx1"/>
                </a:solidFill>
              </a:rPr>
              <a:t>Tarea integradora 1</a:t>
            </a:r>
          </a:p>
        </p:txBody>
      </p:sp>
      <p:sp>
        <p:nvSpPr>
          <p:cNvPr id="31" name="Rectángulo redondeado 30">
            <a:extLst>
              <a:ext uri="{FF2B5EF4-FFF2-40B4-BE49-F238E27FC236}">
                <a16:creationId xmlns:a16="http://schemas.microsoft.com/office/drawing/2014/main" id="{2A4D41E5-88A3-DC4E-B345-B687F9B669AF}"/>
              </a:ext>
            </a:extLst>
          </p:cNvPr>
          <p:cNvSpPr/>
          <p:nvPr/>
        </p:nvSpPr>
        <p:spPr>
          <a:xfrm>
            <a:off x="2843808" y="2580950"/>
            <a:ext cx="3096343"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2" name="Rectángulo redondeado 31">
            <a:extLst>
              <a:ext uri="{FF2B5EF4-FFF2-40B4-BE49-F238E27FC236}">
                <a16:creationId xmlns:a16="http://schemas.microsoft.com/office/drawing/2014/main" id="{90A5E62A-318E-5B40-8F44-1E62DA0FCECC}"/>
              </a:ext>
            </a:extLst>
          </p:cNvPr>
          <p:cNvSpPr/>
          <p:nvPr/>
        </p:nvSpPr>
        <p:spPr>
          <a:xfrm>
            <a:off x="2846424" y="3275215"/>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
        <p:nvSpPr>
          <p:cNvPr id="33" name="Rectángulo redondeado 32">
            <a:extLst>
              <a:ext uri="{FF2B5EF4-FFF2-40B4-BE49-F238E27FC236}">
                <a16:creationId xmlns:a16="http://schemas.microsoft.com/office/drawing/2014/main" id="{94967601-8B5E-6344-8F37-E3B89EC7A040}"/>
              </a:ext>
            </a:extLst>
          </p:cNvPr>
          <p:cNvSpPr/>
          <p:nvPr/>
        </p:nvSpPr>
        <p:spPr>
          <a:xfrm>
            <a:off x="2843807" y="3959767"/>
            <a:ext cx="3093727" cy="269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CO" dirty="0">
                <a:solidFill>
                  <a:srgbClr val="7030A0"/>
                </a:solidFill>
              </a:rPr>
              <a:t>25%</a:t>
            </a:r>
          </a:p>
        </p:txBody>
      </p:sp>
    </p:spTree>
    <p:extLst>
      <p:ext uri="{BB962C8B-B14F-4D97-AF65-F5344CB8AC3E}">
        <p14:creationId xmlns:p14="http://schemas.microsoft.com/office/powerpoint/2010/main" val="368336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Calificación</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1114043" y="1698548"/>
            <a:ext cx="249605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1</a:t>
            </a: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2" name="Rounded Rectangle 6">
            <a:extLst>
              <a:ext uri="{FF2B5EF4-FFF2-40B4-BE49-F238E27FC236}">
                <a16:creationId xmlns:a16="http://schemas.microsoft.com/office/drawing/2014/main" id="{D3A4917F-F404-0940-A4EC-FEBFBC16E93F}"/>
              </a:ext>
            </a:extLst>
          </p:cNvPr>
          <p:cNvSpPr/>
          <p:nvPr/>
        </p:nvSpPr>
        <p:spPr>
          <a:xfrm>
            <a:off x="3696509" y="2283718"/>
            <a:ext cx="244949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2</a:t>
            </a:r>
          </a:p>
        </p:txBody>
      </p:sp>
      <p:sp>
        <p:nvSpPr>
          <p:cNvPr id="34" name="Rounded Rectangle 6">
            <a:extLst>
              <a:ext uri="{FF2B5EF4-FFF2-40B4-BE49-F238E27FC236}">
                <a16:creationId xmlns:a16="http://schemas.microsoft.com/office/drawing/2014/main" id="{B8196C66-E6EB-5E41-818D-1207FA8DF0B5}"/>
              </a:ext>
            </a:extLst>
          </p:cNvPr>
          <p:cNvSpPr/>
          <p:nvPr/>
        </p:nvSpPr>
        <p:spPr>
          <a:xfrm>
            <a:off x="6226401" y="3003798"/>
            <a:ext cx="2498067"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Tarea</a:t>
            </a:r>
            <a:r>
              <a:rPr lang="en-US" sz="1000" dirty="0">
                <a:solidFill>
                  <a:schemeClr val="bg1"/>
                </a:solidFill>
              </a:rPr>
              <a:t> </a:t>
            </a:r>
            <a:r>
              <a:rPr lang="en-US" sz="1000" dirty="0" err="1">
                <a:solidFill>
                  <a:schemeClr val="bg1"/>
                </a:solidFill>
              </a:rPr>
              <a:t>integradora</a:t>
            </a:r>
            <a:r>
              <a:rPr lang="en-US" sz="1000" dirty="0">
                <a:solidFill>
                  <a:schemeClr val="bg1"/>
                </a:solidFill>
              </a:rPr>
              <a:t> 3</a:t>
            </a:r>
          </a:p>
        </p:txBody>
      </p:sp>
      <p:sp>
        <p:nvSpPr>
          <p:cNvPr id="36" name="Rounded Rectangle 6">
            <a:extLst>
              <a:ext uri="{FF2B5EF4-FFF2-40B4-BE49-F238E27FC236}">
                <a16:creationId xmlns:a16="http://schemas.microsoft.com/office/drawing/2014/main" id="{EB1D3DB7-4765-C446-8180-AF365A5142BA}"/>
              </a:ext>
            </a:extLst>
          </p:cNvPr>
          <p:cNvSpPr/>
          <p:nvPr/>
        </p:nvSpPr>
        <p:spPr>
          <a:xfrm>
            <a:off x="1627709"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7" name="Rounded Rectangle 6">
            <a:extLst>
              <a:ext uri="{FF2B5EF4-FFF2-40B4-BE49-F238E27FC236}">
                <a16:creationId xmlns:a16="http://schemas.microsoft.com/office/drawing/2014/main" id="{353E9C9A-5263-8D4A-9B5D-A0E3249E8AFF}"/>
              </a:ext>
            </a:extLst>
          </p:cNvPr>
          <p:cNvSpPr/>
          <p:nvPr/>
        </p:nvSpPr>
        <p:spPr>
          <a:xfrm>
            <a:off x="2131765"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8" name="Rounded Rectangle 6">
            <a:extLst>
              <a:ext uri="{FF2B5EF4-FFF2-40B4-BE49-F238E27FC236}">
                <a16:creationId xmlns:a16="http://schemas.microsoft.com/office/drawing/2014/main" id="{604E7959-96D5-F243-A130-89A69F422A01}"/>
              </a:ext>
            </a:extLst>
          </p:cNvPr>
          <p:cNvSpPr/>
          <p:nvPr/>
        </p:nvSpPr>
        <p:spPr>
          <a:xfrm>
            <a:off x="3186431"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39" name="Rounded Rectangle 6">
            <a:extLst>
              <a:ext uri="{FF2B5EF4-FFF2-40B4-BE49-F238E27FC236}">
                <a16:creationId xmlns:a16="http://schemas.microsoft.com/office/drawing/2014/main" id="{60F54856-BEAC-C949-AAA2-7CAFB363C4EB}"/>
              </a:ext>
            </a:extLst>
          </p:cNvPr>
          <p:cNvSpPr/>
          <p:nvPr/>
        </p:nvSpPr>
        <p:spPr>
          <a:xfrm>
            <a:off x="3690487"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40" name="Rounded Rectangle 6">
            <a:extLst>
              <a:ext uri="{FF2B5EF4-FFF2-40B4-BE49-F238E27FC236}">
                <a16:creationId xmlns:a16="http://schemas.microsoft.com/office/drawing/2014/main" id="{4F62B2E4-399D-A348-B556-303107037990}"/>
              </a:ext>
            </a:extLst>
          </p:cNvPr>
          <p:cNvSpPr/>
          <p:nvPr/>
        </p:nvSpPr>
        <p:spPr>
          <a:xfrm>
            <a:off x="4703048"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0" name="Rounded Rectangle 6">
            <a:extLst>
              <a:ext uri="{FF2B5EF4-FFF2-40B4-BE49-F238E27FC236}">
                <a16:creationId xmlns:a16="http://schemas.microsoft.com/office/drawing/2014/main" id="{6673F961-8DCE-B14E-8638-0E0FB8C1AB20}"/>
              </a:ext>
            </a:extLst>
          </p:cNvPr>
          <p:cNvSpPr/>
          <p:nvPr/>
        </p:nvSpPr>
        <p:spPr>
          <a:xfrm>
            <a:off x="5722345"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1" name="Rounded Rectangle 6">
            <a:extLst>
              <a:ext uri="{FF2B5EF4-FFF2-40B4-BE49-F238E27FC236}">
                <a16:creationId xmlns:a16="http://schemas.microsoft.com/office/drawing/2014/main" id="{0BD3842D-30BB-824D-A3C4-BF7DF3D9C08F}"/>
              </a:ext>
            </a:extLst>
          </p:cNvPr>
          <p:cNvSpPr/>
          <p:nvPr/>
        </p:nvSpPr>
        <p:spPr>
          <a:xfrm>
            <a:off x="6226401"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2" name="Rounded Rectangle 6">
            <a:extLst>
              <a:ext uri="{FF2B5EF4-FFF2-40B4-BE49-F238E27FC236}">
                <a16:creationId xmlns:a16="http://schemas.microsoft.com/office/drawing/2014/main" id="{2FE8577C-827A-7147-95F5-269E43376613}"/>
              </a:ext>
            </a:extLst>
          </p:cNvPr>
          <p:cNvSpPr/>
          <p:nvPr/>
        </p:nvSpPr>
        <p:spPr>
          <a:xfrm>
            <a:off x="7277919" y="3651870"/>
            <a:ext cx="42523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LAB</a:t>
            </a:r>
          </a:p>
        </p:txBody>
      </p:sp>
      <p:sp>
        <p:nvSpPr>
          <p:cNvPr id="54" name="CuadroTexto 53">
            <a:extLst>
              <a:ext uri="{FF2B5EF4-FFF2-40B4-BE49-F238E27FC236}">
                <a16:creationId xmlns:a16="http://schemas.microsoft.com/office/drawing/2014/main" id="{6CF14B41-3261-0348-91A7-F0F500C02E1A}"/>
              </a:ext>
            </a:extLst>
          </p:cNvPr>
          <p:cNvSpPr txBox="1"/>
          <p:nvPr/>
        </p:nvSpPr>
        <p:spPr>
          <a:xfrm>
            <a:off x="156740" y="4240198"/>
            <a:ext cx="8735740" cy="523220"/>
          </a:xfrm>
          <a:prstGeom prst="rect">
            <a:avLst/>
          </a:prstGeom>
          <a:noFill/>
        </p:spPr>
        <p:txBody>
          <a:bodyPr wrap="square" rtlCol="0">
            <a:spAutoFit/>
          </a:bodyPr>
          <a:lstStyle/>
          <a:p>
            <a:r>
              <a:rPr lang="es-ES" dirty="0">
                <a:solidFill>
                  <a:schemeClr val="tx2"/>
                </a:solidFill>
              </a:rPr>
              <a:t>Las tareas integradoras se con base en el código presentado. Sin embargo, tenga en cuenta que se debe hacer una sustentación del trabajo para comprobar la autoría del trabajo</a:t>
            </a:r>
          </a:p>
        </p:txBody>
      </p:sp>
    </p:spTree>
    <p:extLst>
      <p:ext uri="{BB962C8B-B14F-4D97-AF65-F5344CB8AC3E}">
        <p14:creationId xmlns:p14="http://schemas.microsoft.com/office/powerpoint/2010/main" val="77831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6C7EA6DC-1C9B-0048-8193-64433E736626}"/>
              </a:ext>
            </a:extLst>
          </p:cNvPr>
          <p:cNvSpPr/>
          <p:nvPr/>
        </p:nvSpPr>
        <p:spPr>
          <a:xfrm>
            <a:off x="0" y="4258968"/>
            <a:ext cx="9144000" cy="473022"/>
          </a:xfrm>
          <a:prstGeom prst="rect">
            <a:avLst/>
          </a:prstGeom>
          <a:solidFill>
            <a:srgbClr val="FFFFF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extBox 2">
            <a:extLst>
              <a:ext uri="{FF2B5EF4-FFF2-40B4-BE49-F238E27FC236}">
                <a16:creationId xmlns:a16="http://schemas.microsoft.com/office/drawing/2014/main" id="{D4DA244D-550E-8646-A6D0-83CA5147A8F0}"/>
              </a:ext>
            </a:extLst>
          </p:cNvPr>
          <p:cNvSpPr txBox="1"/>
          <p:nvPr/>
        </p:nvSpPr>
        <p:spPr>
          <a:xfrm>
            <a:off x="1104900" y="4352205"/>
            <a:ext cx="2209800" cy="307777"/>
          </a:xfrm>
          <a:prstGeom prst="rect">
            <a:avLst/>
          </a:prstGeom>
          <a:noFill/>
        </p:spPr>
        <p:txBody>
          <a:bodyPr wrap="square" rtlCol="0">
            <a:spAutoFit/>
          </a:bodyPr>
          <a:lstStyle/>
          <a:p>
            <a:pPr algn="ctr"/>
            <a:r>
              <a:rPr lang="en-US" dirty="0" err="1">
                <a:solidFill>
                  <a:schemeClr val="tx1"/>
                </a:solidFill>
              </a:rPr>
              <a:t>Preparación</a:t>
            </a:r>
            <a:endParaRPr lang="en-US" dirty="0">
              <a:solidFill>
                <a:schemeClr val="tx1"/>
              </a:solidFill>
            </a:endParaRPr>
          </a:p>
        </p:txBody>
      </p:sp>
      <p:sp>
        <p:nvSpPr>
          <p:cNvPr id="14" name="TextBox 6">
            <a:extLst>
              <a:ext uri="{FF2B5EF4-FFF2-40B4-BE49-F238E27FC236}">
                <a16:creationId xmlns:a16="http://schemas.microsoft.com/office/drawing/2014/main" id="{D48832AD-6330-EA4D-A9A2-075AEDAD0641}"/>
              </a:ext>
            </a:extLst>
          </p:cNvPr>
          <p:cNvSpPr txBox="1"/>
          <p:nvPr/>
        </p:nvSpPr>
        <p:spPr>
          <a:xfrm>
            <a:off x="5829300" y="4352205"/>
            <a:ext cx="2209800" cy="307777"/>
          </a:xfrm>
          <a:prstGeom prst="rect">
            <a:avLst/>
          </a:prstGeom>
          <a:noFill/>
        </p:spPr>
        <p:txBody>
          <a:bodyPr wrap="square" rtlCol="0">
            <a:spAutoFit/>
          </a:bodyPr>
          <a:lstStyle/>
          <a:p>
            <a:pPr algn="ctr"/>
            <a:r>
              <a:rPr lang="en-US" dirty="0" err="1">
                <a:solidFill>
                  <a:schemeClr val="tx1"/>
                </a:solidFill>
              </a:rPr>
              <a:t>Implementación</a:t>
            </a:r>
            <a:endParaRPr lang="en-US" dirty="0">
              <a:solidFill>
                <a:schemeClr val="tx1"/>
              </a:solidFill>
            </a:endParaRPr>
          </a:p>
        </p:txBody>
      </p:sp>
      <p:sp>
        <p:nvSpPr>
          <p:cNvPr id="15" name="Título 5">
            <a:extLst>
              <a:ext uri="{FF2B5EF4-FFF2-40B4-BE49-F238E27FC236}">
                <a16:creationId xmlns:a16="http://schemas.microsoft.com/office/drawing/2014/main" id="{31D7EE7B-A19E-AB41-9742-192FDBCB1179}"/>
              </a:ext>
            </a:extLst>
          </p:cNvPr>
          <p:cNvSpPr>
            <a:spLocks noGrp="1"/>
          </p:cNvSpPr>
          <p:nvPr>
            <p:ph type="title"/>
          </p:nvPr>
        </p:nvSpPr>
        <p:spPr>
          <a:xfrm>
            <a:off x="314350" y="53682"/>
            <a:ext cx="8362899" cy="615553"/>
          </a:xfrm>
        </p:spPr>
        <p:txBody>
          <a:bodyPr/>
          <a:lstStyle/>
          <a:p>
            <a:pPr algn="ctr"/>
            <a:r>
              <a:rPr lang="es-CO" sz="4000" dirty="0"/>
              <a:t>C</a:t>
            </a:r>
            <a:r>
              <a:rPr lang="es-CO" dirty="0"/>
              <a:t>LASES</a:t>
            </a:r>
          </a:p>
        </p:txBody>
      </p:sp>
      <p:sp>
        <p:nvSpPr>
          <p:cNvPr id="17" name="Rectángulo redondeado 16">
            <a:extLst>
              <a:ext uri="{FF2B5EF4-FFF2-40B4-BE49-F238E27FC236}">
                <a16:creationId xmlns:a16="http://schemas.microsoft.com/office/drawing/2014/main" id="{E9453042-F892-994F-B81B-CD5E28845351}"/>
              </a:ext>
            </a:extLst>
          </p:cNvPr>
          <p:cNvSpPr/>
          <p:nvPr/>
        </p:nvSpPr>
        <p:spPr>
          <a:xfrm>
            <a:off x="1032687" y="301373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Técnicas</a:t>
            </a:r>
            <a:endParaRPr lang="en-US" dirty="0">
              <a:solidFill>
                <a:schemeClr val="bg1"/>
              </a:solidFill>
            </a:endParaRPr>
          </a:p>
        </p:txBody>
      </p:sp>
      <p:sp>
        <p:nvSpPr>
          <p:cNvPr id="18" name="Rectángulo redondeado 17">
            <a:extLst>
              <a:ext uri="{FF2B5EF4-FFF2-40B4-BE49-F238E27FC236}">
                <a16:creationId xmlns:a16="http://schemas.microsoft.com/office/drawing/2014/main" id="{61C0DB71-646B-E24B-9E1C-2C14E7E78E07}"/>
              </a:ext>
            </a:extLst>
          </p:cNvPr>
          <p:cNvSpPr/>
          <p:nvPr/>
        </p:nvSpPr>
        <p:spPr>
          <a:xfrm>
            <a:off x="1056786" y="2507159"/>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Implementación</a:t>
            </a:r>
            <a:endParaRPr lang="en-US" dirty="0">
              <a:solidFill>
                <a:schemeClr val="bg1"/>
              </a:solidFill>
            </a:endParaRPr>
          </a:p>
        </p:txBody>
      </p:sp>
      <p:sp>
        <p:nvSpPr>
          <p:cNvPr id="20" name="CuadroTexto 19">
            <a:extLst>
              <a:ext uri="{FF2B5EF4-FFF2-40B4-BE49-F238E27FC236}">
                <a16:creationId xmlns:a16="http://schemas.microsoft.com/office/drawing/2014/main" id="{D9E2BE89-4BA5-0D4B-AC3B-D59005CF2A60}"/>
              </a:ext>
            </a:extLst>
          </p:cNvPr>
          <p:cNvSpPr txBox="1"/>
          <p:nvPr/>
        </p:nvSpPr>
        <p:spPr>
          <a:xfrm>
            <a:off x="262713" y="1405381"/>
            <a:ext cx="4038600" cy="646331"/>
          </a:xfrm>
          <a:prstGeom prst="rect">
            <a:avLst/>
          </a:prstGeom>
          <a:noFill/>
        </p:spPr>
        <p:txBody>
          <a:bodyPr wrap="square" rtlCol="0">
            <a:spAutoFit/>
          </a:bodyPr>
          <a:lstStyle/>
          <a:p>
            <a:r>
              <a:rPr lang="es-CO" sz="1200" dirty="0">
                <a:solidFill>
                  <a:schemeClr val="tx1"/>
                </a:solidFill>
              </a:rPr>
              <a:t>La clase asíncrona se refiere a los videos que los estudiantes del curso deben ver para prepararse para la clase síncrona</a:t>
            </a:r>
          </a:p>
        </p:txBody>
      </p:sp>
      <p:sp>
        <p:nvSpPr>
          <p:cNvPr id="21" name="TextBox 2">
            <a:extLst>
              <a:ext uri="{FF2B5EF4-FFF2-40B4-BE49-F238E27FC236}">
                <a16:creationId xmlns:a16="http://schemas.microsoft.com/office/drawing/2014/main" id="{699AA751-2276-F949-B062-673343AA7EC9}"/>
              </a:ext>
            </a:extLst>
          </p:cNvPr>
          <p:cNvSpPr txBox="1"/>
          <p:nvPr/>
        </p:nvSpPr>
        <p:spPr>
          <a:xfrm>
            <a:off x="442912" y="620640"/>
            <a:ext cx="3891193" cy="646331"/>
          </a:xfrm>
          <a:prstGeom prst="rect">
            <a:avLst/>
          </a:prstGeom>
          <a:noFill/>
        </p:spPr>
        <p:txBody>
          <a:bodyPr wrap="square" rtlCol="0">
            <a:spAutoFit/>
          </a:bodyPr>
          <a:lstStyle/>
          <a:p>
            <a:pPr algn="ctr"/>
            <a:r>
              <a:rPr lang="en-US" sz="3600" dirty="0" err="1">
                <a:solidFill>
                  <a:schemeClr val="accent2">
                    <a:lumMod val="75000"/>
                  </a:schemeClr>
                </a:solidFill>
              </a:rPr>
              <a:t>Teórico-prácticas</a:t>
            </a:r>
            <a:endParaRPr lang="en-US" sz="3600" dirty="0">
              <a:solidFill>
                <a:schemeClr val="accent2">
                  <a:lumMod val="75000"/>
                </a:schemeClr>
              </a:solidFill>
            </a:endParaRPr>
          </a:p>
        </p:txBody>
      </p:sp>
      <p:sp>
        <p:nvSpPr>
          <p:cNvPr id="22" name="TextBox 2">
            <a:extLst>
              <a:ext uri="{FF2B5EF4-FFF2-40B4-BE49-F238E27FC236}">
                <a16:creationId xmlns:a16="http://schemas.microsoft.com/office/drawing/2014/main" id="{88184701-9CAD-6449-AAD1-A870B19E7F50}"/>
              </a:ext>
            </a:extLst>
          </p:cNvPr>
          <p:cNvSpPr txBox="1"/>
          <p:nvPr/>
        </p:nvSpPr>
        <p:spPr>
          <a:xfrm>
            <a:off x="5220072" y="620563"/>
            <a:ext cx="3026113" cy="646331"/>
          </a:xfrm>
          <a:prstGeom prst="rect">
            <a:avLst/>
          </a:prstGeom>
          <a:noFill/>
        </p:spPr>
        <p:txBody>
          <a:bodyPr wrap="square" rtlCol="0">
            <a:spAutoFit/>
          </a:bodyPr>
          <a:lstStyle/>
          <a:p>
            <a:pPr algn="ctr"/>
            <a:r>
              <a:rPr lang="en-US" sz="3600" dirty="0" err="1">
                <a:solidFill>
                  <a:schemeClr val="accent2">
                    <a:lumMod val="75000"/>
                  </a:schemeClr>
                </a:solidFill>
              </a:rPr>
              <a:t>Laboratorio</a:t>
            </a:r>
            <a:endParaRPr lang="en-US" sz="3600" dirty="0">
              <a:solidFill>
                <a:schemeClr val="accent2">
                  <a:lumMod val="75000"/>
                </a:schemeClr>
              </a:solidFill>
            </a:endParaRPr>
          </a:p>
        </p:txBody>
      </p:sp>
      <p:sp>
        <p:nvSpPr>
          <p:cNvPr id="23" name="CuadroTexto 22">
            <a:extLst>
              <a:ext uri="{FF2B5EF4-FFF2-40B4-BE49-F238E27FC236}">
                <a16:creationId xmlns:a16="http://schemas.microsoft.com/office/drawing/2014/main" id="{3681637C-C4D3-7644-BBD2-D0EBF2B248CA}"/>
              </a:ext>
            </a:extLst>
          </p:cNvPr>
          <p:cNvSpPr txBox="1"/>
          <p:nvPr/>
        </p:nvSpPr>
        <p:spPr>
          <a:xfrm>
            <a:off x="4914900" y="1329591"/>
            <a:ext cx="4038600" cy="830997"/>
          </a:xfrm>
          <a:prstGeom prst="rect">
            <a:avLst/>
          </a:prstGeom>
          <a:noFill/>
        </p:spPr>
        <p:txBody>
          <a:bodyPr wrap="square" rtlCol="0">
            <a:spAutoFit/>
          </a:bodyPr>
          <a:lstStyle/>
          <a:p>
            <a:r>
              <a:rPr lang="es-CO" sz="1200" dirty="0">
                <a:solidFill>
                  <a:schemeClr val="tx1"/>
                </a:solidFill>
              </a:rPr>
              <a:t>La clase síncrona se refiere a la clase conceptual donde se responde el porqué, cuál es el contexto, qué problemas se resuelven, etc. Ocurre en el horario habitual de clase</a:t>
            </a:r>
          </a:p>
        </p:txBody>
      </p:sp>
      <p:sp>
        <p:nvSpPr>
          <p:cNvPr id="25" name="Rectángulo redondeado 24">
            <a:extLst>
              <a:ext uri="{FF2B5EF4-FFF2-40B4-BE49-F238E27FC236}">
                <a16:creationId xmlns:a16="http://schemas.microsoft.com/office/drawing/2014/main" id="{CCABEA18-E120-A04A-9148-EF314D5D1885}"/>
              </a:ext>
            </a:extLst>
          </p:cNvPr>
          <p:cNvSpPr/>
          <p:nvPr/>
        </p:nvSpPr>
        <p:spPr>
          <a:xfrm>
            <a:off x="5625003" y="2435441"/>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Análisis</a:t>
            </a:r>
            <a:r>
              <a:rPr lang="en-US" dirty="0">
                <a:solidFill>
                  <a:schemeClr val="bg1"/>
                </a:solidFill>
              </a:rPr>
              <a:t> de </a:t>
            </a:r>
            <a:r>
              <a:rPr lang="en-US" dirty="0" err="1">
                <a:solidFill>
                  <a:schemeClr val="bg1"/>
                </a:solidFill>
              </a:rPr>
              <a:t>problemas</a:t>
            </a:r>
            <a:endParaRPr lang="en-US" dirty="0">
              <a:solidFill>
                <a:schemeClr val="bg1"/>
              </a:solidFill>
            </a:endParaRPr>
          </a:p>
        </p:txBody>
      </p:sp>
      <p:sp>
        <p:nvSpPr>
          <p:cNvPr id="26" name="Rectángulo redondeado 25">
            <a:extLst>
              <a:ext uri="{FF2B5EF4-FFF2-40B4-BE49-F238E27FC236}">
                <a16:creationId xmlns:a16="http://schemas.microsoft.com/office/drawing/2014/main" id="{1BE65ECA-3DEF-A345-9227-0A7D169917CF}"/>
              </a:ext>
            </a:extLst>
          </p:cNvPr>
          <p:cNvSpPr/>
          <p:nvPr/>
        </p:nvSpPr>
        <p:spPr>
          <a:xfrm>
            <a:off x="5625003" y="2935480"/>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Ejercicios</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clase</a:t>
            </a:r>
            <a:endParaRPr lang="en-US" dirty="0">
              <a:solidFill>
                <a:schemeClr val="bg1"/>
              </a:solidFill>
            </a:endParaRPr>
          </a:p>
        </p:txBody>
      </p:sp>
      <p:sp>
        <p:nvSpPr>
          <p:cNvPr id="27" name="Rectángulo redondeado 26">
            <a:extLst>
              <a:ext uri="{FF2B5EF4-FFF2-40B4-BE49-F238E27FC236}">
                <a16:creationId xmlns:a16="http://schemas.microsoft.com/office/drawing/2014/main" id="{B910FD83-8B26-184B-BA99-AB19A178A09C}"/>
              </a:ext>
            </a:extLst>
          </p:cNvPr>
          <p:cNvSpPr/>
          <p:nvPr/>
        </p:nvSpPr>
        <p:spPr>
          <a:xfrm>
            <a:off x="5625003" y="3448088"/>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Atención</a:t>
            </a:r>
            <a:r>
              <a:rPr lang="en-US" dirty="0">
                <a:solidFill>
                  <a:schemeClr val="bg1"/>
                </a:solidFill>
              </a:rPr>
              <a:t> de </a:t>
            </a:r>
            <a:r>
              <a:rPr lang="en-US" dirty="0" err="1">
                <a:solidFill>
                  <a:schemeClr val="bg1"/>
                </a:solidFill>
              </a:rPr>
              <a:t>dudas</a:t>
            </a:r>
            <a:endParaRPr lang="en-US" dirty="0">
              <a:solidFill>
                <a:schemeClr val="bg1"/>
              </a:solidFill>
            </a:endParaRPr>
          </a:p>
        </p:txBody>
      </p:sp>
      <p:cxnSp>
        <p:nvCxnSpPr>
          <p:cNvPr id="28" name="Conector recto 27">
            <a:extLst>
              <a:ext uri="{FF2B5EF4-FFF2-40B4-BE49-F238E27FC236}">
                <a16:creationId xmlns:a16="http://schemas.microsoft.com/office/drawing/2014/main" id="{4B8AAA5C-FDA9-914E-AAFA-701865EEB511}"/>
              </a:ext>
            </a:extLst>
          </p:cNvPr>
          <p:cNvCxnSpPr>
            <a:cxnSpLocks/>
          </p:cNvCxnSpPr>
          <p:nvPr/>
        </p:nvCxnSpPr>
        <p:spPr>
          <a:xfrm>
            <a:off x="4572000" y="1295449"/>
            <a:ext cx="0" cy="3436541"/>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ángulo redondeado 28">
            <a:extLst>
              <a:ext uri="{FF2B5EF4-FFF2-40B4-BE49-F238E27FC236}">
                <a16:creationId xmlns:a16="http://schemas.microsoft.com/office/drawing/2014/main" id="{B29FB9AA-1A1D-9C44-92ED-10AE9AA61DD4}"/>
              </a:ext>
            </a:extLst>
          </p:cNvPr>
          <p:cNvSpPr/>
          <p:nvPr/>
        </p:nvSpPr>
        <p:spPr>
          <a:xfrm>
            <a:off x="1033633" y="3520303"/>
            <a:ext cx="2354226" cy="369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Teoría</a:t>
            </a:r>
            <a:endParaRPr lang="en-US" dirty="0">
              <a:solidFill>
                <a:schemeClr val="bg1"/>
              </a:solidFill>
            </a:endParaRPr>
          </a:p>
        </p:txBody>
      </p:sp>
    </p:spTree>
    <p:extLst>
      <p:ext uri="{BB962C8B-B14F-4D97-AF65-F5344CB8AC3E}">
        <p14:creationId xmlns:p14="http://schemas.microsoft.com/office/powerpoint/2010/main" val="246957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3B8EB6E-547D-2A4D-9E34-A07E028D289D}"/>
              </a:ext>
            </a:extLst>
          </p:cNvPr>
          <p:cNvSpPr>
            <a:spLocks noGrp="1"/>
          </p:cNvSpPr>
          <p:nvPr>
            <p:ph type="title"/>
          </p:nvPr>
        </p:nvSpPr>
        <p:spPr>
          <a:xfrm>
            <a:off x="822960" y="214953"/>
            <a:ext cx="7543800" cy="1088068"/>
          </a:xfrm>
        </p:spPr>
        <p:txBody>
          <a:bodyPr/>
          <a:lstStyle/>
          <a:p>
            <a:r>
              <a:rPr lang="en-US" dirty="0" err="1"/>
              <a:t>Comunicación</a:t>
            </a:r>
            <a:endParaRPr lang="en-US" dirty="0"/>
          </a:p>
        </p:txBody>
      </p:sp>
      <p:pic>
        <p:nvPicPr>
          <p:cNvPr id="6" name="Picture 2" descr="GitHub logo and symbol, meaning, history, PNG">
            <a:extLst>
              <a:ext uri="{FF2B5EF4-FFF2-40B4-BE49-F238E27FC236}">
                <a16:creationId xmlns:a16="http://schemas.microsoft.com/office/drawing/2014/main" id="{E8C00636-DE31-FE43-B6B3-C04CEAA2A6B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5866" y="1915541"/>
            <a:ext cx="208851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Enterprise 2020">
            <a:extLst>
              <a:ext uri="{FF2B5EF4-FFF2-40B4-BE49-F238E27FC236}">
                <a16:creationId xmlns:a16="http://schemas.microsoft.com/office/drawing/2014/main" id="{F982293F-C5D5-9644-9389-0CE07962F5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630" b="33704"/>
          <a:stretch/>
        </p:blipFill>
        <p:spPr bwMode="auto">
          <a:xfrm>
            <a:off x="4692314" y="3186899"/>
            <a:ext cx="3465820" cy="1270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Enterprise 2020">
            <a:extLst>
              <a:ext uri="{FF2B5EF4-FFF2-40B4-BE49-F238E27FC236}">
                <a16:creationId xmlns:a16="http://schemas.microsoft.com/office/drawing/2014/main" id="{B9DA7527-9487-5C42-8972-B3A3BE46F917}"/>
              </a:ext>
            </a:extLst>
          </p:cNvPr>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37264" t="29630" b="33704"/>
          <a:stretch/>
        </p:blipFill>
        <p:spPr bwMode="auto">
          <a:xfrm>
            <a:off x="5983818" y="3197409"/>
            <a:ext cx="2174316" cy="1270801"/>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C291A67-BA46-6C4C-9F9B-4F888FFCB0B8}"/>
              </a:ext>
            </a:extLst>
          </p:cNvPr>
          <p:cNvPicPr>
            <a:picLocks noChangeAspect="1"/>
          </p:cNvPicPr>
          <p:nvPr/>
        </p:nvPicPr>
        <p:blipFill>
          <a:blip r:embed="rId4"/>
          <a:stretch>
            <a:fillRect/>
          </a:stretch>
        </p:blipFill>
        <p:spPr>
          <a:xfrm>
            <a:off x="5883820" y="1419622"/>
            <a:ext cx="1137727" cy="1152128"/>
          </a:xfrm>
          <a:prstGeom prst="rect">
            <a:avLst/>
          </a:prstGeom>
        </p:spPr>
      </p:pic>
      <p:sp>
        <p:nvSpPr>
          <p:cNvPr id="4" name="CuadroTexto 3">
            <a:extLst>
              <a:ext uri="{FF2B5EF4-FFF2-40B4-BE49-F238E27FC236}">
                <a16:creationId xmlns:a16="http://schemas.microsoft.com/office/drawing/2014/main" id="{4211E011-2722-3842-8168-CBBCBD4652C4}"/>
              </a:ext>
            </a:extLst>
          </p:cNvPr>
          <p:cNvSpPr txBox="1"/>
          <p:nvPr/>
        </p:nvSpPr>
        <p:spPr>
          <a:xfrm>
            <a:off x="5945973" y="2582260"/>
            <a:ext cx="1013419" cy="307777"/>
          </a:xfrm>
          <a:prstGeom prst="rect">
            <a:avLst/>
          </a:prstGeom>
          <a:noFill/>
        </p:spPr>
        <p:txBody>
          <a:bodyPr wrap="none" rtlCol="0">
            <a:spAutoFit/>
          </a:bodyPr>
          <a:lstStyle/>
          <a:p>
            <a:r>
              <a:rPr lang="es-CO" b="1" dirty="0">
                <a:solidFill>
                  <a:schemeClr val="tx1"/>
                </a:solidFill>
              </a:rPr>
              <a:t>DISCORD</a:t>
            </a:r>
          </a:p>
        </p:txBody>
      </p:sp>
    </p:spTree>
    <p:extLst>
      <p:ext uri="{BB962C8B-B14F-4D97-AF65-F5344CB8AC3E}">
        <p14:creationId xmlns:p14="http://schemas.microsoft.com/office/powerpoint/2010/main" val="72599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2031325"/>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Construcción de la GUI</a:t>
            </a:r>
          </a:p>
          <a:p>
            <a:endParaRPr lang="es-ES" dirty="0">
              <a:solidFill>
                <a:schemeClr val="tx2"/>
              </a:solidFill>
            </a:endParaRPr>
          </a:p>
          <a:p>
            <a:r>
              <a:rPr lang="es-ES" b="1" dirty="0">
                <a:solidFill>
                  <a:schemeClr val="tx2"/>
                </a:solidFill>
              </a:rPr>
              <a:t>UNIDAD 2</a:t>
            </a:r>
            <a:endParaRPr lang="es-ES" dirty="0">
              <a:solidFill>
                <a:schemeClr val="tx2"/>
              </a:solidFill>
            </a:endParaRPr>
          </a:p>
          <a:p>
            <a:r>
              <a:rPr lang="es-ES" dirty="0">
                <a:solidFill>
                  <a:schemeClr val="tx2"/>
                </a:solidFill>
              </a:rPr>
              <a:t>Persistencia y ordenamiento</a:t>
            </a:r>
          </a:p>
          <a:p>
            <a:endParaRPr lang="es-ES" dirty="0">
              <a:solidFill>
                <a:schemeClr val="tx2"/>
              </a:solidFill>
            </a:endParaRPr>
          </a:p>
          <a:p>
            <a:r>
              <a:rPr lang="es-ES" b="1" dirty="0">
                <a:solidFill>
                  <a:schemeClr val="tx2"/>
                </a:solidFill>
              </a:rPr>
              <a:t>UNIDAD 3</a:t>
            </a:r>
            <a:endParaRPr lang="es-ES" dirty="0">
              <a:solidFill>
                <a:schemeClr val="tx2"/>
              </a:solidFill>
            </a:endParaRPr>
          </a:p>
          <a:p>
            <a:r>
              <a:rPr lang="es-ES" dirty="0">
                <a:solidFill>
                  <a:schemeClr val="tx2"/>
                </a:solidFill>
              </a:rPr>
              <a:t>Pruebas automáticas y excepciones</a:t>
            </a: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14" name="Elipse 13"/>
          <p:cNvSpPr/>
          <p:nvPr/>
        </p:nvSpPr>
        <p:spPr>
          <a:xfrm>
            <a:off x="539552"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15" name="Elipse 14"/>
          <p:cNvSpPr/>
          <p:nvPr/>
        </p:nvSpPr>
        <p:spPr>
          <a:xfrm>
            <a:off x="539552"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9" name="CuadroTexto 8">
            <a:extLst>
              <a:ext uri="{FF2B5EF4-FFF2-40B4-BE49-F238E27FC236}">
                <a16:creationId xmlns:a16="http://schemas.microsoft.com/office/drawing/2014/main" id="{30277358-24C8-BF44-895C-A7903CEDE574}"/>
              </a:ext>
            </a:extLst>
          </p:cNvPr>
          <p:cNvSpPr txBox="1"/>
          <p:nvPr/>
        </p:nvSpPr>
        <p:spPr>
          <a:xfrm>
            <a:off x="5170324" y="1779662"/>
            <a:ext cx="4248472" cy="1815882"/>
          </a:xfrm>
          <a:prstGeom prst="rect">
            <a:avLst/>
          </a:prstGeom>
          <a:noFill/>
        </p:spPr>
        <p:txBody>
          <a:bodyPr wrap="square" rtlCol="0">
            <a:spAutoFit/>
          </a:bodyPr>
          <a:lstStyle/>
          <a:p>
            <a:r>
              <a:rPr lang="es-ES" b="1" dirty="0">
                <a:solidFill>
                  <a:schemeClr val="tx2"/>
                </a:solidFill>
              </a:rPr>
              <a:t>UNIDAD 4</a:t>
            </a:r>
            <a:endParaRPr lang="es-ES" dirty="0">
              <a:solidFill>
                <a:schemeClr val="tx2"/>
              </a:solidFill>
            </a:endParaRPr>
          </a:p>
          <a:p>
            <a:r>
              <a:rPr lang="es-ES" dirty="0">
                <a:solidFill>
                  <a:schemeClr val="tx2"/>
                </a:solidFill>
              </a:rPr>
              <a:t>Estructura lineales enlazadas</a:t>
            </a:r>
          </a:p>
          <a:p>
            <a:endParaRPr lang="es-ES" dirty="0">
              <a:solidFill>
                <a:schemeClr val="tx2"/>
              </a:solidFill>
            </a:endParaRPr>
          </a:p>
          <a:p>
            <a:r>
              <a:rPr lang="es-ES" b="1" dirty="0">
                <a:solidFill>
                  <a:schemeClr val="tx2"/>
                </a:solidFill>
              </a:rPr>
              <a:t>UNIDAD 5</a:t>
            </a:r>
            <a:endParaRPr lang="es-ES" dirty="0">
              <a:solidFill>
                <a:schemeClr val="tx2"/>
              </a:solidFill>
            </a:endParaRPr>
          </a:p>
          <a:p>
            <a:r>
              <a:rPr lang="es-ES" dirty="0">
                <a:solidFill>
                  <a:schemeClr val="tx2"/>
                </a:solidFill>
              </a:rPr>
              <a:t>Recursividad</a:t>
            </a:r>
          </a:p>
          <a:p>
            <a:endParaRPr lang="es-ES" dirty="0">
              <a:solidFill>
                <a:schemeClr val="tx2"/>
              </a:solidFill>
            </a:endParaRPr>
          </a:p>
          <a:p>
            <a:r>
              <a:rPr lang="es-ES" b="1" dirty="0">
                <a:solidFill>
                  <a:schemeClr val="tx2"/>
                </a:solidFill>
              </a:rPr>
              <a:t>UNIDAD 6</a:t>
            </a:r>
            <a:endParaRPr lang="es-ES" dirty="0">
              <a:solidFill>
                <a:schemeClr val="tx2"/>
              </a:solidFill>
            </a:endParaRPr>
          </a:p>
          <a:p>
            <a:r>
              <a:rPr lang="es-ES" dirty="0">
                <a:solidFill>
                  <a:schemeClr val="tx2"/>
                </a:solidFill>
              </a:rPr>
              <a:t>Concurrencia y dibujo básico 2D</a:t>
            </a:r>
          </a:p>
        </p:txBody>
      </p:sp>
      <p:sp>
        <p:nvSpPr>
          <p:cNvPr id="10" name="Elipse 9">
            <a:extLst>
              <a:ext uri="{FF2B5EF4-FFF2-40B4-BE49-F238E27FC236}">
                <a16:creationId xmlns:a16="http://schemas.microsoft.com/office/drawing/2014/main" id="{7803282D-7DA6-E94C-9421-E7B09E65C2E5}"/>
              </a:ext>
            </a:extLst>
          </p:cNvPr>
          <p:cNvSpPr/>
          <p:nvPr/>
        </p:nvSpPr>
        <p:spPr>
          <a:xfrm>
            <a:off x="4594260"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11" name="Elipse 10">
            <a:extLst>
              <a:ext uri="{FF2B5EF4-FFF2-40B4-BE49-F238E27FC236}">
                <a16:creationId xmlns:a16="http://schemas.microsoft.com/office/drawing/2014/main" id="{D9C7A6D1-8FF2-F94D-B1A6-B5509B7FD64D}"/>
              </a:ext>
            </a:extLst>
          </p:cNvPr>
          <p:cNvSpPr/>
          <p:nvPr/>
        </p:nvSpPr>
        <p:spPr>
          <a:xfrm>
            <a:off x="4594260" y="250833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13" name="Elipse 12">
            <a:extLst>
              <a:ext uri="{FF2B5EF4-FFF2-40B4-BE49-F238E27FC236}">
                <a16:creationId xmlns:a16="http://schemas.microsoft.com/office/drawing/2014/main" id="{4C9D3725-BAD6-0642-B306-409639429469}"/>
              </a:ext>
            </a:extLst>
          </p:cNvPr>
          <p:cNvSpPr/>
          <p:nvPr/>
        </p:nvSpPr>
        <p:spPr>
          <a:xfrm>
            <a:off x="4594260" y="3155119"/>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Tree>
    <p:extLst>
      <p:ext uri="{BB962C8B-B14F-4D97-AF65-F5344CB8AC3E}">
        <p14:creationId xmlns:p14="http://schemas.microsoft.com/office/powerpoint/2010/main" val="95175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6AB-7731-5240-9B32-6E7792E42C33}"/>
              </a:ext>
            </a:extLst>
          </p:cNvPr>
          <p:cNvSpPr>
            <a:spLocks noGrp="1"/>
          </p:cNvSpPr>
          <p:nvPr>
            <p:ph type="title"/>
          </p:nvPr>
        </p:nvSpPr>
        <p:spPr/>
        <p:txBody>
          <a:bodyPr/>
          <a:lstStyle/>
          <a:p>
            <a:r>
              <a:rPr lang="en-US" dirty="0" err="1"/>
              <a:t>Composición</a:t>
            </a:r>
            <a:r>
              <a:rPr lang="en-US" dirty="0"/>
              <a:t> del </a:t>
            </a:r>
            <a:r>
              <a:rPr lang="en-US" dirty="0" err="1"/>
              <a:t>curso</a:t>
            </a:r>
            <a:endParaRPr lang="en-US" dirty="0"/>
          </a:p>
        </p:txBody>
      </p:sp>
      <p:sp>
        <p:nvSpPr>
          <p:cNvPr id="7" name="Rounded Rectangle 6">
            <a:extLst>
              <a:ext uri="{FF2B5EF4-FFF2-40B4-BE49-F238E27FC236}">
                <a16:creationId xmlns:a16="http://schemas.microsoft.com/office/drawing/2014/main" id="{3A17402B-4A45-6246-83BB-7FC88CBDD7DC}"/>
              </a:ext>
            </a:extLst>
          </p:cNvPr>
          <p:cNvSpPr/>
          <p:nvPr/>
        </p:nvSpPr>
        <p:spPr>
          <a:xfrm>
            <a:off x="598806" y="1648996"/>
            <a:ext cx="1454141"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Interfaz</a:t>
            </a:r>
            <a:r>
              <a:rPr lang="en-US" sz="1000" dirty="0">
                <a:solidFill>
                  <a:schemeClr val="bg1"/>
                </a:solidFill>
              </a:rPr>
              <a:t> de</a:t>
            </a:r>
          </a:p>
          <a:p>
            <a:pPr algn="ctr"/>
            <a:r>
              <a:rPr lang="en-US" sz="1000" dirty="0" err="1">
                <a:solidFill>
                  <a:schemeClr val="bg1"/>
                </a:solidFill>
              </a:rPr>
              <a:t>usuario</a:t>
            </a:r>
            <a:endParaRPr lang="en-US" sz="1000" dirty="0">
              <a:solidFill>
                <a:schemeClr val="bg1"/>
              </a:solidFill>
            </a:endParaRPr>
          </a:p>
        </p:txBody>
      </p:sp>
      <p:sp>
        <p:nvSpPr>
          <p:cNvPr id="9" name="Rounded Rectangle 8">
            <a:extLst>
              <a:ext uri="{FF2B5EF4-FFF2-40B4-BE49-F238E27FC236}">
                <a16:creationId xmlns:a16="http://schemas.microsoft.com/office/drawing/2014/main" id="{F79AD009-042A-4541-9A98-EAB2EB8C5FE0}"/>
              </a:ext>
            </a:extLst>
          </p:cNvPr>
          <p:cNvSpPr/>
          <p:nvPr/>
        </p:nvSpPr>
        <p:spPr>
          <a:xfrm>
            <a:off x="611560" y="138909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a:t>
            </a:r>
          </a:p>
        </p:txBody>
      </p:sp>
      <p:sp>
        <p:nvSpPr>
          <p:cNvPr id="10" name="Rounded Rectangle 9">
            <a:extLst>
              <a:ext uri="{FF2B5EF4-FFF2-40B4-BE49-F238E27FC236}">
                <a16:creationId xmlns:a16="http://schemas.microsoft.com/office/drawing/2014/main" id="{858534C4-049A-B340-83ED-2727A396A499}"/>
              </a:ext>
            </a:extLst>
          </p:cNvPr>
          <p:cNvSpPr/>
          <p:nvPr/>
        </p:nvSpPr>
        <p:spPr>
          <a:xfrm>
            <a:off x="1115616" y="1392236"/>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2</a:t>
            </a:r>
          </a:p>
        </p:txBody>
      </p:sp>
      <p:sp>
        <p:nvSpPr>
          <p:cNvPr id="11" name="Rounded Rectangle 10">
            <a:extLst>
              <a:ext uri="{FF2B5EF4-FFF2-40B4-BE49-F238E27FC236}">
                <a16:creationId xmlns:a16="http://schemas.microsoft.com/office/drawing/2014/main" id="{95F3EBC1-F1F5-774D-9CA3-7EB2AFDC3BD9}"/>
              </a:ext>
            </a:extLst>
          </p:cNvPr>
          <p:cNvSpPr/>
          <p:nvPr/>
        </p:nvSpPr>
        <p:spPr>
          <a:xfrm>
            <a:off x="1629283" y="139332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3</a:t>
            </a:r>
          </a:p>
        </p:txBody>
      </p:sp>
      <p:sp>
        <p:nvSpPr>
          <p:cNvPr id="12" name="Rounded Rectangle 11">
            <a:extLst>
              <a:ext uri="{FF2B5EF4-FFF2-40B4-BE49-F238E27FC236}">
                <a16:creationId xmlns:a16="http://schemas.microsoft.com/office/drawing/2014/main" id="{95B95E5C-89A7-D74B-9C80-12C11245DAF7}"/>
              </a:ext>
            </a:extLst>
          </p:cNvPr>
          <p:cNvSpPr/>
          <p:nvPr/>
        </p:nvSpPr>
        <p:spPr>
          <a:xfrm>
            <a:off x="2133339" y="139647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4</a:t>
            </a:r>
          </a:p>
        </p:txBody>
      </p:sp>
      <p:sp>
        <p:nvSpPr>
          <p:cNvPr id="13" name="Rounded Rectangle 12">
            <a:extLst>
              <a:ext uri="{FF2B5EF4-FFF2-40B4-BE49-F238E27FC236}">
                <a16:creationId xmlns:a16="http://schemas.microsoft.com/office/drawing/2014/main" id="{0C1AC4B3-BE9B-334B-8AFA-3E577F8F2FB1}"/>
              </a:ext>
            </a:extLst>
          </p:cNvPr>
          <p:cNvSpPr/>
          <p:nvPr/>
        </p:nvSpPr>
        <p:spPr>
          <a:xfrm>
            <a:off x="2672764" y="1399614"/>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5</a:t>
            </a:r>
          </a:p>
        </p:txBody>
      </p:sp>
      <p:sp>
        <p:nvSpPr>
          <p:cNvPr id="14" name="Rounded Rectangle 13">
            <a:extLst>
              <a:ext uri="{FF2B5EF4-FFF2-40B4-BE49-F238E27FC236}">
                <a16:creationId xmlns:a16="http://schemas.microsoft.com/office/drawing/2014/main" id="{238D0F5A-1570-CF44-AB2B-E26DB31D2243}"/>
              </a:ext>
            </a:extLst>
          </p:cNvPr>
          <p:cNvSpPr/>
          <p:nvPr/>
        </p:nvSpPr>
        <p:spPr>
          <a:xfrm>
            <a:off x="3186431" y="1395379"/>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6</a:t>
            </a:r>
          </a:p>
        </p:txBody>
      </p:sp>
      <p:sp>
        <p:nvSpPr>
          <p:cNvPr id="15" name="Rounded Rectangle 14">
            <a:extLst>
              <a:ext uri="{FF2B5EF4-FFF2-40B4-BE49-F238E27FC236}">
                <a16:creationId xmlns:a16="http://schemas.microsoft.com/office/drawing/2014/main" id="{7DC44D7E-732D-1D42-B573-EC2C09E843D7}"/>
              </a:ext>
            </a:extLst>
          </p:cNvPr>
          <p:cNvSpPr/>
          <p:nvPr/>
        </p:nvSpPr>
        <p:spPr>
          <a:xfrm>
            <a:off x="3696510" y="1401647"/>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7</a:t>
            </a:r>
          </a:p>
        </p:txBody>
      </p:sp>
      <p:sp>
        <p:nvSpPr>
          <p:cNvPr id="16" name="Rounded Rectangle 15">
            <a:extLst>
              <a:ext uri="{FF2B5EF4-FFF2-40B4-BE49-F238E27FC236}">
                <a16:creationId xmlns:a16="http://schemas.microsoft.com/office/drawing/2014/main" id="{1C6F099D-07FD-094B-BFE4-EE6E53488D40}"/>
              </a:ext>
            </a:extLst>
          </p:cNvPr>
          <p:cNvSpPr/>
          <p:nvPr/>
        </p:nvSpPr>
        <p:spPr>
          <a:xfrm>
            <a:off x="4200566" y="140479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8</a:t>
            </a:r>
          </a:p>
        </p:txBody>
      </p:sp>
      <p:sp>
        <p:nvSpPr>
          <p:cNvPr id="17" name="Rounded Rectangle 16">
            <a:extLst>
              <a:ext uri="{FF2B5EF4-FFF2-40B4-BE49-F238E27FC236}">
                <a16:creationId xmlns:a16="http://schemas.microsoft.com/office/drawing/2014/main" id="{90691B9B-25AC-E841-B0D1-86CF976FE950}"/>
              </a:ext>
            </a:extLst>
          </p:cNvPr>
          <p:cNvSpPr/>
          <p:nvPr/>
        </p:nvSpPr>
        <p:spPr>
          <a:xfrm>
            <a:off x="4704622" y="1405625"/>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9</a:t>
            </a:r>
          </a:p>
        </p:txBody>
      </p:sp>
      <p:sp>
        <p:nvSpPr>
          <p:cNvPr id="18" name="Rounded Rectangle 17">
            <a:extLst>
              <a:ext uri="{FF2B5EF4-FFF2-40B4-BE49-F238E27FC236}">
                <a16:creationId xmlns:a16="http://schemas.microsoft.com/office/drawing/2014/main" id="{29F873BE-3872-864E-AA19-62C786FD99AC}"/>
              </a:ext>
            </a:extLst>
          </p:cNvPr>
          <p:cNvSpPr/>
          <p:nvPr/>
        </p:nvSpPr>
        <p:spPr>
          <a:xfrm>
            <a:off x="5208678"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10</a:t>
            </a:r>
          </a:p>
        </p:txBody>
      </p:sp>
      <p:sp>
        <p:nvSpPr>
          <p:cNvPr id="19" name="Rounded Rectangle 18">
            <a:extLst>
              <a:ext uri="{FF2B5EF4-FFF2-40B4-BE49-F238E27FC236}">
                <a16:creationId xmlns:a16="http://schemas.microsoft.com/office/drawing/2014/main" id="{16AFE635-53EB-BE47-BE26-0A853804B00B}"/>
              </a:ext>
            </a:extLst>
          </p:cNvPr>
          <p:cNvSpPr/>
          <p:nvPr/>
        </p:nvSpPr>
        <p:spPr>
          <a:xfrm>
            <a:off x="5722345" y="140986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11</a:t>
            </a:r>
          </a:p>
        </p:txBody>
      </p:sp>
      <p:sp>
        <p:nvSpPr>
          <p:cNvPr id="20" name="Rounded Rectangle 19">
            <a:extLst>
              <a:ext uri="{FF2B5EF4-FFF2-40B4-BE49-F238E27FC236}">
                <a16:creationId xmlns:a16="http://schemas.microsoft.com/office/drawing/2014/main" id="{64B19FE0-2820-5346-A79A-071DD456AB51}"/>
              </a:ext>
            </a:extLst>
          </p:cNvPr>
          <p:cNvSpPr/>
          <p:nvPr/>
        </p:nvSpPr>
        <p:spPr>
          <a:xfrm>
            <a:off x="6226401"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12</a:t>
            </a:r>
          </a:p>
        </p:txBody>
      </p:sp>
      <p:sp>
        <p:nvSpPr>
          <p:cNvPr id="21" name="Rounded Rectangle 20">
            <a:extLst>
              <a:ext uri="{FF2B5EF4-FFF2-40B4-BE49-F238E27FC236}">
                <a16:creationId xmlns:a16="http://schemas.microsoft.com/office/drawing/2014/main" id="{4D7CA54E-4FF8-E844-87CE-3E3D709BAA7F}"/>
              </a:ext>
            </a:extLst>
          </p:cNvPr>
          <p:cNvSpPr/>
          <p:nvPr/>
        </p:nvSpPr>
        <p:spPr>
          <a:xfrm>
            <a:off x="6775437" y="1408768"/>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13</a:t>
            </a:r>
          </a:p>
        </p:txBody>
      </p:sp>
      <p:sp>
        <p:nvSpPr>
          <p:cNvPr id="22" name="Rounded Rectangle 21">
            <a:extLst>
              <a:ext uri="{FF2B5EF4-FFF2-40B4-BE49-F238E27FC236}">
                <a16:creationId xmlns:a16="http://schemas.microsoft.com/office/drawing/2014/main" id="{605243AE-D18B-0A45-B063-11A43AFEE53B}"/>
              </a:ext>
            </a:extLst>
          </p:cNvPr>
          <p:cNvSpPr/>
          <p:nvPr/>
        </p:nvSpPr>
        <p:spPr>
          <a:xfrm>
            <a:off x="7279493" y="1411911"/>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14</a:t>
            </a:r>
          </a:p>
        </p:txBody>
      </p:sp>
      <p:sp>
        <p:nvSpPr>
          <p:cNvPr id="23" name="Rounded Rectangle 22">
            <a:extLst>
              <a:ext uri="{FF2B5EF4-FFF2-40B4-BE49-F238E27FC236}">
                <a16:creationId xmlns:a16="http://schemas.microsoft.com/office/drawing/2014/main" id="{3F8DE1BA-FF66-3848-9A1E-B1890C7B43D7}"/>
              </a:ext>
            </a:extLst>
          </p:cNvPr>
          <p:cNvSpPr/>
          <p:nvPr/>
        </p:nvSpPr>
        <p:spPr>
          <a:xfrm>
            <a:off x="7793160" y="1413003"/>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15</a:t>
            </a:r>
          </a:p>
        </p:txBody>
      </p:sp>
      <p:sp>
        <p:nvSpPr>
          <p:cNvPr id="24" name="Rounded Rectangle 23">
            <a:extLst>
              <a:ext uri="{FF2B5EF4-FFF2-40B4-BE49-F238E27FC236}">
                <a16:creationId xmlns:a16="http://schemas.microsoft.com/office/drawing/2014/main" id="{E07B029D-A9D5-664E-9A58-FDADC1335B15}"/>
              </a:ext>
            </a:extLst>
          </p:cNvPr>
          <p:cNvSpPr/>
          <p:nvPr/>
        </p:nvSpPr>
        <p:spPr>
          <a:xfrm>
            <a:off x="8300804" y="1410970"/>
            <a:ext cx="423664" cy="13563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16</a:t>
            </a:r>
          </a:p>
        </p:txBody>
      </p:sp>
      <p:sp>
        <p:nvSpPr>
          <p:cNvPr id="30" name="Rounded Rectangle 6">
            <a:extLst>
              <a:ext uri="{FF2B5EF4-FFF2-40B4-BE49-F238E27FC236}">
                <a16:creationId xmlns:a16="http://schemas.microsoft.com/office/drawing/2014/main" id="{A78FB1ED-94C2-3B4E-8319-C0C2CBC13691}"/>
              </a:ext>
            </a:extLst>
          </p:cNvPr>
          <p:cNvSpPr/>
          <p:nvPr/>
        </p:nvSpPr>
        <p:spPr>
          <a:xfrm>
            <a:off x="2133339" y="2123107"/>
            <a:ext cx="1998758"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Persistencia</a:t>
            </a:r>
            <a:r>
              <a:rPr lang="en-US" sz="1000" dirty="0">
                <a:solidFill>
                  <a:schemeClr val="bg1"/>
                </a:solidFill>
              </a:rPr>
              <a:t> y </a:t>
            </a:r>
          </a:p>
          <a:p>
            <a:pPr algn="ctr"/>
            <a:r>
              <a:rPr lang="en-US" sz="1000" dirty="0" err="1">
                <a:solidFill>
                  <a:schemeClr val="bg1"/>
                </a:solidFill>
              </a:rPr>
              <a:t>ordenamiento</a:t>
            </a:r>
            <a:endParaRPr lang="en-US" sz="1000" dirty="0">
              <a:solidFill>
                <a:schemeClr val="bg1"/>
              </a:solidFill>
            </a:endParaRPr>
          </a:p>
        </p:txBody>
      </p:sp>
      <p:sp>
        <p:nvSpPr>
          <p:cNvPr id="35" name="Rounded Rectangle 6">
            <a:extLst>
              <a:ext uri="{FF2B5EF4-FFF2-40B4-BE49-F238E27FC236}">
                <a16:creationId xmlns:a16="http://schemas.microsoft.com/office/drawing/2014/main" id="{806D9373-536A-FE48-AADD-C38A5399E990}"/>
              </a:ext>
            </a:extLst>
          </p:cNvPr>
          <p:cNvSpPr/>
          <p:nvPr/>
        </p:nvSpPr>
        <p:spPr>
          <a:xfrm>
            <a:off x="5208678" y="3075806"/>
            <a:ext cx="93733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Estructuras</a:t>
            </a:r>
            <a:r>
              <a:rPr lang="en-US" sz="1000" dirty="0">
                <a:solidFill>
                  <a:schemeClr val="bg1"/>
                </a:solidFill>
              </a:rPr>
              <a:t> </a:t>
            </a:r>
            <a:r>
              <a:rPr lang="en-US" sz="1000" dirty="0" err="1">
                <a:solidFill>
                  <a:schemeClr val="bg1"/>
                </a:solidFill>
              </a:rPr>
              <a:t>lineales</a:t>
            </a:r>
            <a:endParaRPr lang="en-US" sz="1000" dirty="0">
              <a:solidFill>
                <a:schemeClr val="bg1"/>
              </a:solidFill>
            </a:endParaRPr>
          </a:p>
        </p:txBody>
      </p:sp>
      <p:sp>
        <p:nvSpPr>
          <p:cNvPr id="41" name="Rounded Rectangle 6">
            <a:extLst>
              <a:ext uri="{FF2B5EF4-FFF2-40B4-BE49-F238E27FC236}">
                <a16:creationId xmlns:a16="http://schemas.microsoft.com/office/drawing/2014/main" id="{A898665B-CA02-EF4A-96FB-71B96F001134}"/>
              </a:ext>
            </a:extLst>
          </p:cNvPr>
          <p:cNvSpPr/>
          <p:nvPr/>
        </p:nvSpPr>
        <p:spPr>
          <a:xfrm>
            <a:off x="6226402" y="3554249"/>
            <a:ext cx="1990422"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Algoritmos</a:t>
            </a:r>
            <a:r>
              <a:rPr lang="en-US" sz="1000" dirty="0">
                <a:solidFill>
                  <a:schemeClr val="bg1"/>
                </a:solidFill>
              </a:rPr>
              <a:t> y </a:t>
            </a:r>
            <a:r>
              <a:rPr lang="en-US" sz="1000" dirty="0" err="1">
                <a:solidFill>
                  <a:schemeClr val="bg1"/>
                </a:solidFill>
              </a:rPr>
              <a:t>estructuras</a:t>
            </a:r>
            <a:r>
              <a:rPr lang="en-US" sz="1000" dirty="0">
                <a:solidFill>
                  <a:schemeClr val="bg1"/>
                </a:solidFill>
              </a:rPr>
              <a:t> </a:t>
            </a:r>
            <a:r>
              <a:rPr lang="en-US" sz="1000" dirty="0" err="1">
                <a:solidFill>
                  <a:schemeClr val="bg1"/>
                </a:solidFill>
              </a:rPr>
              <a:t>recursivas</a:t>
            </a:r>
            <a:endParaRPr lang="en-US" sz="1000" dirty="0">
              <a:solidFill>
                <a:schemeClr val="bg1"/>
              </a:solidFill>
            </a:endParaRPr>
          </a:p>
        </p:txBody>
      </p:sp>
      <p:sp>
        <p:nvSpPr>
          <p:cNvPr id="42" name="Rounded Rectangle 6">
            <a:extLst>
              <a:ext uri="{FF2B5EF4-FFF2-40B4-BE49-F238E27FC236}">
                <a16:creationId xmlns:a16="http://schemas.microsoft.com/office/drawing/2014/main" id="{F811E728-6C41-D245-922F-562C58EC072A}"/>
              </a:ext>
            </a:extLst>
          </p:cNvPr>
          <p:cNvSpPr/>
          <p:nvPr/>
        </p:nvSpPr>
        <p:spPr>
          <a:xfrm>
            <a:off x="7793159" y="4083918"/>
            <a:ext cx="927719"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Concurrencia</a:t>
            </a:r>
            <a:r>
              <a:rPr lang="en-US" sz="1000" dirty="0">
                <a:solidFill>
                  <a:schemeClr val="bg1"/>
                </a:solidFill>
              </a:rPr>
              <a:t> y </a:t>
            </a:r>
            <a:r>
              <a:rPr lang="en-US" sz="1000" dirty="0" err="1">
                <a:solidFill>
                  <a:schemeClr val="bg1"/>
                </a:solidFill>
              </a:rPr>
              <a:t>dibujo</a:t>
            </a:r>
            <a:r>
              <a:rPr lang="en-US" sz="1000" dirty="0">
                <a:solidFill>
                  <a:schemeClr val="bg1"/>
                </a:solidFill>
              </a:rPr>
              <a:t> 2D</a:t>
            </a:r>
          </a:p>
        </p:txBody>
      </p:sp>
      <p:sp>
        <p:nvSpPr>
          <p:cNvPr id="43" name="Elipse 42">
            <a:extLst>
              <a:ext uri="{FF2B5EF4-FFF2-40B4-BE49-F238E27FC236}">
                <a16:creationId xmlns:a16="http://schemas.microsoft.com/office/drawing/2014/main" id="{7B6679CF-571F-EF45-87DF-666BD43CFEAA}"/>
              </a:ext>
            </a:extLst>
          </p:cNvPr>
          <p:cNvSpPr/>
          <p:nvPr/>
        </p:nvSpPr>
        <p:spPr>
          <a:xfrm>
            <a:off x="462920" y="176306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sp>
        <p:nvSpPr>
          <p:cNvPr id="44" name="Elipse 43">
            <a:extLst>
              <a:ext uri="{FF2B5EF4-FFF2-40B4-BE49-F238E27FC236}">
                <a16:creationId xmlns:a16="http://schemas.microsoft.com/office/drawing/2014/main" id="{D5C46C6F-4F3C-0345-8301-85C464A5D132}"/>
              </a:ext>
            </a:extLst>
          </p:cNvPr>
          <p:cNvSpPr/>
          <p:nvPr/>
        </p:nvSpPr>
        <p:spPr>
          <a:xfrm>
            <a:off x="1953319" y="2289777"/>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45" name="Elipse 44">
            <a:extLst>
              <a:ext uri="{FF2B5EF4-FFF2-40B4-BE49-F238E27FC236}">
                <a16:creationId xmlns:a16="http://schemas.microsoft.com/office/drawing/2014/main" id="{B905898A-8EE2-134F-8846-71DDD2DF3287}"/>
              </a:ext>
            </a:extLst>
          </p:cNvPr>
          <p:cNvSpPr/>
          <p:nvPr/>
        </p:nvSpPr>
        <p:spPr>
          <a:xfrm>
            <a:off x="4020546" y="273378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bg1"/>
              </a:solidFill>
            </a:endParaRPr>
          </a:p>
        </p:txBody>
      </p:sp>
      <p:sp>
        <p:nvSpPr>
          <p:cNvPr id="46" name="Rounded Rectangle 6">
            <a:extLst>
              <a:ext uri="{FF2B5EF4-FFF2-40B4-BE49-F238E27FC236}">
                <a16:creationId xmlns:a16="http://schemas.microsoft.com/office/drawing/2014/main" id="{3E595EDD-B396-A94F-B3D9-DFB89F0C3B84}"/>
              </a:ext>
            </a:extLst>
          </p:cNvPr>
          <p:cNvSpPr/>
          <p:nvPr/>
        </p:nvSpPr>
        <p:spPr>
          <a:xfrm>
            <a:off x="4200566" y="2571750"/>
            <a:ext cx="927720" cy="3466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solidFill>
                  <a:schemeClr val="bg1"/>
                </a:solidFill>
              </a:rPr>
              <a:t>Pruebas</a:t>
            </a:r>
            <a:r>
              <a:rPr lang="en-US" sz="1000" dirty="0">
                <a:solidFill>
                  <a:schemeClr val="bg1"/>
                </a:solidFill>
              </a:rPr>
              <a:t> y </a:t>
            </a:r>
            <a:r>
              <a:rPr lang="en-US" sz="1000" dirty="0" err="1">
                <a:solidFill>
                  <a:schemeClr val="bg1"/>
                </a:solidFill>
              </a:rPr>
              <a:t>excepciones</a:t>
            </a:r>
            <a:endParaRPr lang="en-US" sz="1000" dirty="0">
              <a:solidFill>
                <a:schemeClr val="bg1"/>
              </a:solidFill>
            </a:endParaRPr>
          </a:p>
        </p:txBody>
      </p:sp>
      <p:sp>
        <p:nvSpPr>
          <p:cNvPr id="47" name="Elipse 46">
            <a:extLst>
              <a:ext uri="{FF2B5EF4-FFF2-40B4-BE49-F238E27FC236}">
                <a16:creationId xmlns:a16="http://schemas.microsoft.com/office/drawing/2014/main" id="{3C1C007B-EF48-EB46-8607-5E663FF9F1D2}"/>
              </a:ext>
            </a:extLst>
          </p:cNvPr>
          <p:cNvSpPr/>
          <p:nvPr/>
        </p:nvSpPr>
        <p:spPr>
          <a:xfrm>
            <a:off x="5028658" y="3239061"/>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8" name="Elipse 47">
            <a:extLst>
              <a:ext uri="{FF2B5EF4-FFF2-40B4-BE49-F238E27FC236}">
                <a16:creationId xmlns:a16="http://schemas.microsoft.com/office/drawing/2014/main" id="{C557013A-626D-8340-8785-B6785E5F46EE}"/>
              </a:ext>
            </a:extLst>
          </p:cNvPr>
          <p:cNvSpPr/>
          <p:nvPr/>
        </p:nvSpPr>
        <p:spPr>
          <a:xfrm>
            <a:off x="6046381" y="3727594"/>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9" name="Elipse 48">
            <a:extLst>
              <a:ext uri="{FF2B5EF4-FFF2-40B4-BE49-F238E27FC236}">
                <a16:creationId xmlns:a16="http://schemas.microsoft.com/office/drawing/2014/main" id="{A39B8FAA-EFE7-4D4A-B9EE-4C5CDA00460B}"/>
              </a:ext>
            </a:extLst>
          </p:cNvPr>
          <p:cNvSpPr/>
          <p:nvPr/>
        </p:nvSpPr>
        <p:spPr>
          <a:xfrm>
            <a:off x="7613139" y="4250588"/>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a:t>
            </a:r>
            <a:endParaRPr lang="es-CO" dirty="0">
              <a:solidFill>
                <a:schemeClr val="bg1"/>
              </a:solidFill>
            </a:endParaRPr>
          </a:p>
        </p:txBody>
      </p:sp>
      <p:sp>
        <p:nvSpPr>
          <p:cNvPr id="3" name="Rectángulo 2">
            <a:extLst>
              <a:ext uri="{FF2B5EF4-FFF2-40B4-BE49-F238E27FC236}">
                <a16:creationId xmlns:a16="http://schemas.microsoft.com/office/drawing/2014/main" id="{20377914-2701-3048-B9D9-88EF61AA3B68}"/>
              </a:ext>
            </a:extLst>
          </p:cNvPr>
          <p:cNvSpPr/>
          <p:nvPr/>
        </p:nvSpPr>
        <p:spPr>
          <a:xfrm>
            <a:off x="4058540" y="2755626"/>
            <a:ext cx="284052" cy="307777"/>
          </a:xfrm>
          <a:prstGeom prst="rect">
            <a:avLst/>
          </a:prstGeom>
        </p:spPr>
        <p:txBody>
          <a:bodyPr wrap="none">
            <a:spAutoFit/>
          </a:bodyPr>
          <a:lstStyle/>
          <a:p>
            <a:pPr algn="ctr"/>
            <a:r>
              <a:rPr lang="es-ES" dirty="0">
                <a:solidFill>
                  <a:schemeClr val="bg1"/>
                </a:solidFill>
              </a:rPr>
              <a:t>3</a:t>
            </a:r>
            <a:endParaRPr lang="es-CO" dirty="0">
              <a:solidFill>
                <a:schemeClr val="bg1"/>
              </a:solidFill>
            </a:endParaRPr>
          </a:p>
        </p:txBody>
      </p:sp>
    </p:spTree>
    <p:extLst>
      <p:ext uri="{BB962C8B-B14F-4D97-AF65-F5344CB8AC3E}">
        <p14:creationId xmlns:p14="http://schemas.microsoft.com/office/powerpoint/2010/main" val="309719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1</a:t>
            </a:r>
          </a:p>
          <a:p>
            <a:r>
              <a:rPr lang="es-ES" dirty="0">
                <a:solidFill>
                  <a:schemeClr val="tx2"/>
                </a:solidFill>
              </a:rPr>
              <a:t>Construcción de la GUI</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a:t>
            </a:r>
            <a:endParaRPr lang="es-CO" dirty="0">
              <a:solidFill>
                <a:schemeClr val="bg1"/>
              </a:solidFill>
            </a:endParaRPr>
          </a:p>
        </p:txBody>
      </p:sp>
      <p:pic>
        <p:nvPicPr>
          <p:cNvPr id="1026" name="Picture 2" descr="Interfaz gráfica de usuario o GUI: Qué es y Para qué sirve | Workana">
            <a:extLst>
              <a:ext uri="{FF2B5EF4-FFF2-40B4-BE49-F238E27FC236}">
                <a16:creationId xmlns:a16="http://schemas.microsoft.com/office/drawing/2014/main" id="{B60F6265-D2F3-D642-9CC7-2944C731E0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479792"/>
            <a:ext cx="5328592" cy="25079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3C501BEC-C3C6-7143-BBE9-D9F6937B6CA5}"/>
              </a:ext>
            </a:extLst>
          </p:cNvPr>
          <p:cNvSpPr/>
          <p:nvPr/>
        </p:nvSpPr>
        <p:spPr>
          <a:xfrm>
            <a:off x="1187624" y="4164517"/>
            <a:ext cx="6311343" cy="523220"/>
          </a:xfrm>
          <a:prstGeom prst="rect">
            <a:avLst/>
          </a:prstGeom>
        </p:spPr>
        <p:txBody>
          <a:bodyPr wrap="none">
            <a:spAutoFit/>
          </a:bodyPr>
          <a:lstStyle/>
          <a:p>
            <a:pPr algn="ctr"/>
            <a:r>
              <a:rPr lang="es-ES" dirty="0">
                <a:solidFill>
                  <a:schemeClr val="tx2"/>
                </a:solidFill>
              </a:rPr>
              <a:t>Debemos pensar en los usuarios de las aplicaciones que realizamos. </a:t>
            </a:r>
          </a:p>
          <a:p>
            <a:pPr algn="ctr"/>
            <a:r>
              <a:rPr lang="es-ES" dirty="0">
                <a:solidFill>
                  <a:schemeClr val="tx2"/>
                </a:solidFill>
              </a:rPr>
              <a:t>Qué facilidades les damos, qué experiencia ofrecemos, qué valor agregamos</a:t>
            </a:r>
          </a:p>
        </p:txBody>
      </p:sp>
    </p:spTree>
    <p:extLst>
      <p:ext uri="{BB962C8B-B14F-4D97-AF65-F5344CB8AC3E}">
        <p14:creationId xmlns:p14="http://schemas.microsoft.com/office/powerpoint/2010/main" val="243002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2</a:t>
            </a:r>
          </a:p>
          <a:p>
            <a:r>
              <a:rPr lang="es-ES" dirty="0">
                <a:solidFill>
                  <a:schemeClr val="tx2"/>
                </a:solidFill>
              </a:rPr>
              <a:t>Persistencia y ordenamiento</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A la hora de presentar información se requiere que nuestros programas memoricen, pero también que ordenen los datos</a:t>
            </a:r>
          </a:p>
        </p:txBody>
      </p:sp>
      <p:pic>
        <p:nvPicPr>
          <p:cNvPr id="2050" name="Picture 2" descr="Digital Brain Icons - Download Free Vector Icons | Noun Project">
            <a:extLst>
              <a:ext uri="{FF2B5EF4-FFF2-40B4-BE49-F238E27FC236}">
                <a16:creationId xmlns:a16="http://schemas.microsoft.com/office/drawing/2014/main" id="{26C6E687-CDBB-5A45-873D-5DF5C34EBE01}"/>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7685768" y="1384489"/>
            <a:ext cx="954107" cy="954107"/>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B20B4D7F-16D5-6347-B70B-64889D56294B}"/>
              </a:ext>
            </a:extLst>
          </p:cNvPr>
          <p:cNvSpPr/>
          <p:nvPr/>
        </p:nvSpPr>
        <p:spPr>
          <a:xfrm>
            <a:off x="7636875" y="2338596"/>
            <a:ext cx="1051891" cy="307777"/>
          </a:xfrm>
          <a:prstGeom prst="rect">
            <a:avLst/>
          </a:prstGeom>
        </p:spPr>
        <p:txBody>
          <a:bodyPr wrap="none">
            <a:spAutoFit/>
          </a:bodyPr>
          <a:lstStyle/>
          <a:p>
            <a:r>
              <a:rPr lang="es-ES" b="1" dirty="0">
                <a:solidFill>
                  <a:schemeClr val="tx2"/>
                </a:solidFill>
              </a:rPr>
              <a:t>MEMORIA</a:t>
            </a:r>
          </a:p>
        </p:txBody>
      </p:sp>
      <p:pic>
        <p:nvPicPr>
          <p:cNvPr id="2052" name="Picture 4" descr="Rubik&amp;#39;s Cube PNG Image | Rubiks cube, Cube, Cube puzzle">
            <a:extLst>
              <a:ext uri="{FF2B5EF4-FFF2-40B4-BE49-F238E27FC236}">
                <a16:creationId xmlns:a16="http://schemas.microsoft.com/office/drawing/2014/main" id="{A03B5264-8007-394F-BED7-9663F126DA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889" y="1408951"/>
            <a:ext cx="2592288" cy="2745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73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3</a:t>
            </a:r>
          </a:p>
          <a:p>
            <a:r>
              <a:rPr lang="es-ES" dirty="0">
                <a:solidFill>
                  <a:schemeClr val="tx2"/>
                </a:solidFill>
              </a:rPr>
              <a:t>Pruebas y excepciones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1216586" y="4154624"/>
            <a:ext cx="6167753" cy="523220"/>
          </a:xfrm>
          <a:prstGeom prst="rect">
            <a:avLst/>
          </a:prstGeom>
        </p:spPr>
        <p:txBody>
          <a:bodyPr wrap="square">
            <a:spAutoFit/>
          </a:bodyPr>
          <a:lstStyle/>
          <a:p>
            <a:pPr algn="ctr"/>
            <a:r>
              <a:rPr lang="es-ES" dirty="0">
                <a:solidFill>
                  <a:schemeClr val="tx2"/>
                </a:solidFill>
              </a:rPr>
              <a:t>Los programas fallan, se deben </a:t>
            </a:r>
            <a:r>
              <a:rPr lang="es-ES" dirty="0" err="1">
                <a:solidFill>
                  <a:schemeClr val="tx2"/>
                </a:solidFill>
              </a:rPr>
              <a:t>preveer</a:t>
            </a:r>
            <a:r>
              <a:rPr lang="es-ES" dirty="0">
                <a:solidFill>
                  <a:schemeClr val="tx2"/>
                </a:solidFill>
              </a:rPr>
              <a:t> las situaciones y ponerlo a prueba de forma automática</a:t>
            </a:r>
          </a:p>
        </p:txBody>
      </p:sp>
      <p:pic>
        <p:nvPicPr>
          <p:cNvPr id="3074" name="Picture 2" descr="How to Automate Testing from the Beginning - Tech World Times">
            <a:extLst>
              <a:ext uri="{FF2B5EF4-FFF2-40B4-BE49-F238E27FC236}">
                <a16:creationId xmlns:a16="http://schemas.microsoft.com/office/drawing/2014/main" id="{E4625F43-3A08-B34F-A3D5-B951BB72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147" y="1448126"/>
            <a:ext cx="4502811" cy="263579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133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4</a:t>
            </a:r>
          </a:p>
          <a:p>
            <a:r>
              <a:rPr lang="es-ES" dirty="0">
                <a:solidFill>
                  <a:schemeClr val="tx2"/>
                </a:solidFill>
              </a:rPr>
              <a:t>Estructuras lineales</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Los objetos son la estructura más simple de datos. Pero no es la única, se puede modelar una estructura lineal que según el caso puede optimizar la operación de un programa</a:t>
            </a:r>
          </a:p>
        </p:txBody>
      </p:sp>
      <p:pic>
        <p:nvPicPr>
          <p:cNvPr id="4098" name="Picture 2" descr="Qué son los grafos">
            <a:extLst>
              <a:ext uri="{FF2B5EF4-FFF2-40B4-BE49-F238E27FC236}">
                <a16:creationId xmlns:a16="http://schemas.microsoft.com/office/drawing/2014/main" id="{94956931-91E5-434E-B70A-CA5D503A9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823" y="1447037"/>
            <a:ext cx="4572001" cy="23447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Grafo - Wikipedia, la enciclopedia libre">
            <a:extLst>
              <a:ext uri="{FF2B5EF4-FFF2-40B4-BE49-F238E27FC236}">
                <a16:creationId xmlns:a16="http://schemas.microsoft.com/office/drawing/2014/main" id="{69CF3B83-6AB5-664A-AC39-9369E75E6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2238" y="2733769"/>
            <a:ext cx="2223212" cy="1467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25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5</a:t>
            </a:r>
          </a:p>
          <a:p>
            <a:r>
              <a:rPr lang="es-ES" dirty="0">
                <a:solidFill>
                  <a:schemeClr val="tx2"/>
                </a:solidFill>
              </a:rPr>
              <a:t>Recursividad</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5122" name="Picture 2" descr="Recursividad. O, como no resolverlo con un loop | by Kalim Al Razif | 10  goto 10 | Medium">
            <a:extLst>
              <a:ext uri="{FF2B5EF4-FFF2-40B4-BE49-F238E27FC236}">
                <a16:creationId xmlns:a16="http://schemas.microsoft.com/office/drawing/2014/main" id="{7B341421-A276-794B-B549-09D132176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6853" y="313576"/>
            <a:ext cx="2671210" cy="381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54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Composición del curso</a:t>
            </a:r>
            <a:endParaRPr lang="es-CO" dirty="0"/>
          </a:p>
        </p:txBody>
      </p:sp>
      <p:sp>
        <p:nvSpPr>
          <p:cNvPr id="8" name="CuadroTexto 7"/>
          <p:cNvSpPr txBox="1"/>
          <p:nvPr/>
        </p:nvSpPr>
        <p:spPr>
          <a:xfrm>
            <a:off x="1115616" y="1779662"/>
            <a:ext cx="4248472" cy="954107"/>
          </a:xfrm>
          <a:prstGeom prst="rect">
            <a:avLst/>
          </a:prstGeom>
          <a:noFill/>
        </p:spPr>
        <p:txBody>
          <a:bodyPr wrap="square" rtlCol="0">
            <a:spAutoFit/>
          </a:bodyPr>
          <a:lstStyle/>
          <a:p>
            <a:r>
              <a:rPr lang="es-ES" b="1" dirty="0">
                <a:solidFill>
                  <a:schemeClr val="tx2"/>
                </a:solidFill>
              </a:rPr>
              <a:t>UNIDAD 6</a:t>
            </a:r>
          </a:p>
          <a:p>
            <a:r>
              <a:rPr lang="es-ES" dirty="0">
                <a:solidFill>
                  <a:schemeClr val="tx2"/>
                </a:solidFill>
              </a:rPr>
              <a:t>Concurrencia</a:t>
            </a:r>
          </a:p>
          <a:p>
            <a:endParaRPr lang="es-ES" dirty="0">
              <a:solidFill>
                <a:schemeClr val="tx2"/>
              </a:solidFill>
            </a:endParaRPr>
          </a:p>
          <a:p>
            <a:endParaRPr lang="es-ES" dirty="0">
              <a:solidFill>
                <a:schemeClr val="tx2"/>
              </a:solidFill>
            </a:endParaRPr>
          </a:p>
        </p:txBody>
      </p:sp>
      <p:pic>
        <p:nvPicPr>
          <p:cNvPr id="12" name="Picture 6" descr="Resultado de imagen de icesi logo blanc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0937"/>
            <a:ext cx="1353519" cy="426195"/>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p:cNvSpPr/>
          <p:nvPr/>
        </p:nvSpPr>
        <p:spPr>
          <a:xfrm>
            <a:off x="539552" y="1861543"/>
            <a:ext cx="360040" cy="3600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a:t>
            </a:r>
            <a:endParaRPr lang="es-CO" dirty="0">
              <a:solidFill>
                <a:schemeClr val="bg1"/>
              </a:solidFill>
            </a:endParaRPr>
          </a:p>
        </p:txBody>
      </p:sp>
      <p:sp>
        <p:nvSpPr>
          <p:cNvPr id="4" name="Rectángulo 3">
            <a:extLst>
              <a:ext uri="{FF2B5EF4-FFF2-40B4-BE49-F238E27FC236}">
                <a16:creationId xmlns:a16="http://schemas.microsoft.com/office/drawing/2014/main" id="{3C501BEC-C3C6-7143-BBE9-D9F6937B6CA5}"/>
              </a:ext>
            </a:extLst>
          </p:cNvPr>
          <p:cNvSpPr/>
          <p:nvPr/>
        </p:nvSpPr>
        <p:spPr>
          <a:xfrm>
            <a:off x="800100" y="4155926"/>
            <a:ext cx="7543800" cy="523220"/>
          </a:xfrm>
          <a:prstGeom prst="rect">
            <a:avLst/>
          </a:prstGeom>
        </p:spPr>
        <p:txBody>
          <a:bodyPr wrap="square">
            <a:spAutoFit/>
          </a:bodyPr>
          <a:lstStyle/>
          <a:p>
            <a:pPr algn="ctr"/>
            <a:r>
              <a:rPr lang="es-ES" dirty="0">
                <a:solidFill>
                  <a:schemeClr val="tx2"/>
                </a:solidFill>
              </a:rPr>
              <a:t>Existen operaciones y estructuras con un comportamiento repetitivo. Para este caso se usa la recursividad</a:t>
            </a:r>
          </a:p>
        </p:txBody>
      </p:sp>
      <p:pic>
        <p:nvPicPr>
          <p:cNvPr id="6146" name="Picture 2" descr="What is Multithreading in Python and How to Achieve it? Edureka">
            <a:extLst>
              <a:ext uri="{FF2B5EF4-FFF2-40B4-BE49-F238E27FC236}">
                <a16:creationId xmlns:a16="http://schemas.microsoft.com/office/drawing/2014/main" id="{58C2FA6A-6DAB-8247-B1A3-DA23DA06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5092" y="1442142"/>
            <a:ext cx="5017919" cy="2603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5410"/>
      </p:ext>
    </p:extLst>
  </p:cSld>
  <p:clrMapOvr>
    <a:masterClrMapping/>
  </p:clrMapOvr>
</p:sld>
</file>

<file path=ppt/theme/theme1.xml><?xml version="1.0" encoding="utf-8"?>
<a:theme xmlns:a="http://schemas.openxmlformats.org/drawingml/2006/main" name="Retrospección">
  <a:themeElements>
    <a:clrScheme name="Móviles">
      <a:dk1>
        <a:srgbClr val="073042"/>
      </a:dk1>
      <a:lt1>
        <a:srgbClr val="FFFFFF"/>
      </a:lt1>
      <a:dk2>
        <a:srgbClr val="073042"/>
      </a:dk2>
      <a:lt2>
        <a:srgbClr val="FFFFFF"/>
      </a:lt2>
      <a:accent1>
        <a:srgbClr val="FFFFFF"/>
      </a:accent1>
      <a:accent2>
        <a:srgbClr val="3DDB85"/>
      </a:accent2>
      <a:accent3>
        <a:srgbClr val="37A76F"/>
      </a:accent3>
      <a:accent4>
        <a:srgbClr val="44C1A3"/>
      </a:accent4>
      <a:accent5>
        <a:srgbClr val="D8F7E6"/>
      </a:accent5>
      <a:accent6>
        <a:srgbClr val="DBEFF5"/>
      </a:accent6>
      <a:hlink>
        <a:srgbClr val="F2F2F2"/>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6394</TotalTime>
  <Words>429</Words>
  <Application>Microsoft Macintosh PowerPoint</Application>
  <PresentationFormat>Presentación en pantalla (16:9)</PresentationFormat>
  <Paragraphs>143</Paragraphs>
  <Slides>13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Retrospección</vt:lpstr>
      <vt:lpstr>Algoritmos y programación 2</vt:lpstr>
      <vt:lpstr>Composición del curso</vt:lpstr>
      <vt:lpstr>Composición del curso</vt:lpstr>
      <vt:lpstr>Composición del curso</vt:lpstr>
      <vt:lpstr>Composición del curso</vt:lpstr>
      <vt:lpstr>Composición del curso</vt:lpstr>
      <vt:lpstr>Composición del curso</vt:lpstr>
      <vt:lpstr>Composición del curso</vt:lpstr>
      <vt:lpstr>Composición del curso</vt:lpstr>
      <vt:lpstr>Calificación</vt:lpstr>
      <vt:lpstr>Calificación</vt:lpstr>
      <vt:lpstr>CLASES</vt:lpstr>
      <vt:lpstr>Comunicación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Aplicaciones Móviles</dc:title>
  <dc:creator>Domiciano Rﭑηcφη</dc:creator>
  <cp:lastModifiedBy>Domiciano Rincon Niño</cp:lastModifiedBy>
  <cp:revision>131</cp:revision>
  <dcterms:modified xsi:type="dcterms:W3CDTF">2021-08-09T03:27:03Z</dcterms:modified>
</cp:coreProperties>
</file>