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57"/>
  </p:notesMasterIdLst>
  <p:sldIdLst>
    <p:sldId id="256" r:id="rId2"/>
    <p:sldId id="262" r:id="rId3"/>
    <p:sldId id="259" r:id="rId4"/>
    <p:sldId id="258" r:id="rId5"/>
    <p:sldId id="260" r:id="rId6"/>
    <p:sldId id="261" r:id="rId7"/>
    <p:sldId id="263" r:id="rId8"/>
    <p:sldId id="276" r:id="rId9"/>
    <p:sldId id="264" r:id="rId10"/>
    <p:sldId id="277" r:id="rId11"/>
    <p:sldId id="275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B2B2B"/>
    <a:srgbClr val="9E5ECE"/>
    <a:srgbClr val="FCF6B3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6" autoAdjust="0"/>
    <p:restoredTop sz="94628"/>
  </p:normalViewPr>
  <p:slideViewPr>
    <p:cSldViewPr>
      <p:cViewPr varScale="1">
        <p:scale>
          <a:sx n="83" d="100"/>
          <a:sy n="83" d="100"/>
        </p:scale>
        <p:origin x="68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Búsqueda binaria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Al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resultante, volvemos a aplicar búsqueda binaria. Dividimos entre 2 el tamaño del arreglo. (5+9)/2 = 7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83C1E6C-5992-4E53-B9EE-60A3C5B0E023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80CF9C7-E335-42F4-BC65-1959246E9489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F49D197-C29F-47A0-A67D-2A98A971D09E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675D35E-E95E-4793-A96C-4588CC0DE015}"/>
              </a:ext>
            </a:extLst>
          </p:cNvPr>
          <p:cNvSpPr txBox="1"/>
          <p:nvPr/>
        </p:nvSpPr>
        <p:spPr>
          <a:xfrm>
            <a:off x="7919400" y="1704169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25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783B13C-269D-4BAF-A4BA-02FB60BBDF94}"/>
              </a:ext>
            </a:extLst>
          </p:cNvPr>
          <p:cNvCxnSpPr/>
          <p:nvPr/>
        </p:nvCxnSpPr>
        <p:spPr>
          <a:xfrm>
            <a:off x="6732240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6EE0BA2-8968-45B2-9E34-A0C128EA8084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98A211A-8452-468A-A2D7-4FB3EEAD81BE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B782E3C-891B-4BAC-9FC9-9F0F81F558CF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D4E86EE-6DD0-4F1F-8C8F-6C25FE4319E9}"/>
              </a:ext>
            </a:extLst>
          </p:cNvPr>
          <p:cNvSpPr txBox="1"/>
          <p:nvPr/>
        </p:nvSpPr>
        <p:spPr>
          <a:xfrm>
            <a:off x="7919400" y="1704169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D071FEB-A37B-49E1-943C-58C172EF3B46}"/>
              </a:ext>
            </a:extLst>
          </p:cNvPr>
          <p:cNvSpPr txBox="1"/>
          <p:nvPr/>
        </p:nvSpPr>
        <p:spPr>
          <a:xfrm>
            <a:off x="1038334" y="3874379"/>
            <a:ext cx="719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Al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resultante, volvemos a aplicar búsqueda binaria. Dividimos entre 2 el tamaño del arreglo. (5+9)/2 = 7</a:t>
            </a:r>
          </a:p>
        </p:txBody>
      </p:sp>
    </p:spTree>
    <p:extLst>
      <p:ext uri="{BB962C8B-B14F-4D97-AF65-F5344CB8AC3E}">
        <p14:creationId xmlns:p14="http://schemas.microsoft.com/office/powerpoint/2010/main" val="1911901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Verificamos si el elementos seleccionado es el 29 que estamos buscando. Como no es, nos quedamos con el sub arreglo que sí lo tiene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783B13C-269D-4BAF-A4BA-02FB60BBDF94}"/>
              </a:ext>
            </a:extLst>
          </p:cNvPr>
          <p:cNvCxnSpPr/>
          <p:nvPr/>
        </p:nvCxnSpPr>
        <p:spPr>
          <a:xfrm>
            <a:off x="6732240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7FC512C-6E05-4E84-88F2-9E43D42C2626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BD111B2-BAAB-4F27-AB2B-06AA4845958D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82ECFAF-182E-46DB-8887-EC98E2AFC623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7890EA9-32A9-4488-A000-69DA8D5BBAE0}"/>
              </a:ext>
            </a:extLst>
          </p:cNvPr>
          <p:cNvSpPr txBox="1"/>
          <p:nvPr/>
        </p:nvSpPr>
        <p:spPr>
          <a:xfrm>
            <a:off x="7919400" y="1704169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21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Como 29&lt;41, por lo tanto el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es el de la izquierda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783B13C-269D-4BAF-A4BA-02FB60BBDF94}"/>
              </a:ext>
            </a:extLst>
          </p:cNvPr>
          <p:cNvCxnSpPr/>
          <p:nvPr/>
        </p:nvCxnSpPr>
        <p:spPr>
          <a:xfrm>
            <a:off x="6732240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319AABA-65B2-4C37-A1C6-27707658ED0F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1415856-40A9-4C43-BE94-CF6907E6FC3A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1D15AF2-79B2-4409-99B6-60F1C0215253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0D90E3-4F5F-41CF-AB99-74091E0125F1}"/>
              </a:ext>
            </a:extLst>
          </p:cNvPr>
          <p:cNvSpPr txBox="1"/>
          <p:nvPr/>
        </p:nvSpPr>
        <p:spPr>
          <a:xfrm>
            <a:off x="7919400" y="1704169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548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29&lt;41, por lo tanto el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es el de la izquierda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50F4F37-ED53-4F67-9A73-A776912EBF63}"/>
              </a:ext>
            </a:extLst>
          </p:cNvPr>
          <p:cNvCxnSpPr>
            <a:cxnSpLocks/>
          </p:cNvCxnSpPr>
          <p:nvPr/>
        </p:nvCxnSpPr>
        <p:spPr>
          <a:xfrm>
            <a:off x="5818596" y="1860440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299E459-090E-41BE-AA0A-2B285F068DF0}"/>
              </a:ext>
            </a:extLst>
          </p:cNvPr>
          <p:cNvSpPr txBox="1"/>
          <p:nvPr/>
        </p:nvSpPr>
        <p:spPr>
          <a:xfrm>
            <a:off x="5392898" y="1552663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3865573-A7EA-4712-B702-C461E16F4602}"/>
              </a:ext>
            </a:extLst>
          </p:cNvPr>
          <p:cNvCxnSpPr>
            <a:cxnSpLocks/>
          </p:cNvCxnSpPr>
          <p:nvPr/>
        </p:nvCxnSpPr>
        <p:spPr>
          <a:xfrm>
            <a:off x="5004048" y="1860440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2E909BE-4847-4348-9932-A087C859BD78}"/>
              </a:ext>
            </a:extLst>
          </p:cNvPr>
          <p:cNvSpPr txBox="1"/>
          <p:nvPr/>
        </p:nvSpPr>
        <p:spPr>
          <a:xfrm>
            <a:off x="4572000" y="1552663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309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Nuevamente calculamos la mitad del tamaño del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: (5+6)/2=5.5 = 5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CDA8C7F-8745-498C-ADB8-A4A13192838C}"/>
              </a:ext>
            </a:extLst>
          </p:cNvPr>
          <p:cNvCxnSpPr>
            <a:cxnSpLocks/>
          </p:cNvCxnSpPr>
          <p:nvPr/>
        </p:nvCxnSpPr>
        <p:spPr>
          <a:xfrm>
            <a:off x="5818596" y="1860440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9130903-CB82-4B20-AACE-185312351C6A}"/>
              </a:ext>
            </a:extLst>
          </p:cNvPr>
          <p:cNvSpPr txBox="1"/>
          <p:nvPr/>
        </p:nvSpPr>
        <p:spPr>
          <a:xfrm>
            <a:off x="5392898" y="1552663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E191024-7381-4606-8660-9FE175FED036}"/>
              </a:ext>
            </a:extLst>
          </p:cNvPr>
          <p:cNvCxnSpPr>
            <a:cxnSpLocks/>
          </p:cNvCxnSpPr>
          <p:nvPr/>
        </p:nvCxnSpPr>
        <p:spPr>
          <a:xfrm>
            <a:off x="5004048" y="1860440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D39A509-2F63-4AE9-9BBC-FBFEE88A518C}"/>
              </a:ext>
            </a:extLst>
          </p:cNvPr>
          <p:cNvSpPr txBox="1"/>
          <p:nvPr/>
        </p:nvSpPr>
        <p:spPr>
          <a:xfrm>
            <a:off x="4572000" y="1552663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116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64153"/>
            <a:ext cx="7543800" cy="1088068"/>
          </a:xfrm>
        </p:spPr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178132D1-8BF5-47A2-9AEA-A231DA7E8F1B}"/>
              </a:ext>
            </a:extLst>
          </p:cNvPr>
          <p:cNvCxnSpPr>
            <a:cxnSpLocks/>
          </p:cNvCxnSpPr>
          <p:nvPr/>
        </p:nvCxnSpPr>
        <p:spPr>
          <a:xfrm>
            <a:off x="5148064" y="1347614"/>
            <a:ext cx="0" cy="83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C2C8D87-1503-4C50-85C5-A6E1DCF7A622}"/>
              </a:ext>
            </a:extLst>
          </p:cNvPr>
          <p:cNvCxnSpPr>
            <a:cxnSpLocks/>
          </p:cNvCxnSpPr>
          <p:nvPr/>
        </p:nvCxnSpPr>
        <p:spPr>
          <a:xfrm>
            <a:off x="5818596" y="1860440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FD39E3E-4788-429F-8079-1B84C2B00862}"/>
              </a:ext>
            </a:extLst>
          </p:cNvPr>
          <p:cNvSpPr txBox="1"/>
          <p:nvPr/>
        </p:nvSpPr>
        <p:spPr>
          <a:xfrm>
            <a:off x="5392898" y="1552663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D8A7F56-CDA0-492D-87D8-6994A16B8518}"/>
              </a:ext>
            </a:extLst>
          </p:cNvPr>
          <p:cNvCxnSpPr>
            <a:cxnSpLocks/>
          </p:cNvCxnSpPr>
          <p:nvPr/>
        </p:nvCxnSpPr>
        <p:spPr>
          <a:xfrm>
            <a:off x="5004048" y="1860440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3B0EA8D-04BB-4902-B58A-D001BC43A1A8}"/>
              </a:ext>
            </a:extLst>
          </p:cNvPr>
          <p:cNvSpPr txBox="1"/>
          <p:nvPr/>
        </p:nvSpPr>
        <p:spPr>
          <a:xfrm>
            <a:off x="4572000" y="1552663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3E0810A-9ACC-4EF9-B0D0-7406181777AB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Nuevamente calculamos la mitad del tamaño del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: (5+6)/2=5.5 = 5</a:t>
            </a:r>
          </a:p>
        </p:txBody>
      </p:sp>
    </p:spTree>
    <p:extLst>
      <p:ext uri="{BB962C8B-B14F-4D97-AF65-F5344CB8AC3E}">
        <p14:creationId xmlns:p14="http://schemas.microsoft.com/office/powerpoint/2010/main" val="837987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Verificamos que la posición sea igual al 29 que estamos buscando. Como sí es, finaliza el algoritmo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56289C03-48C9-4E91-8F0A-B270D33E1FB2}"/>
              </a:ext>
            </a:extLst>
          </p:cNvPr>
          <p:cNvCxnSpPr>
            <a:cxnSpLocks/>
          </p:cNvCxnSpPr>
          <p:nvPr/>
        </p:nvCxnSpPr>
        <p:spPr>
          <a:xfrm>
            <a:off x="5818596" y="1860440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03BDCF6-0BDE-4C80-9C52-50F8F667C972}"/>
              </a:ext>
            </a:extLst>
          </p:cNvPr>
          <p:cNvSpPr txBox="1"/>
          <p:nvPr/>
        </p:nvSpPr>
        <p:spPr>
          <a:xfrm>
            <a:off x="5392898" y="1552663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CC31138-C8C6-4457-A826-FD0BAF9923F7}"/>
              </a:ext>
            </a:extLst>
          </p:cNvPr>
          <p:cNvCxnSpPr>
            <a:cxnSpLocks/>
          </p:cNvCxnSpPr>
          <p:nvPr/>
        </p:nvCxnSpPr>
        <p:spPr>
          <a:xfrm>
            <a:off x="5004048" y="1860440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A8C8D05-5208-49D0-8CF2-A143DDE3BB66}"/>
              </a:ext>
            </a:extLst>
          </p:cNvPr>
          <p:cNvSpPr txBox="1"/>
          <p:nvPr/>
        </p:nvSpPr>
        <p:spPr>
          <a:xfrm>
            <a:off x="4572000" y="1552663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031D500-110A-4194-8AD0-E988E04D617C}"/>
              </a:ext>
            </a:extLst>
          </p:cNvPr>
          <p:cNvCxnSpPr>
            <a:cxnSpLocks/>
          </p:cNvCxnSpPr>
          <p:nvPr/>
        </p:nvCxnSpPr>
        <p:spPr>
          <a:xfrm>
            <a:off x="5148064" y="1347614"/>
            <a:ext cx="0" cy="83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6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4624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A1D5806-2B06-4C07-9781-F287F5F9DA2F}"/>
              </a:ext>
            </a:extLst>
          </p:cNvPr>
          <p:cNvSpPr txBox="1"/>
          <p:nvPr/>
        </p:nvSpPr>
        <p:spPr>
          <a:xfrm>
            <a:off x="1038334" y="3874379"/>
            <a:ext cx="719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Verificamos que la posición sea igual al 29 que estamos buscando. Como sí es, finaliza el algoritmo</a:t>
            </a:r>
          </a:p>
        </p:txBody>
      </p:sp>
    </p:spTree>
    <p:extLst>
      <p:ext uri="{BB962C8B-B14F-4D97-AF65-F5344CB8AC3E}">
        <p14:creationId xmlns:p14="http://schemas.microsoft.com/office/powerpoint/2010/main" val="3084723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2125056" y="296271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4643300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6344214" y="293871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803937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2968001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1265107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424142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3808089" y="293871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324F80-A864-4167-B8D8-BE9BA68D979A}"/>
              </a:ext>
            </a:extLst>
          </p:cNvPr>
          <p:cNvSpPr txBox="1"/>
          <p:nvPr/>
        </p:nvSpPr>
        <p:spPr>
          <a:xfrm>
            <a:off x="2569864" y="3919863"/>
            <a:ext cx="400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Si queremos buscar el 37</a:t>
            </a:r>
          </a:p>
        </p:txBody>
      </p:sp>
    </p:spTree>
    <p:extLst>
      <p:ext uri="{BB962C8B-B14F-4D97-AF65-F5344CB8AC3E}">
        <p14:creationId xmlns:p14="http://schemas.microsoft.com/office/powerpoint/2010/main" val="110771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2125056" y="296271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4643300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6344214" y="293871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803937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2968001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1265107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424142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3808089" y="293871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324F80-A864-4167-B8D8-BE9BA68D979A}"/>
              </a:ext>
            </a:extLst>
          </p:cNvPr>
          <p:cNvSpPr txBox="1"/>
          <p:nvPr/>
        </p:nvSpPr>
        <p:spPr>
          <a:xfrm>
            <a:off x="2569864" y="3919863"/>
            <a:ext cx="400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El problema consiste en buscar si existe el número 29 en el arreglo </a:t>
            </a:r>
          </a:p>
        </p:txBody>
      </p:sp>
    </p:spTree>
    <p:extLst>
      <p:ext uri="{BB962C8B-B14F-4D97-AF65-F5344CB8AC3E}">
        <p14:creationId xmlns:p14="http://schemas.microsoft.com/office/powerpoint/2010/main" val="4240196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2125056" y="296271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4643300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6344214" y="293871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803937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2968001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1265107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424142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3808089" y="293871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136DF41-395F-4644-9583-0C066F45EC2E}"/>
              </a:ext>
            </a:extLst>
          </p:cNvPr>
          <p:cNvSpPr txBox="1"/>
          <p:nvPr/>
        </p:nvSpPr>
        <p:spPr>
          <a:xfrm>
            <a:off x="2569864" y="3919863"/>
            <a:ext cx="4004271" cy="31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Primero debemos ordenar el arreglo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1BF101B-4188-487F-8630-2936F7FC3797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3686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24142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66227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2161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6369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8057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02688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24142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66227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2161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6369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8057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EE38F64-2D2D-4671-8299-8B5D29796597}"/>
              </a:ext>
            </a:extLst>
          </p:cNvPr>
          <p:cNvSpPr txBox="1"/>
          <p:nvPr/>
        </p:nvSpPr>
        <p:spPr>
          <a:xfrm>
            <a:off x="2569864" y="3869113"/>
            <a:ext cx="400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Una vez ordenado, el algoritmo consiste en calcular la mitad del arreglo… (9+0)/2 = 4.5 = 4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867CE25-0776-4E3C-BAF8-1541A824DAC3}"/>
              </a:ext>
            </a:extLst>
          </p:cNvPr>
          <p:cNvCxnSpPr>
            <a:cxnSpLocks/>
          </p:cNvCxnSpPr>
          <p:nvPr/>
        </p:nvCxnSpPr>
        <p:spPr>
          <a:xfrm>
            <a:off x="755576" y="1959682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B5F3CAAB-1762-4514-8FD5-4A71F09C0158}"/>
              </a:ext>
            </a:extLst>
          </p:cNvPr>
          <p:cNvSpPr txBox="1"/>
          <p:nvPr/>
        </p:nvSpPr>
        <p:spPr>
          <a:xfrm>
            <a:off x="356197" y="1599641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E912B35-F279-4F09-9E5B-8DF9FDAE125B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375A6BC-E186-4281-AC44-735461F61CDB}"/>
              </a:ext>
            </a:extLst>
          </p:cNvPr>
          <p:cNvSpPr txBox="1"/>
          <p:nvPr/>
        </p:nvSpPr>
        <p:spPr>
          <a:xfrm>
            <a:off x="7945719" y="1651905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811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24142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66227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2161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6369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8057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812AECB-1FF7-40D2-BDD1-355D0426AFC0}"/>
              </a:ext>
            </a:extLst>
          </p:cNvPr>
          <p:cNvCxnSpPr/>
          <p:nvPr/>
        </p:nvCxnSpPr>
        <p:spPr>
          <a:xfrm>
            <a:off x="4139952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2569864" y="3869113"/>
            <a:ext cx="400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Una vez ordenado, el algoritmo consiste en calcular la mitad del arreglo…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E2D11AE-5FF8-4527-ABFA-99EAA8F231C6}"/>
              </a:ext>
            </a:extLst>
          </p:cNvPr>
          <p:cNvCxnSpPr>
            <a:cxnSpLocks/>
          </p:cNvCxnSpPr>
          <p:nvPr/>
        </p:nvCxnSpPr>
        <p:spPr>
          <a:xfrm>
            <a:off x="755576" y="1959682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F3F693E-A6E2-4559-A955-B445DE369855}"/>
              </a:ext>
            </a:extLst>
          </p:cNvPr>
          <p:cNvSpPr txBox="1"/>
          <p:nvPr/>
        </p:nvSpPr>
        <p:spPr>
          <a:xfrm>
            <a:off x="356197" y="1599641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E510E0B-0B7A-4A32-B32F-962899993599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EFBBE90-AA5C-470D-B94C-7BE615EFB3C4}"/>
              </a:ext>
            </a:extLst>
          </p:cNvPr>
          <p:cNvSpPr txBox="1"/>
          <p:nvPr/>
        </p:nvSpPr>
        <p:spPr>
          <a:xfrm>
            <a:off x="7945719" y="1651905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694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24142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66227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2161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6369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8057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812AECB-1FF7-40D2-BDD1-355D0426AFC0}"/>
              </a:ext>
            </a:extLst>
          </p:cNvPr>
          <p:cNvCxnSpPr/>
          <p:nvPr/>
        </p:nvCxnSpPr>
        <p:spPr>
          <a:xfrm>
            <a:off x="4139952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2569864" y="3869113"/>
            <a:ext cx="400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Verificamos que la posición señala sea el 37 que estamos buscando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81CD1E0-76D0-4B1F-889C-8DF90E19EA05}"/>
              </a:ext>
            </a:extLst>
          </p:cNvPr>
          <p:cNvCxnSpPr>
            <a:cxnSpLocks/>
          </p:cNvCxnSpPr>
          <p:nvPr/>
        </p:nvCxnSpPr>
        <p:spPr>
          <a:xfrm>
            <a:off x="755576" y="1959682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56619F1-D8C3-4B14-9A01-1EBE625F9DC7}"/>
              </a:ext>
            </a:extLst>
          </p:cNvPr>
          <p:cNvSpPr txBox="1"/>
          <p:nvPr/>
        </p:nvSpPr>
        <p:spPr>
          <a:xfrm>
            <a:off x="356197" y="1599641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92EFB78-4CDE-4955-977C-056A15C047EB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6FDEE7B-314E-4FA3-921D-62BCC9E3450D}"/>
              </a:ext>
            </a:extLst>
          </p:cNvPr>
          <p:cNvSpPr txBox="1"/>
          <p:nvPr/>
        </p:nvSpPr>
        <p:spPr>
          <a:xfrm>
            <a:off x="7945719" y="1651905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625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24142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66227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2161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6369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8057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812AECB-1FF7-40D2-BDD1-355D0426AFC0}"/>
              </a:ext>
            </a:extLst>
          </p:cNvPr>
          <p:cNvCxnSpPr/>
          <p:nvPr/>
        </p:nvCxnSpPr>
        <p:spPr>
          <a:xfrm>
            <a:off x="4139952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2569864" y="3869113"/>
            <a:ext cx="400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Como no es, nos quedamos con el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superior dado que 37&gt;2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A122BB2-414B-4A5C-8FAA-3A78BF4FEDCE}"/>
              </a:ext>
            </a:extLst>
          </p:cNvPr>
          <p:cNvCxnSpPr>
            <a:cxnSpLocks/>
          </p:cNvCxnSpPr>
          <p:nvPr/>
        </p:nvCxnSpPr>
        <p:spPr>
          <a:xfrm>
            <a:off x="755576" y="1959682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2EBAE2A-361B-4541-8B9A-F4D80D51C2A7}"/>
              </a:ext>
            </a:extLst>
          </p:cNvPr>
          <p:cNvSpPr txBox="1"/>
          <p:nvPr/>
        </p:nvSpPr>
        <p:spPr>
          <a:xfrm>
            <a:off x="356197" y="1599641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1B887FA-F444-4F6D-B7EE-43EC8DDEAF6A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688C871-B77B-44A2-AB26-33CC62B97D3E}"/>
              </a:ext>
            </a:extLst>
          </p:cNvPr>
          <p:cNvSpPr txBox="1"/>
          <p:nvPr/>
        </p:nvSpPr>
        <p:spPr>
          <a:xfrm>
            <a:off x="7945719" y="1651905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99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83C1E6C-5992-4E53-B9EE-60A3C5B0E023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80CF9C7-E335-42F4-BC65-1959246E9489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F49D197-C29F-47A0-A67D-2A98A971D09E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675D35E-E95E-4793-A96C-4588CC0DE015}"/>
              </a:ext>
            </a:extLst>
          </p:cNvPr>
          <p:cNvSpPr txBox="1"/>
          <p:nvPr/>
        </p:nvSpPr>
        <p:spPr>
          <a:xfrm>
            <a:off x="7919400" y="1704169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277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Al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resultante, volvemos a aplicar búsqueda binaria. Dividimos entre 2 el tamaño del arreglo. (5+9)/2 = 7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83C1E6C-5992-4E53-B9EE-60A3C5B0E023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80CF9C7-E335-42F4-BC65-1959246E9489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F49D197-C29F-47A0-A67D-2A98A971D09E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675D35E-E95E-4793-A96C-4588CC0DE015}"/>
              </a:ext>
            </a:extLst>
          </p:cNvPr>
          <p:cNvSpPr txBox="1"/>
          <p:nvPr/>
        </p:nvSpPr>
        <p:spPr>
          <a:xfrm>
            <a:off x="7919400" y="1704169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764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783B13C-269D-4BAF-A4BA-02FB60BBDF94}"/>
              </a:ext>
            </a:extLst>
          </p:cNvPr>
          <p:cNvCxnSpPr/>
          <p:nvPr/>
        </p:nvCxnSpPr>
        <p:spPr>
          <a:xfrm>
            <a:off x="6732240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6EE0BA2-8968-45B2-9E34-A0C128EA8084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98A211A-8452-468A-A2D7-4FB3EEAD81BE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B782E3C-891B-4BAC-9FC9-9F0F81F558CF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D4E86EE-6DD0-4F1F-8C8F-6C25FE4319E9}"/>
              </a:ext>
            </a:extLst>
          </p:cNvPr>
          <p:cNvSpPr txBox="1"/>
          <p:nvPr/>
        </p:nvSpPr>
        <p:spPr>
          <a:xfrm>
            <a:off x="7919400" y="1704169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D071FEB-A37B-49E1-943C-58C172EF3B46}"/>
              </a:ext>
            </a:extLst>
          </p:cNvPr>
          <p:cNvSpPr txBox="1"/>
          <p:nvPr/>
        </p:nvSpPr>
        <p:spPr>
          <a:xfrm>
            <a:off x="1038334" y="3874379"/>
            <a:ext cx="719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Al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resultante, volvemos a aplicar búsqueda binaria. Dividimos entre 2 el tamaño del arreglo. (5+9)/2 = 7</a:t>
            </a:r>
          </a:p>
        </p:txBody>
      </p:sp>
    </p:spTree>
    <p:extLst>
      <p:ext uri="{BB962C8B-B14F-4D97-AF65-F5344CB8AC3E}">
        <p14:creationId xmlns:p14="http://schemas.microsoft.com/office/powerpoint/2010/main" val="71131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Verificamos si el elementos seleccionado es el 37 que estamos buscando. Como no es, nos quedamos con el sub arreglo que sí lo tiene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783B13C-269D-4BAF-A4BA-02FB60BBDF94}"/>
              </a:ext>
            </a:extLst>
          </p:cNvPr>
          <p:cNvCxnSpPr/>
          <p:nvPr/>
        </p:nvCxnSpPr>
        <p:spPr>
          <a:xfrm>
            <a:off x="6732240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7FC512C-6E05-4E84-88F2-9E43D42C2626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BD111B2-BAAB-4F27-AB2B-06AA4845958D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82ECFAF-182E-46DB-8887-EC98E2AFC623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7890EA9-32A9-4488-A000-69DA8D5BBAE0}"/>
              </a:ext>
            </a:extLst>
          </p:cNvPr>
          <p:cNvSpPr txBox="1"/>
          <p:nvPr/>
        </p:nvSpPr>
        <p:spPr>
          <a:xfrm>
            <a:off x="7919400" y="1704169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62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2125056" y="296271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4643300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6344214" y="293871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803937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2968001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1265107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424142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3808089" y="293871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136DF41-395F-4644-9583-0C066F45EC2E}"/>
              </a:ext>
            </a:extLst>
          </p:cNvPr>
          <p:cNvSpPr txBox="1"/>
          <p:nvPr/>
        </p:nvSpPr>
        <p:spPr>
          <a:xfrm>
            <a:off x="2569864" y="3919863"/>
            <a:ext cx="4004271" cy="31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Primero debemos ordenar el arreglo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1BF101B-4188-487F-8630-2936F7FC3797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11729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Como 37&lt;41, por lo tanto el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es el de la izquierda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783B13C-269D-4BAF-A4BA-02FB60BBDF94}"/>
              </a:ext>
            </a:extLst>
          </p:cNvPr>
          <p:cNvCxnSpPr/>
          <p:nvPr/>
        </p:nvCxnSpPr>
        <p:spPr>
          <a:xfrm>
            <a:off x="6732240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319AABA-65B2-4C37-A1C6-27707658ED0F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1415856-40A9-4C43-BE94-CF6907E6FC3A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1D15AF2-79B2-4409-99B6-60F1C0215253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0D90E3-4F5F-41CF-AB99-74091E0125F1}"/>
              </a:ext>
            </a:extLst>
          </p:cNvPr>
          <p:cNvSpPr txBox="1"/>
          <p:nvPr/>
        </p:nvSpPr>
        <p:spPr>
          <a:xfrm>
            <a:off x="7919400" y="1704169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221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Como 37&lt;41, por lo tanto el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es el de la izquierda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319AABA-65B2-4C37-A1C6-27707658ED0F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1415856-40A9-4C43-BE94-CF6907E6FC3A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1D15AF2-79B2-4409-99B6-60F1C0215253}"/>
              </a:ext>
            </a:extLst>
          </p:cNvPr>
          <p:cNvCxnSpPr>
            <a:cxnSpLocks/>
          </p:cNvCxnSpPr>
          <p:nvPr/>
        </p:nvCxnSpPr>
        <p:spPr>
          <a:xfrm>
            <a:off x="5839782" y="2001765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0D90E3-4F5F-41CF-AB99-74091E0125F1}"/>
              </a:ext>
            </a:extLst>
          </p:cNvPr>
          <p:cNvSpPr txBox="1"/>
          <p:nvPr/>
        </p:nvSpPr>
        <p:spPr>
          <a:xfrm>
            <a:off x="5414084" y="1693988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240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Calculamos la mitad: (5+6)/2 = 5.5 = 5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319AABA-65B2-4C37-A1C6-27707658ED0F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1415856-40A9-4C43-BE94-CF6907E6FC3A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1D15AF2-79B2-4409-99B6-60F1C0215253}"/>
              </a:ext>
            </a:extLst>
          </p:cNvPr>
          <p:cNvCxnSpPr>
            <a:cxnSpLocks/>
          </p:cNvCxnSpPr>
          <p:nvPr/>
        </p:nvCxnSpPr>
        <p:spPr>
          <a:xfrm>
            <a:off x="5839782" y="2001765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0D90E3-4F5F-41CF-AB99-74091E0125F1}"/>
              </a:ext>
            </a:extLst>
          </p:cNvPr>
          <p:cNvSpPr txBox="1"/>
          <p:nvPr/>
        </p:nvSpPr>
        <p:spPr>
          <a:xfrm>
            <a:off x="5414084" y="1693988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32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Calculamos la mitad: (5+6)/2 = 5.5 = 5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319AABA-65B2-4C37-A1C6-27707658ED0F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1415856-40A9-4C43-BE94-CF6907E6FC3A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1D15AF2-79B2-4409-99B6-60F1C0215253}"/>
              </a:ext>
            </a:extLst>
          </p:cNvPr>
          <p:cNvCxnSpPr>
            <a:cxnSpLocks/>
          </p:cNvCxnSpPr>
          <p:nvPr/>
        </p:nvCxnSpPr>
        <p:spPr>
          <a:xfrm>
            <a:off x="5839782" y="2001765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0D90E3-4F5F-41CF-AB99-74091E0125F1}"/>
              </a:ext>
            </a:extLst>
          </p:cNvPr>
          <p:cNvSpPr txBox="1"/>
          <p:nvPr/>
        </p:nvSpPr>
        <p:spPr>
          <a:xfrm>
            <a:off x="5414084" y="1693988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CFD6AD1-8D5A-4125-85BF-91A4BABA2075}"/>
              </a:ext>
            </a:extLst>
          </p:cNvPr>
          <p:cNvCxnSpPr/>
          <p:nvPr/>
        </p:nvCxnSpPr>
        <p:spPr>
          <a:xfrm>
            <a:off x="5076056" y="1742557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549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Como 29&lt;37, queda el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de la derecha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319AABA-65B2-4C37-A1C6-27707658ED0F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1415856-40A9-4C43-BE94-CF6907E6FC3A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1D15AF2-79B2-4409-99B6-60F1C0215253}"/>
              </a:ext>
            </a:extLst>
          </p:cNvPr>
          <p:cNvCxnSpPr>
            <a:cxnSpLocks/>
          </p:cNvCxnSpPr>
          <p:nvPr/>
        </p:nvCxnSpPr>
        <p:spPr>
          <a:xfrm>
            <a:off x="5839782" y="2001765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0D90E3-4F5F-41CF-AB99-74091E0125F1}"/>
              </a:ext>
            </a:extLst>
          </p:cNvPr>
          <p:cNvSpPr txBox="1"/>
          <p:nvPr/>
        </p:nvSpPr>
        <p:spPr>
          <a:xfrm>
            <a:off x="5414084" y="1693988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CFD6AD1-8D5A-4125-85BF-91A4BABA2075}"/>
              </a:ext>
            </a:extLst>
          </p:cNvPr>
          <p:cNvCxnSpPr/>
          <p:nvPr/>
        </p:nvCxnSpPr>
        <p:spPr>
          <a:xfrm>
            <a:off x="5076056" y="1742557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209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Como 29&lt;37, queda el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de la derecha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1D15AF2-79B2-4409-99B6-60F1C0215253}"/>
              </a:ext>
            </a:extLst>
          </p:cNvPr>
          <p:cNvCxnSpPr>
            <a:cxnSpLocks/>
          </p:cNvCxnSpPr>
          <p:nvPr/>
        </p:nvCxnSpPr>
        <p:spPr>
          <a:xfrm>
            <a:off x="5839782" y="2001765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0D90E3-4F5F-41CF-AB99-74091E0125F1}"/>
              </a:ext>
            </a:extLst>
          </p:cNvPr>
          <p:cNvSpPr txBox="1"/>
          <p:nvPr/>
        </p:nvSpPr>
        <p:spPr>
          <a:xfrm>
            <a:off x="5084894" y="1693988"/>
            <a:ext cx="1507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 Y 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500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Hacemos la ultima iteración: Calculamos la mitad: (6+6)/2 = 6. Y como en esa posición sí esta el 37, el </a:t>
            </a:r>
            <a:r>
              <a:rPr lang="es-CO" dirty="0" err="1">
                <a:solidFill>
                  <a:schemeClr val="tx1"/>
                </a:solidFill>
              </a:rPr>
              <a:t>algotimo</a:t>
            </a:r>
            <a:r>
              <a:rPr lang="es-CO" dirty="0">
                <a:solidFill>
                  <a:schemeClr val="tx1"/>
                </a:solidFill>
              </a:rPr>
              <a:t> termina. ¿Cuál será entonces la condición de parada? ¿Qué pasa si no está el número que buscamos?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1D15AF2-79B2-4409-99B6-60F1C0215253}"/>
              </a:ext>
            </a:extLst>
          </p:cNvPr>
          <p:cNvCxnSpPr>
            <a:cxnSpLocks/>
          </p:cNvCxnSpPr>
          <p:nvPr/>
        </p:nvCxnSpPr>
        <p:spPr>
          <a:xfrm>
            <a:off x="5839782" y="2001765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0D90E3-4F5F-41CF-AB99-74091E0125F1}"/>
              </a:ext>
            </a:extLst>
          </p:cNvPr>
          <p:cNvSpPr txBox="1"/>
          <p:nvPr/>
        </p:nvSpPr>
        <p:spPr>
          <a:xfrm>
            <a:off x="5084894" y="1693988"/>
            <a:ext cx="1507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 Y 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7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2125056" y="296271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4643300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6344214" y="293871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803937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2968001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1265107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424142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3808089" y="293871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324F80-A864-4167-B8D8-BE9BA68D979A}"/>
              </a:ext>
            </a:extLst>
          </p:cNvPr>
          <p:cNvSpPr txBox="1"/>
          <p:nvPr/>
        </p:nvSpPr>
        <p:spPr>
          <a:xfrm>
            <a:off x="2569864" y="3919863"/>
            <a:ext cx="400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Si queremos buscar el 38</a:t>
            </a:r>
          </a:p>
        </p:txBody>
      </p:sp>
    </p:spTree>
    <p:extLst>
      <p:ext uri="{BB962C8B-B14F-4D97-AF65-F5344CB8AC3E}">
        <p14:creationId xmlns:p14="http://schemas.microsoft.com/office/powerpoint/2010/main" val="3495482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2125056" y="296271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4643300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6344214" y="293871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803937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2968001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1265107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424142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3808089" y="293871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136DF41-395F-4644-9583-0C066F45EC2E}"/>
              </a:ext>
            </a:extLst>
          </p:cNvPr>
          <p:cNvSpPr txBox="1"/>
          <p:nvPr/>
        </p:nvSpPr>
        <p:spPr>
          <a:xfrm>
            <a:off x="2569864" y="3919863"/>
            <a:ext cx="4004271" cy="31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Primero debemos ordenar el arreglo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1BF101B-4188-487F-8630-2936F7FC3797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4647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24142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66227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2161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6369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8057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5785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24142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66227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2161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6369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8057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53823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24142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66227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2161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6369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8057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EE38F64-2D2D-4671-8299-8B5D29796597}"/>
              </a:ext>
            </a:extLst>
          </p:cNvPr>
          <p:cNvSpPr txBox="1"/>
          <p:nvPr/>
        </p:nvSpPr>
        <p:spPr>
          <a:xfrm>
            <a:off x="2569864" y="3869113"/>
            <a:ext cx="400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Una vez ordenado, el algoritmo consiste en calcular la mitad del arreglo… (9+0)/2 = 4.5 = 4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867CE25-0776-4E3C-BAF8-1541A824DAC3}"/>
              </a:ext>
            </a:extLst>
          </p:cNvPr>
          <p:cNvCxnSpPr>
            <a:cxnSpLocks/>
          </p:cNvCxnSpPr>
          <p:nvPr/>
        </p:nvCxnSpPr>
        <p:spPr>
          <a:xfrm>
            <a:off x="755576" y="1959682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B5F3CAAB-1762-4514-8FD5-4A71F09C0158}"/>
              </a:ext>
            </a:extLst>
          </p:cNvPr>
          <p:cNvSpPr txBox="1"/>
          <p:nvPr/>
        </p:nvSpPr>
        <p:spPr>
          <a:xfrm>
            <a:off x="356197" y="1599641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E912B35-F279-4F09-9E5B-8DF9FDAE125B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375A6BC-E186-4281-AC44-735461F61CDB}"/>
              </a:ext>
            </a:extLst>
          </p:cNvPr>
          <p:cNvSpPr txBox="1"/>
          <p:nvPr/>
        </p:nvSpPr>
        <p:spPr>
          <a:xfrm>
            <a:off x="7945719" y="1651905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140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24142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66227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2161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6369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8057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812AECB-1FF7-40D2-BDD1-355D0426AFC0}"/>
              </a:ext>
            </a:extLst>
          </p:cNvPr>
          <p:cNvCxnSpPr/>
          <p:nvPr/>
        </p:nvCxnSpPr>
        <p:spPr>
          <a:xfrm>
            <a:off x="4139952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2569864" y="3869113"/>
            <a:ext cx="400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Una vez ordenado, el algoritmo consiste en calcular la mitad del arreglo…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E2D11AE-5FF8-4527-ABFA-99EAA8F231C6}"/>
              </a:ext>
            </a:extLst>
          </p:cNvPr>
          <p:cNvCxnSpPr>
            <a:cxnSpLocks/>
          </p:cNvCxnSpPr>
          <p:nvPr/>
        </p:nvCxnSpPr>
        <p:spPr>
          <a:xfrm>
            <a:off x="755576" y="1959682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F3F693E-A6E2-4559-A955-B445DE369855}"/>
              </a:ext>
            </a:extLst>
          </p:cNvPr>
          <p:cNvSpPr txBox="1"/>
          <p:nvPr/>
        </p:nvSpPr>
        <p:spPr>
          <a:xfrm>
            <a:off x="356197" y="1599641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E510E0B-0B7A-4A32-B32F-962899993599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EFBBE90-AA5C-470D-B94C-7BE615EFB3C4}"/>
              </a:ext>
            </a:extLst>
          </p:cNvPr>
          <p:cNvSpPr txBox="1"/>
          <p:nvPr/>
        </p:nvSpPr>
        <p:spPr>
          <a:xfrm>
            <a:off x="7945719" y="1651905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4867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24142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66227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2161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6369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8057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812AECB-1FF7-40D2-BDD1-355D0426AFC0}"/>
              </a:ext>
            </a:extLst>
          </p:cNvPr>
          <p:cNvCxnSpPr/>
          <p:nvPr/>
        </p:nvCxnSpPr>
        <p:spPr>
          <a:xfrm>
            <a:off x="4139952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2569864" y="3869113"/>
            <a:ext cx="400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Verificamos que la posición señala sea el 38 que estamos buscando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81CD1E0-76D0-4B1F-889C-8DF90E19EA05}"/>
              </a:ext>
            </a:extLst>
          </p:cNvPr>
          <p:cNvCxnSpPr>
            <a:cxnSpLocks/>
          </p:cNvCxnSpPr>
          <p:nvPr/>
        </p:nvCxnSpPr>
        <p:spPr>
          <a:xfrm>
            <a:off x="755576" y="1959682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56619F1-D8C3-4B14-9A01-1EBE625F9DC7}"/>
              </a:ext>
            </a:extLst>
          </p:cNvPr>
          <p:cNvSpPr txBox="1"/>
          <p:nvPr/>
        </p:nvSpPr>
        <p:spPr>
          <a:xfrm>
            <a:off x="356197" y="1599641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92EFB78-4CDE-4955-977C-056A15C047EB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6FDEE7B-314E-4FA3-921D-62BCC9E3450D}"/>
              </a:ext>
            </a:extLst>
          </p:cNvPr>
          <p:cNvSpPr txBox="1"/>
          <p:nvPr/>
        </p:nvSpPr>
        <p:spPr>
          <a:xfrm>
            <a:off x="7945719" y="1651905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9085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24142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66227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2161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6369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8057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812AECB-1FF7-40D2-BDD1-355D0426AFC0}"/>
              </a:ext>
            </a:extLst>
          </p:cNvPr>
          <p:cNvCxnSpPr/>
          <p:nvPr/>
        </p:nvCxnSpPr>
        <p:spPr>
          <a:xfrm>
            <a:off x="4139952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2569864" y="3869113"/>
            <a:ext cx="400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Como no es, nos quedamos con el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superior dado que 38&gt;2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A122BB2-414B-4A5C-8FAA-3A78BF4FEDCE}"/>
              </a:ext>
            </a:extLst>
          </p:cNvPr>
          <p:cNvCxnSpPr>
            <a:cxnSpLocks/>
          </p:cNvCxnSpPr>
          <p:nvPr/>
        </p:nvCxnSpPr>
        <p:spPr>
          <a:xfrm>
            <a:off x="755576" y="1959682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2EBAE2A-361B-4541-8B9A-F4D80D51C2A7}"/>
              </a:ext>
            </a:extLst>
          </p:cNvPr>
          <p:cNvSpPr txBox="1"/>
          <p:nvPr/>
        </p:nvSpPr>
        <p:spPr>
          <a:xfrm>
            <a:off x="356197" y="1599641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1B887FA-F444-4F6D-B7EE-43EC8DDEAF6A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688C871-B77B-44A2-AB26-33CC62B97D3E}"/>
              </a:ext>
            </a:extLst>
          </p:cNvPr>
          <p:cNvSpPr txBox="1"/>
          <p:nvPr/>
        </p:nvSpPr>
        <p:spPr>
          <a:xfrm>
            <a:off x="7945719" y="1651905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359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83C1E6C-5992-4E53-B9EE-60A3C5B0E023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80CF9C7-E335-42F4-BC65-1959246E9489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F49D197-C29F-47A0-A67D-2A98A971D09E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675D35E-E95E-4793-A96C-4588CC0DE015}"/>
              </a:ext>
            </a:extLst>
          </p:cNvPr>
          <p:cNvSpPr txBox="1"/>
          <p:nvPr/>
        </p:nvSpPr>
        <p:spPr>
          <a:xfrm>
            <a:off x="7919400" y="1704169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9242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Al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resultante, volvemos a aplicar búsqueda binaria. Dividimos entre 2 el tamaño del arreglo. (5+9)/2 = 7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83C1E6C-5992-4E53-B9EE-60A3C5B0E023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80CF9C7-E335-42F4-BC65-1959246E9489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F49D197-C29F-47A0-A67D-2A98A971D09E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675D35E-E95E-4793-A96C-4588CC0DE015}"/>
              </a:ext>
            </a:extLst>
          </p:cNvPr>
          <p:cNvSpPr txBox="1"/>
          <p:nvPr/>
        </p:nvSpPr>
        <p:spPr>
          <a:xfrm>
            <a:off x="7919400" y="1704169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0566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783B13C-269D-4BAF-A4BA-02FB60BBDF94}"/>
              </a:ext>
            </a:extLst>
          </p:cNvPr>
          <p:cNvCxnSpPr/>
          <p:nvPr/>
        </p:nvCxnSpPr>
        <p:spPr>
          <a:xfrm>
            <a:off x="6732240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6EE0BA2-8968-45B2-9E34-A0C128EA8084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98A211A-8452-468A-A2D7-4FB3EEAD81BE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B782E3C-891B-4BAC-9FC9-9F0F81F558CF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D4E86EE-6DD0-4F1F-8C8F-6C25FE4319E9}"/>
              </a:ext>
            </a:extLst>
          </p:cNvPr>
          <p:cNvSpPr txBox="1"/>
          <p:nvPr/>
        </p:nvSpPr>
        <p:spPr>
          <a:xfrm>
            <a:off x="7919400" y="1704169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D071FEB-A37B-49E1-943C-58C172EF3B46}"/>
              </a:ext>
            </a:extLst>
          </p:cNvPr>
          <p:cNvSpPr txBox="1"/>
          <p:nvPr/>
        </p:nvSpPr>
        <p:spPr>
          <a:xfrm>
            <a:off x="1038334" y="3874379"/>
            <a:ext cx="719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Al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resultante, volvemos a aplicar búsqueda binaria. Dividimos entre 2 el tamaño del arreglo. (5+9)/2 = 7</a:t>
            </a:r>
          </a:p>
        </p:txBody>
      </p:sp>
    </p:spTree>
    <p:extLst>
      <p:ext uri="{BB962C8B-B14F-4D97-AF65-F5344CB8AC3E}">
        <p14:creationId xmlns:p14="http://schemas.microsoft.com/office/powerpoint/2010/main" val="14638477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Verificamos si el elementos seleccionado es el 38 que estamos buscando. Como no es, nos quedamos con el sub arreglo que sí lo tiene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783B13C-269D-4BAF-A4BA-02FB60BBDF94}"/>
              </a:ext>
            </a:extLst>
          </p:cNvPr>
          <p:cNvCxnSpPr/>
          <p:nvPr/>
        </p:nvCxnSpPr>
        <p:spPr>
          <a:xfrm>
            <a:off x="6732240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7FC512C-6E05-4E84-88F2-9E43D42C2626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BD111B2-BAAB-4F27-AB2B-06AA4845958D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82ECFAF-182E-46DB-8887-EC98E2AFC623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7890EA9-32A9-4488-A000-69DA8D5BBAE0}"/>
              </a:ext>
            </a:extLst>
          </p:cNvPr>
          <p:cNvSpPr txBox="1"/>
          <p:nvPr/>
        </p:nvSpPr>
        <p:spPr>
          <a:xfrm>
            <a:off x="7919400" y="1704169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60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Como 38&lt;41, por lo tanto el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es el de la izquierda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783B13C-269D-4BAF-A4BA-02FB60BBDF94}"/>
              </a:ext>
            </a:extLst>
          </p:cNvPr>
          <p:cNvCxnSpPr/>
          <p:nvPr/>
        </p:nvCxnSpPr>
        <p:spPr>
          <a:xfrm>
            <a:off x="6732240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319AABA-65B2-4C37-A1C6-27707658ED0F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1415856-40A9-4C43-BE94-CF6907E6FC3A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1D15AF2-79B2-4409-99B6-60F1C0215253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0D90E3-4F5F-41CF-AB99-74091E0125F1}"/>
              </a:ext>
            </a:extLst>
          </p:cNvPr>
          <p:cNvSpPr txBox="1"/>
          <p:nvPr/>
        </p:nvSpPr>
        <p:spPr>
          <a:xfrm>
            <a:off x="7919400" y="1704169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4521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Como 38&lt;41, por lo tanto el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es el de la izquierda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319AABA-65B2-4C37-A1C6-27707658ED0F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1415856-40A9-4C43-BE94-CF6907E6FC3A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1D15AF2-79B2-4409-99B6-60F1C0215253}"/>
              </a:ext>
            </a:extLst>
          </p:cNvPr>
          <p:cNvCxnSpPr>
            <a:cxnSpLocks/>
          </p:cNvCxnSpPr>
          <p:nvPr/>
        </p:nvCxnSpPr>
        <p:spPr>
          <a:xfrm>
            <a:off x="5839782" y="2001765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0D90E3-4F5F-41CF-AB99-74091E0125F1}"/>
              </a:ext>
            </a:extLst>
          </p:cNvPr>
          <p:cNvSpPr txBox="1"/>
          <p:nvPr/>
        </p:nvSpPr>
        <p:spPr>
          <a:xfrm>
            <a:off x="5414084" y="1693988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67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24142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66227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2161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6369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8057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EE38F64-2D2D-4671-8299-8B5D29796597}"/>
              </a:ext>
            </a:extLst>
          </p:cNvPr>
          <p:cNvSpPr txBox="1"/>
          <p:nvPr/>
        </p:nvSpPr>
        <p:spPr>
          <a:xfrm>
            <a:off x="2569864" y="3869113"/>
            <a:ext cx="400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Una vez ordenado, el algoritmo consiste en calcular la mitad del arreglo… (9+0)/2 = 4.5 = 4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867CE25-0776-4E3C-BAF8-1541A824DAC3}"/>
              </a:ext>
            </a:extLst>
          </p:cNvPr>
          <p:cNvCxnSpPr>
            <a:cxnSpLocks/>
          </p:cNvCxnSpPr>
          <p:nvPr/>
        </p:nvCxnSpPr>
        <p:spPr>
          <a:xfrm>
            <a:off x="755576" y="1959682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B5F3CAAB-1762-4514-8FD5-4A71F09C0158}"/>
              </a:ext>
            </a:extLst>
          </p:cNvPr>
          <p:cNvSpPr txBox="1"/>
          <p:nvPr/>
        </p:nvSpPr>
        <p:spPr>
          <a:xfrm>
            <a:off x="356197" y="1599641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E912B35-F279-4F09-9E5B-8DF9FDAE125B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375A6BC-E186-4281-AC44-735461F61CDB}"/>
              </a:ext>
            </a:extLst>
          </p:cNvPr>
          <p:cNvSpPr txBox="1"/>
          <p:nvPr/>
        </p:nvSpPr>
        <p:spPr>
          <a:xfrm>
            <a:off x="7945719" y="1651905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2952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Calculamos la mitad: (5+6)/2 = 5.5 = 5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319AABA-65B2-4C37-A1C6-27707658ED0F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1415856-40A9-4C43-BE94-CF6907E6FC3A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1D15AF2-79B2-4409-99B6-60F1C0215253}"/>
              </a:ext>
            </a:extLst>
          </p:cNvPr>
          <p:cNvCxnSpPr>
            <a:cxnSpLocks/>
          </p:cNvCxnSpPr>
          <p:nvPr/>
        </p:nvCxnSpPr>
        <p:spPr>
          <a:xfrm>
            <a:off x="5839782" y="2001765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0D90E3-4F5F-41CF-AB99-74091E0125F1}"/>
              </a:ext>
            </a:extLst>
          </p:cNvPr>
          <p:cNvSpPr txBox="1"/>
          <p:nvPr/>
        </p:nvSpPr>
        <p:spPr>
          <a:xfrm>
            <a:off x="5414084" y="1693988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6000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Calculamos la mitad: (5+6)/2 = 5.5 = 5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319AABA-65B2-4C37-A1C6-27707658ED0F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1415856-40A9-4C43-BE94-CF6907E6FC3A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1D15AF2-79B2-4409-99B6-60F1C0215253}"/>
              </a:ext>
            </a:extLst>
          </p:cNvPr>
          <p:cNvCxnSpPr>
            <a:cxnSpLocks/>
          </p:cNvCxnSpPr>
          <p:nvPr/>
        </p:nvCxnSpPr>
        <p:spPr>
          <a:xfrm>
            <a:off x="5839782" y="2001765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0D90E3-4F5F-41CF-AB99-74091E0125F1}"/>
              </a:ext>
            </a:extLst>
          </p:cNvPr>
          <p:cNvSpPr txBox="1"/>
          <p:nvPr/>
        </p:nvSpPr>
        <p:spPr>
          <a:xfrm>
            <a:off x="5414084" y="1693988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CFD6AD1-8D5A-4125-85BF-91A4BABA2075}"/>
              </a:ext>
            </a:extLst>
          </p:cNvPr>
          <p:cNvCxnSpPr/>
          <p:nvPr/>
        </p:nvCxnSpPr>
        <p:spPr>
          <a:xfrm>
            <a:off x="5076056" y="1742557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1447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Como 29&lt;38, queda el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de la derecha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319AABA-65B2-4C37-A1C6-27707658ED0F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1415856-40A9-4C43-BE94-CF6907E6FC3A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1D15AF2-79B2-4409-99B6-60F1C0215253}"/>
              </a:ext>
            </a:extLst>
          </p:cNvPr>
          <p:cNvCxnSpPr>
            <a:cxnSpLocks/>
          </p:cNvCxnSpPr>
          <p:nvPr/>
        </p:nvCxnSpPr>
        <p:spPr>
          <a:xfrm>
            <a:off x="5839782" y="2001765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0D90E3-4F5F-41CF-AB99-74091E0125F1}"/>
              </a:ext>
            </a:extLst>
          </p:cNvPr>
          <p:cNvSpPr txBox="1"/>
          <p:nvPr/>
        </p:nvSpPr>
        <p:spPr>
          <a:xfrm>
            <a:off x="5414084" y="1693988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CFD6AD1-8D5A-4125-85BF-91A4BABA2075}"/>
              </a:ext>
            </a:extLst>
          </p:cNvPr>
          <p:cNvCxnSpPr/>
          <p:nvPr/>
        </p:nvCxnSpPr>
        <p:spPr>
          <a:xfrm>
            <a:off x="5076056" y="1742557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7448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Como 29&lt;38, queda el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de la derecha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1D15AF2-79B2-4409-99B6-60F1C0215253}"/>
              </a:ext>
            </a:extLst>
          </p:cNvPr>
          <p:cNvCxnSpPr>
            <a:cxnSpLocks/>
          </p:cNvCxnSpPr>
          <p:nvPr/>
        </p:nvCxnSpPr>
        <p:spPr>
          <a:xfrm>
            <a:off x="5839782" y="2001765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0D90E3-4F5F-41CF-AB99-74091E0125F1}"/>
              </a:ext>
            </a:extLst>
          </p:cNvPr>
          <p:cNvSpPr txBox="1"/>
          <p:nvPr/>
        </p:nvSpPr>
        <p:spPr>
          <a:xfrm>
            <a:off x="5084894" y="1693988"/>
            <a:ext cx="1507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 Y 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4711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Hacemos la ultima iteración: Calculamos la mitad: (6+6)/2 = 6. Como en esa posición no está el 38 y 37&lt;38. El puntero de INICIO, pasa a la derecha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1D15AF2-79B2-4409-99B6-60F1C0215253}"/>
              </a:ext>
            </a:extLst>
          </p:cNvPr>
          <p:cNvCxnSpPr>
            <a:cxnSpLocks/>
          </p:cNvCxnSpPr>
          <p:nvPr/>
        </p:nvCxnSpPr>
        <p:spPr>
          <a:xfrm>
            <a:off x="5839782" y="2001765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0D90E3-4F5F-41CF-AB99-74091E0125F1}"/>
              </a:ext>
            </a:extLst>
          </p:cNvPr>
          <p:cNvSpPr txBox="1"/>
          <p:nvPr/>
        </p:nvSpPr>
        <p:spPr>
          <a:xfrm>
            <a:off x="5084894" y="1693988"/>
            <a:ext cx="1507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 Y 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3543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Si se da esta condición se termina </a:t>
            </a:r>
            <a:r>
              <a:rPr lang="es-CO">
                <a:solidFill>
                  <a:schemeClr val="tx1"/>
                </a:solidFill>
              </a:rPr>
              <a:t>el algoritmo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1D15AF2-79B2-4409-99B6-60F1C0215253}"/>
              </a:ext>
            </a:extLst>
          </p:cNvPr>
          <p:cNvCxnSpPr>
            <a:cxnSpLocks/>
          </p:cNvCxnSpPr>
          <p:nvPr/>
        </p:nvCxnSpPr>
        <p:spPr>
          <a:xfrm>
            <a:off x="5839782" y="2001765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0D90E3-4F5F-41CF-AB99-74091E0125F1}"/>
              </a:ext>
            </a:extLst>
          </p:cNvPr>
          <p:cNvSpPr txBox="1"/>
          <p:nvPr/>
        </p:nvSpPr>
        <p:spPr>
          <a:xfrm>
            <a:off x="5084894" y="1693988"/>
            <a:ext cx="1507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E5CB95B-E6B2-403B-B2F9-1E551C955E1E}"/>
              </a:ext>
            </a:extLst>
          </p:cNvPr>
          <p:cNvCxnSpPr>
            <a:cxnSpLocks/>
          </p:cNvCxnSpPr>
          <p:nvPr/>
        </p:nvCxnSpPr>
        <p:spPr>
          <a:xfrm>
            <a:off x="6695040" y="199548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9497A71-470F-4A0E-8B02-C3E27610A45A}"/>
              </a:ext>
            </a:extLst>
          </p:cNvPr>
          <p:cNvSpPr txBox="1"/>
          <p:nvPr/>
        </p:nvSpPr>
        <p:spPr>
          <a:xfrm>
            <a:off x="5940152" y="1687706"/>
            <a:ext cx="1507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66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24142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66227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2161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6369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8057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812AECB-1FF7-40D2-BDD1-355D0426AFC0}"/>
              </a:ext>
            </a:extLst>
          </p:cNvPr>
          <p:cNvCxnSpPr/>
          <p:nvPr/>
        </p:nvCxnSpPr>
        <p:spPr>
          <a:xfrm>
            <a:off x="4139952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2569864" y="3869113"/>
            <a:ext cx="400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Una vez ordenado, el algoritmo consiste en calcular la mitad del arreglo…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E2D11AE-5FF8-4527-ABFA-99EAA8F231C6}"/>
              </a:ext>
            </a:extLst>
          </p:cNvPr>
          <p:cNvCxnSpPr>
            <a:cxnSpLocks/>
          </p:cNvCxnSpPr>
          <p:nvPr/>
        </p:nvCxnSpPr>
        <p:spPr>
          <a:xfrm>
            <a:off x="755576" y="1959682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F3F693E-A6E2-4559-A955-B445DE369855}"/>
              </a:ext>
            </a:extLst>
          </p:cNvPr>
          <p:cNvSpPr txBox="1"/>
          <p:nvPr/>
        </p:nvSpPr>
        <p:spPr>
          <a:xfrm>
            <a:off x="356197" y="1599641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E510E0B-0B7A-4A32-B32F-962899993599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EFBBE90-AA5C-470D-B94C-7BE615EFB3C4}"/>
              </a:ext>
            </a:extLst>
          </p:cNvPr>
          <p:cNvSpPr txBox="1"/>
          <p:nvPr/>
        </p:nvSpPr>
        <p:spPr>
          <a:xfrm>
            <a:off x="7945719" y="1651905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13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24142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66227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2161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6369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8057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812AECB-1FF7-40D2-BDD1-355D0426AFC0}"/>
              </a:ext>
            </a:extLst>
          </p:cNvPr>
          <p:cNvCxnSpPr/>
          <p:nvPr/>
        </p:nvCxnSpPr>
        <p:spPr>
          <a:xfrm>
            <a:off x="4139952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2569864" y="3869113"/>
            <a:ext cx="400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Verificamos que la posición señala sea el 29 que estamos buscando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81CD1E0-76D0-4B1F-889C-8DF90E19EA05}"/>
              </a:ext>
            </a:extLst>
          </p:cNvPr>
          <p:cNvCxnSpPr>
            <a:cxnSpLocks/>
          </p:cNvCxnSpPr>
          <p:nvPr/>
        </p:nvCxnSpPr>
        <p:spPr>
          <a:xfrm>
            <a:off x="755576" y="1959682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56619F1-D8C3-4B14-9A01-1EBE625F9DC7}"/>
              </a:ext>
            </a:extLst>
          </p:cNvPr>
          <p:cNvSpPr txBox="1"/>
          <p:nvPr/>
        </p:nvSpPr>
        <p:spPr>
          <a:xfrm>
            <a:off x="356197" y="1599641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92EFB78-4CDE-4955-977C-056A15C047EB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6FDEE7B-314E-4FA3-921D-62BCC9E3450D}"/>
              </a:ext>
            </a:extLst>
          </p:cNvPr>
          <p:cNvSpPr txBox="1"/>
          <p:nvPr/>
        </p:nvSpPr>
        <p:spPr>
          <a:xfrm>
            <a:off x="7945719" y="1651905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03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24142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66227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2161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6369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8057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812AECB-1FF7-40D2-BDD1-355D0426AFC0}"/>
              </a:ext>
            </a:extLst>
          </p:cNvPr>
          <p:cNvCxnSpPr/>
          <p:nvPr/>
        </p:nvCxnSpPr>
        <p:spPr>
          <a:xfrm>
            <a:off x="4139952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2569864" y="3869113"/>
            <a:ext cx="400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Como no es, nos quedamos con el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superior dado que 29&gt;2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A122BB2-414B-4A5C-8FAA-3A78BF4FEDCE}"/>
              </a:ext>
            </a:extLst>
          </p:cNvPr>
          <p:cNvCxnSpPr>
            <a:cxnSpLocks/>
          </p:cNvCxnSpPr>
          <p:nvPr/>
        </p:nvCxnSpPr>
        <p:spPr>
          <a:xfrm>
            <a:off x="755576" y="1959682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2EBAE2A-361B-4541-8B9A-F4D80D51C2A7}"/>
              </a:ext>
            </a:extLst>
          </p:cNvPr>
          <p:cNvSpPr txBox="1"/>
          <p:nvPr/>
        </p:nvSpPr>
        <p:spPr>
          <a:xfrm>
            <a:off x="356197" y="1599641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1B887FA-F444-4F6D-B7EE-43EC8DDEAF6A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688C871-B77B-44A2-AB26-33CC62B97D3E}"/>
              </a:ext>
            </a:extLst>
          </p:cNvPr>
          <p:cNvSpPr txBox="1"/>
          <p:nvPr/>
        </p:nvSpPr>
        <p:spPr>
          <a:xfrm>
            <a:off x="7945719" y="1651905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20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83C1E6C-5992-4E53-B9EE-60A3C5B0E023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80CF9C7-E335-42F4-BC65-1959246E9489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F49D197-C29F-47A0-A67D-2A98A971D09E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675D35E-E95E-4793-A96C-4588CC0DE015}"/>
              </a:ext>
            </a:extLst>
          </p:cNvPr>
          <p:cNvSpPr txBox="1"/>
          <p:nvPr/>
        </p:nvSpPr>
        <p:spPr>
          <a:xfrm>
            <a:off x="7919400" y="1704169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623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7346</TotalTime>
  <Words>2270</Words>
  <Application>Microsoft Office PowerPoint</Application>
  <PresentationFormat>Presentación en pantalla (16:9)</PresentationFormat>
  <Paragraphs>1271</Paragraphs>
  <Slides>55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Retrospección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Rﭑηcφη</cp:lastModifiedBy>
  <cp:revision>141</cp:revision>
  <dcterms:modified xsi:type="dcterms:W3CDTF">2021-09-20T04:16:25Z</dcterms:modified>
</cp:coreProperties>
</file>