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16"/>
  </p:notesMasterIdLst>
  <p:sldIdLst>
    <p:sldId id="256" r:id="rId2"/>
    <p:sldId id="368" r:id="rId3"/>
    <p:sldId id="291" r:id="rId4"/>
    <p:sldId id="331" r:id="rId5"/>
    <p:sldId id="364" r:id="rId6"/>
    <p:sldId id="362" r:id="rId7"/>
    <p:sldId id="363" r:id="rId8"/>
    <p:sldId id="366" r:id="rId9"/>
    <p:sldId id="365" r:id="rId10"/>
    <p:sldId id="367" r:id="rId11"/>
    <p:sldId id="360" r:id="rId12"/>
    <p:sldId id="361" r:id="rId13"/>
    <p:sldId id="358" r:id="rId14"/>
    <p:sldId id="35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4569"/>
  </p:normalViewPr>
  <p:slideViewPr>
    <p:cSldViewPr>
      <p:cViewPr varScale="1">
        <p:scale>
          <a:sx n="103" d="100"/>
          <a:sy n="103" d="100"/>
        </p:scale>
        <p:origin x="78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1/23/2022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1/23/2022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569214"/>
            <a:ext cx="9144000" cy="267462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dirty="0"/>
              <a:t>Algoritmos y programación 2</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b="1" dirty="0"/>
              <a:t>Ingeniería Telemática</a:t>
            </a:r>
          </a:p>
          <a:p>
            <a:pPr marL="0" lvl="0" indent="0">
              <a:spcBef>
                <a:spcPts val="0"/>
              </a:spcBef>
              <a:spcAft>
                <a:spcPts val="0"/>
              </a:spcAft>
              <a:buNone/>
            </a:pPr>
            <a:r>
              <a:rPr lang="es-CO" b="1" dirty="0"/>
              <a:t>I</a:t>
            </a:r>
            <a:r>
              <a:rPr lang="es" b="1" dirty="0"/>
              <a:t>ngeniría de sistemas</a:t>
            </a:r>
          </a:p>
          <a:p>
            <a:pPr marL="0" lvl="0" indent="0">
              <a:spcBef>
                <a:spcPts val="0"/>
              </a:spcBef>
              <a:spcAft>
                <a:spcPts val="0"/>
              </a:spcAft>
              <a:buNone/>
            </a:pPr>
            <a:r>
              <a:rPr lang="es" sz="1400" dirty="0"/>
              <a:t>DOMICIANO RINCÓN</a:t>
            </a:r>
            <a:endParaRPr sz="1400" dirty="0"/>
          </a:p>
        </p:txBody>
      </p:sp>
      <p:pic>
        <p:nvPicPr>
          <p:cNvPr id="103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7" y="1275606"/>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6</a:t>
            </a:r>
          </a:p>
          <a:p>
            <a:r>
              <a:rPr lang="es-ES" dirty="0">
                <a:solidFill>
                  <a:schemeClr val="tx2"/>
                </a:solidFill>
              </a:rPr>
              <a:t>Concurrencia</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Existen operaciones y estructuras con un comportamiento repetitivo. Para este caso se usa la recursividad</a:t>
            </a:r>
          </a:p>
        </p:txBody>
      </p:sp>
      <p:pic>
        <p:nvPicPr>
          <p:cNvPr id="6146" name="Picture 2" descr="What is Multithreading in Python and How to Achieve it? Edureka">
            <a:extLst>
              <a:ext uri="{FF2B5EF4-FFF2-40B4-BE49-F238E27FC236}">
                <a16:creationId xmlns:a16="http://schemas.microsoft.com/office/drawing/2014/main" id="{58C2FA6A-6DAB-8247-B1A3-DA23DA06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092" y="1442142"/>
            <a:ext cx="5017919" cy="260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9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Calificación</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5DE58171-FEC6-CB45-8540-6A1AFFCF6107}"/>
              </a:ext>
            </a:extLst>
          </p:cNvPr>
          <p:cNvSpPr txBox="1"/>
          <p:nvPr/>
        </p:nvSpPr>
        <p:spPr>
          <a:xfrm>
            <a:off x="2621780" y="3615868"/>
            <a:ext cx="1584176" cy="307777"/>
          </a:xfrm>
          <a:prstGeom prst="rect">
            <a:avLst/>
          </a:prstGeom>
          <a:noFill/>
        </p:spPr>
        <p:txBody>
          <a:bodyPr wrap="square" rtlCol="0">
            <a:spAutoFit/>
          </a:bodyPr>
          <a:lstStyle/>
          <a:p>
            <a:r>
              <a:rPr lang="es-CO" dirty="0">
                <a:solidFill>
                  <a:schemeClr val="tx1"/>
                </a:solidFill>
              </a:rPr>
              <a:t>Seguimientos</a:t>
            </a:r>
          </a:p>
        </p:txBody>
      </p:sp>
      <p:sp>
        <p:nvSpPr>
          <p:cNvPr id="27" name="CuadroTexto 26">
            <a:extLst>
              <a:ext uri="{FF2B5EF4-FFF2-40B4-BE49-F238E27FC236}">
                <a16:creationId xmlns:a16="http://schemas.microsoft.com/office/drawing/2014/main" id="{231572EC-7590-A64F-A916-1D8E0C98D405}"/>
              </a:ext>
            </a:extLst>
          </p:cNvPr>
          <p:cNvSpPr txBox="1"/>
          <p:nvPr/>
        </p:nvSpPr>
        <p:spPr>
          <a:xfrm>
            <a:off x="2621779" y="2967438"/>
            <a:ext cx="2310259" cy="307777"/>
          </a:xfrm>
          <a:prstGeom prst="rect">
            <a:avLst/>
          </a:prstGeom>
          <a:noFill/>
        </p:spPr>
        <p:txBody>
          <a:bodyPr wrap="square" rtlCol="0">
            <a:spAutoFit/>
          </a:bodyPr>
          <a:lstStyle/>
          <a:p>
            <a:r>
              <a:rPr lang="es-CO" dirty="0">
                <a:solidFill>
                  <a:schemeClr val="tx1"/>
                </a:solidFill>
              </a:rPr>
              <a:t>Tarea integradora 3</a:t>
            </a:r>
          </a:p>
        </p:txBody>
      </p:sp>
      <p:sp>
        <p:nvSpPr>
          <p:cNvPr id="28" name="Rectángulo redondeado 27">
            <a:extLst>
              <a:ext uri="{FF2B5EF4-FFF2-40B4-BE49-F238E27FC236}">
                <a16:creationId xmlns:a16="http://schemas.microsoft.com/office/drawing/2014/main" id="{C8A2646A-C649-6F48-92A2-12F55DE715E5}"/>
              </a:ext>
            </a:extLst>
          </p:cNvPr>
          <p:cNvSpPr/>
          <p:nvPr/>
        </p:nvSpPr>
        <p:spPr>
          <a:xfrm>
            <a:off x="2843808" y="1923678"/>
            <a:ext cx="3096343"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29" name="CuadroTexto 28">
            <a:extLst>
              <a:ext uri="{FF2B5EF4-FFF2-40B4-BE49-F238E27FC236}">
                <a16:creationId xmlns:a16="http://schemas.microsoft.com/office/drawing/2014/main" id="{7B779B75-B00A-D147-8847-56B58229D111}"/>
              </a:ext>
            </a:extLst>
          </p:cNvPr>
          <p:cNvSpPr txBox="1"/>
          <p:nvPr/>
        </p:nvSpPr>
        <p:spPr>
          <a:xfrm>
            <a:off x="2617080" y="2282483"/>
            <a:ext cx="2170943" cy="307777"/>
          </a:xfrm>
          <a:prstGeom prst="rect">
            <a:avLst/>
          </a:prstGeom>
          <a:noFill/>
        </p:spPr>
        <p:txBody>
          <a:bodyPr wrap="square" rtlCol="0">
            <a:spAutoFit/>
          </a:bodyPr>
          <a:lstStyle/>
          <a:p>
            <a:r>
              <a:rPr lang="es-CO" dirty="0">
                <a:solidFill>
                  <a:schemeClr val="tx1"/>
                </a:solidFill>
              </a:rPr>
              <a:t>Tarea integradora 2</a:t>
            </a:r>
          </a:p>
        </p:txBody>
      </p:sp>
      <p:sp>
        <p:nvSpPr>
          <p:cNvPr id="30" name="CuadroTexto 29">
            <a:extLst>
              <a:ext uri="{FF2B5EF4-FFF2-40B4-BE49-F238E27FC236}">
                <a16:creationId xmlns:a16="http://schemas.microsoft.com/office/drawing/2014/main" id="{76423622-1F52-A14F-A7CD-4DE0E4B3B141}"/>
              </a:ext>
            </a:extLst>
          </p:cNvPr>
          <p:cNvSpPr txBox="1"/>
          <p:nvPr/>
        </p:nvSpPr>
        <p:spPr>
          <a:xfrm>
            <a:off x="2617080" y="1634053"/>
            <a:ext cx="2314959" cy="307777"/>
          </a:xfrm>
          <a:prstGeom prst="rect">
            <a:avLst/>
          </a:prstGeom>
          <a:noFill/>
        </p:spPr>
        <p:txBody>
          <a:bodyPr wrap="square" rtlCol="0">
            <a:spAutoFit/>
          </a:bodyPr>
          <a:lstStyle/>
          <a:p>
            <a:r>
              <a:rPr lang="es-CO" dirty="0">
                <a:solidFill>
                  <a:schemeClr val="tx1"/>
                </a:solidFill>
              </a:rPr>
              <a:t>Tarea integradora 1</a:t>
            </a:r>
          </a:p>
        </p:txBody>
      </p:sp>
      <p:sp>
        <p:nvSpPr>
          <p:cNvPr id="31" name="Rectángulo redondeado 30">
            <a:extLst>
              <a:ext uri="{FF2B5EF4-FFF2-40B4-BE49-F238E27FC236}">
                <a16:creationId xmlns:a16="http://schemas.microsoft.com/office/drawing/2014/main" id="{2A4D41E5-88A3-DC4E-B345-B687F9B669AF}"/>
              </a:ext>
            </a:extLst>
          </p:cNvPr>
          <p:cNvSpPr/>
          <p:nvPr/>
        </p:nvSpPr>
        <p:spPr>
          <a:xfrm>
            <a:off x="2843808" y="2580950"/>
            <a:ext cx="3096343"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32" name="Rectángulo redondeado 31">
            <a:extLst>
              <a:ext uri="{FF2B5EF4-FFF2-40B4-BE49-F238E27FC236}">
                <a16:creationId xmlns:a16="http://schemas.microsoft.com/office/drawing/2014/main" id="{90A5E62A-318E-5B40-8F44-1E62DA0FCECC}"/>
              </a:ext>
            </a:extLst>
          </p:cNvPr>
          <p:cNvSpPr/>
          <p:nvPr/>
        </p:nvSpPr>
        <p:spPr>
          <a:xfrm>
            <a:off x="2846424" y="3275215"/>
            <a:ext cx="3093727"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33" name="Rectángulo redondeado 32">
            <a:extLst>
              <a:ext uri="{FF2B5EF4-FFF2-40B4-BE49-F238E27FC236}">
                <a16:creationId xmlns:a16="http://schemas.microsoft.com/office/drawing/2014/main" id="{94967601-8B5E-6344-8F37-E3B89EC7A040}"/>
              </a:ext>
            </a:extLst>
          </p:cNvPr>
          <p:cNvSpPr/>
          <p:nvPr/>
        </p:nvSpPr>
        <p:spPr>
          <a:xfrm>
            <a:off x="2843807" y="3959767"/>
            <a:ext cx="3093727"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Tree>
    <p:extLst>
      <p:ext uri="{BB962C8B-B14F-4D97-AF65-F5344CB8AC3E}">
        <p14:creationId xmlns:p14="http://schemas.microsoft.com/office/powerpoint/2010/main" val="368336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Calificación</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1114043" y="1698548"/>
            <a:ext cx="2496051"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1</a:t>
            </a: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32" name="Rounded Rectangle 6">
            <a:extLst>
              <a:ext uri="{FF2B5EF4-FFF2-40B4-BE49-F238E27FC236}">
                <a16:creationId xmlns:a16="http://schemas.microsoft.com/office/drawing/2014/main" id="{D3A4917F-F404-0940-A4EC-FEBFBC16E93F}"/>
              </a:ext>
            </a:extLst>
          </p:cNvPr>
          <p:cNvSpPr/>
          <p:nvPr/>
        </p:nvSpPr>
        <p:spPr>
          <a:xfrm>
            <a:off x="3696509" y="2283718"/>
            <a:ext cx="2449499"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2</a:t>
            </a:r>
          </a:p>
        </p:txBody>
      </p:sp>
      <p:sp>
        <p:nvSpPr>
          <p:cNvPr id="34" name="Rounded Rectangle 6">
            <a:extLst>
              <a:ext uri="{FF2B5EF4-FFF2-40B4-BE49-F238E27FC236}">
                <a16:creationId xmlns:a16="http://schemas.microsoft.com/office/drawing/2014/main" id="{B8196C66-E6EB-5E41-818D-1207FA8DF0B5}"/>
              </a:ext>
            </a:extLst>
          </p:cNvPr>
          <p:cNvSpPr/>
          <p:nvPr/>
        </p:nvSpPr>
        <p:spPr>
          <a:xfrm>
            <a:off x="6226401" y="3003798"/>
            <a:ext cx="2498067"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3</a:t>
            </a:r>
          </a:p>
        </p:txBody>
      </p:sp>
      <p:sp>
        <p:nvSpPr>
          <p:cNvPr id="36" name="Rounded Rectangle 6">
            <a:extLst>
              <a:ext uri="{FF2B5EF4-FFF2-40B4-BE49-F238E27FC236}">
                <a16:creationId xmlns:a16="http://schemas.microsoft.com/office/drawing/2014/main" id="{EB1D3DB7-4765-C446-8180-AF365A5142BA}"/>
              </a:ext>
            </a:extLst>
          </p:cNvPr>
          <p:cNvSpPr/>
          <p:nvPr/>
        </p:nvSpPr>
        <p:spPr>
          <a:xfrm>
            <a:off x="1114829" y="3665728"/>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7" name="Rounded Rectangle 6">
            <a:extLst>
              <a:ext uri="{FF2B5EF4-FFF2-40B4-BE49-F238E27FC236}">
                <a16:creationId xmlns:a16="http://schemas.microsoft.com/office/drawing/2014/main" id="{353E9C9A-5263-8D4A-9B5D-A0E3249E8AFF}"/>
              </a:ext>
            </a:extLst>
          </p:cNvPr>
          <p:cNvSpPr/>
          <p:nvPr/>
        </p:nvSpPr>
        <p:spPr>
          <a:xfrm>
            <a:off x="2694766" y="366556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8" name="Rounded Rectangle 6">
            <a:extLst>
              <a:ext uri="{FF2B5EF4-FFF2-40B4-BE49-F238E27FC236}">
                <a16:creationId xmlns:a16="http://schemas.microsoft.com/office/drawing/2014/main" id="{604E7959-96D5-F243-A130-89A69F422A01}"/>
              </a:ext>
            </a:extLst>
          </p:cNvPr>
          <p:cNvSpPr/>
          <p:nvPr/>
        </p:nvSpPr>
        <p:spPr>
          <a:xfrm>
            <a:off x="3220955" y="3671998"/>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9" name="Rounded Rectangle 6">
            <a:extLst>
              <a:ext uri="{FF2B5EF4-FFF2-40B4-BE49-F238E27FC236}">
                <a16:creationId xmlns:a16="http://schemas.microsoft.com/office/drawing/2014/main" id="{60F54856-BEAC-C949-AAA2-7CAFB363C4EB}"/>
              </a:ext>
            </a:extLst>
          </p:cNvPr>
          <p:cNvSpPr/>
          <p:nvPr/>
        </p:nvSpPr>
        <p:spPr>
          <a:xfrm>
            <a:off x="4198992" y="3665728"/>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40" name="Rounded Rectangle 6">
            <a:extLst>
              <a:ext uri="{FF2B5EF4-FFF2-40B4-BE49-F238E27FC236}">
                <a16:creationId xmlns:a16="http://schemas.microsoft.com/office/drawing/2014/main" id="{4F62B2E4-399D-A348-B556-303107037990}"/>
              </a:ext>
            </a:extLst>
          </p:cNvPr>
          <p:cNvSpPr/>
          <p:nvPr/>
        </p:nvSpPr>
        <p:spPr>
          <a:xfrm>
            <a:off x="4703048" y="3667529"/>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1" name="Rounded Rectangle 6">
            <a:extLst>
              <a:ext uri="{FF2B5EF4-FFF2-40B4-BE49-F238E27FC236}">
                <a16:creationId xmlns:a16="http://schemas.microsoft.com/office/drawing/2014/main" id="{0BD3842D-30BB-824D-A3C4-BF7DF3D9C08F}"/>
              </a:ext>
            </a:extLst>
          </p:cNvPr>
          <p:cNvSpPr/>
          <p:nvPr/>
        </p:nvSpPr>
        <p:spPr>
          <a:xfrm>
            <a:off x="6226401" y="3654682"/>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2" name="Rounded Rectangle 6">
            <a:extLst>
              <a:ext uri="{FF2B5EF4-FFF2-40B4-BE49-F238E27FC236}">
                <a16:creationId xmlns:a16="http://schemas.microsoft.com/office/drawing/2014/main" id="{2FE8577C-827A-7147-95F5-269E43376613}"/>
              </a:ext>
            </a:extLst>
          </p:cNvPr>
          <p:cNvSpPr/>
          <p:nvPr/>
        </p:nvSpPr>
        <p:spPr>
          <a:xfrm>
            <a:off x="7278780" y="3665728"/>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4" name="CuadroTexto 53">
            <a:extLst>
              <a:ext uri="{FF2B5EF4-FFF2-40B4-BE49-F238E27FC236}">
                <a16:creationId xmlns:a16="http://schemas.microsoft.com/office/drawing/2014/main" id="{6CF14B41-3261-0348-91A7-F0F500C02E1A}"/>
              </a:ext>
            </a:extLst>
          </p:cNvPr>
          <p:cNvSpPr txBox="1"/>
          <p:nvPr/>
        </p:nvSpPr>
        <p:spPr>
          <a:xfrm>
            <a:off x="156740" y="4240198"/>
            <a:ext cx="8735740" cy="523220"/>
          </a:xfrm>
          <a:prstGeom prst="rect">
            <a:avLst/>
          </a:prstGeom>
          <a:noFill/>
        </p:spPr>
        <p:txBody>
          <a:bodyPr wrap="square" rtlCol="0">
            <a:spAutoFit/>
          </a:bodyPr>
          <a:lstStyle/>
          <a:p>
            <a:r>
              <a:rPr lang="es-ES" dirty="0">
                <a:solidFill>
                  <a:schemeClr val="tx2"/>
                </a:solidFill>
              </a:rPr>
              <a:t>Las tareas integradoras se con base en el código presentado. Sin embargo, tenga en cuenta que se debe hacer una sustentación del trabajo para comprobar la autoría del trabajo</a:t>
            </a:r>
          </a:p>
        </p:txBody>
      </p:sp>
    </p:spTree>
    <p:extLst>
      <p:ext uri="{BB962C8B-B14F-4D97-AF65-F5344CB8AC3E}">
        <p14:creationId xmlns:p14="http://schemas.microsoft.com/office/powerpoint/2010/main" val="77831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6C7EA6DC-1C9B-0048-8193-64433E736626}"/>
              </a:ext>
            </a:extLst>
          </p:cNvPr>
          <p:cNvSpPr/>
          <p:nvPr/>
        </p:nvSpPr>
        <p:spPr>
          <a:xfrm>
            <a:off x="0" y="4258968"/>
            <a:ext cx="9144000" cy="473022"/>
          </a:xfrm>
          <a:prstGeom prst="rect">
            <a:avLst/>
          </a:prstGeom>
          <a:solidFill>
            <a:srgbClr val="FFFFF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extBox 2">
            <a:extLst>
              <a:ext uri="{FF2B5EF4-FFF2-40B4-BE49-F238E27FC236}">
                <a16:creationId xmlns:a16="http://schemas.microsoft.com/office/drawing/2014/main" id="{D4DA244D-550E-8646-A6D0-83CA5147A8F0}"/>
              </a:ext>
            </a:extLst>
          </p:cNvPr>
          <p:cNvSpPr txBox="1"/>
          <p:nvPr/>
        </p:nvSpPr>
        <p:spPr>
          <a:xfrm>
            <a:off x="1104900" y="4352205"/>
            <a:ext cx="2209800" cy="307777"/>
          </a:xfrm>
          <a:prstGeom prst="rect">
            <a:avLst/>
          </a:prstGeom>
          <a:noFill/>
        </p:spPr>
        <p:txBody>
          <a:bodyPr wrap="square" rtlCol="0">
            <a:spAutoFit/>
          </a:bodyPr>
          <a:lstStyle/>
          <a:p>
            <a:pPr algn="ctr"/>
            <a:r>
              <a:rPr lang="en-US" dirty="0" err="1">
                <a:solidFill>
                  <a:schemeClr val="tx1"/>
                </a:solidFill>
              </a:rPr>
              <a:t>Preparación</a:t>
            </a:r>
            <a:endParaRPr lang="en-US" dirty="0">
              <a:solidFill>
                <a:schemeClr val="tx1"/>
              </a:solidFill>
            </a:endParaRPr>
          </a:p>
        </p:txBody>
      </p:sp>
      <p:sp>
        <p:nvSpPr>
          <p:cNvPr id="14" name="TextBox 6">
            <a:extLst>
              <a:ext uri="{FF2B5EF4-FFF2-40B4-BE49-F238E27FC236}">
                <a16:creationId xmlns:a16="http://schemas.microsoft.com/office/drawing/2014/main" id="{D48832AD-6330-EA4D-A9A2-075AEDAD0641}"/>
              </a:ext>
            </a:extLst>
          </p:cNvPr>
          <p:cNvSpPr txBox="1"/>
          <p:nvPr/>
        </p:nvSpPr>
        <p:spPr>
          <a:xfrm>
            <a:off x="5829300" y="4352205"/>
            <a:ext cx="2209800" cy="307777"/>
          </a:xfrm>
          <a:prstGeom prst="rect">
            <a:avLst/>
          </a:prstGeom>
          <a:noFill/>
        </p:spPr>
        <p:txBody>
          <a:bodyPr wrap="square" rtlCol="0">
            <a:spAutoFit/>
          </a:bodyPr>
          <a:lstStyle/>
          <a:p>
            <a:pPr algn="ctr"/>
            <a:r>
              <a:rPr lang="en-US" dirty="0" err="1">
                <a:solidFill>
                  <a:schemeClr val="tx1"/>
                </a:solidFill>
              </a:rPr>
              <a:t>Implementación</a:t>
            </a:r>
            <a:endParaRPr lang="en-US" dirty="0">
              <a:solidFill>
                <a:schemeClr val="tx1"/>
              </a:solidFill>
            </a:endParaRPr>
          </a:p>
        </p:txBody>
      </p:sp>
      <p:sp>
        <p:nvSpPr>
          <p:cNvPr id="15" name="Título 5">
            <a:extLst>
              <a:ext uri="{FF2B5EF4-FFF2-40B4-BE49-F238E27FC236}">
                <a16:creationId xmlns:a16="http://schemas.microsoft.com/office/drawing/2014/main" id="{31D7EE7B-A19E-AB41-9742-192FDBCB1179}"/>
              </a:ext>
            </a:extLst>
          </p:cNvPr>
          <p:cNvSpPr>
            <a:spLocks noGrp="1"/>
          </p:cNvSpPr>
          <p:nvPr>
            <p:ph type="title"/>
          </p:nvPr>
        </p:nvSpPr>
        <p:spPr>
          <a:xfrm>
            <a:off x="314350" y="53682"/>
            <a:ext cx="8362899" cy="615553"/>
          </a:xfrm>
        </p:spPr>
        <p:txBody>
          <a:bodyPr/>
          <a:lstStyle/>
          <a:p>
            <a:pPr algn="ctr"/>
            <a:r>
              <a:rPr lang="es-CO" sz="4000" dirty="0"/>
              <a:t>C</a:t>
            </a:r>
            <a:r>
              <a:rPr lang="es-CO" dirty="0"/>
              <a:t>LASES</a:t>
            </a:r>
          </a:p>
        </p:txBody>
      </p:sp>
      <p:sp>
        <p:nvSpPr>
          <p:cNvPr id="17" name="Rectángulo redondeado 16">
            <a:extLst>
              <a:ext uri="{FF2B5EF4-FFF2-40B4-BE49-F238E27FC236}">
                <a16:creationId xmlns:a16="http://schemas.microsoft.com/office/drawing/2014/main" id="{E9453042-F892-994F-B81B-CD5E28845351}"/>
              </a:ext>
            </a:extLst>
          </p:cNvPr>
          <p:cNvSpPr/>
          <p:nvPr/>
        </p:nvSpPr>
        <p:spPr>
          <a:xfrm>
            <a:off x="1032687" y="3013731"/>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Técnicas</a:t>
            </a:r>
            <a:endParaRPr lang="en-US" dirty="0">
              <a:solidFill>
                <a:schemeClr val="bg1"/>
              </a:solidFill>
            </a:endParaRPr>
          </a:p>
        </p:txBody>
      </p:sp>
      <p:sp>
        <p:nvSpPr>
          <p:cNvPr id="18" name="Rectángulo redondeado 17">
            <a:extLst>
              <a:ext uri="{FF2B5EF4-FFF2-40B4-BE49-F238E27FC236}">
                <a16:creationId xmlns:a16="http://schemas.microsoft.com/office/drawing/2014/main" id="{61C0DB71-646B-E24B-9E1C-2C14E7E78E07}"/>
              </a:ext>
            </a:extLst>
          </p:cNvPr>
          <p:cNvSpPr/>
          <p:nvPr/>
        </p:nvSpPr>
        <p:spPr>
          <a:xfrm>
            <a:off x="1056786" y="2507159"/>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20" name="CuadroTexto 19">
            <a:extLst>
              <a:ext uri="{FF2B5EF4-FFF2-40B4-BE49-F238E27FC236}">
                <a16:creationId xmlns:a16="http://schemas.microsoft.com/office/drawing/2014/main" id="{D9E2BE89-4BA5-0D4B-AC3B-D59005CF2A60}"/>
              </a:ext>
            </a:extLst>
          </p:cNvPr>
          <p:cNvSpPr txBox="1"/>
          <p:nvPr/>
        </p:nvSpPr>
        <p:spPr>
          <a:xfrm>
            <a:off x="262713" y="1405381"/>
            <a:ext cx="4038600" cy="646331"/>
          </a:xfrm>
          <a:prstGeom prst="rect">
            <a:avLst/>
          </a:prstGeom>
          <a:noFill/>
        </p:spPr>
        <p:txBody>
          <a:bodyPr wrap="square" rtlCol="0">
            <a:spAutoFit/>
          </a:bodyPr>
          <a:lstStyle/>
          <a:p>
            <a:r>
              <a:rPr lang="es-CO" sz="1200" dirty="0">
                <a:solidFill>
                  <a:schemeClr val="tx1"/>
                </a:solidFill>
              </a:rPr>
              <a:t>La clase asíncrona se refiere a los videos que los estudiantes del curso deben ver para prepararse para la clase síncrona</a:t>
            </a:r>
          </a:p>
        </p:txBody>
      </p:sp>
      <p:sp>
        <p:nvSpPr>
          <p:cNvPr id="21" name="TextBox 2">
            <a:extLst>
              <a:ext uri="{FF2B5EF4-FFF2-40B4-BE49-F238E27FC236}">
                <a16:creationId xmlns:a16="http://schemas.microsoft.com/office/drawing/2014/main" id="{699AA751-2276-F949-B062-673343AA7EC9}"/>
              </a:ext>
            </a:extLst>
          </p:cNvPr>
          <p:cNvSpPr txBox="1"/>
          <p:nvPr/>
        </p:nvSpPr>
        <p:spPr>
          <a:xfrm>
            <a:off x="442912" y="620640"/>
            <a:ext cx="3891193" cy="646331"/>
          </a:xfrm>
          <a:prstGeom prst="rect">
            <a:avLst/>
          </a:prstGeom>
          <a:noFill/>
        </p:spPr>
        <p:txBody>
          <a:bodyPr wrap="square" rtlCol="0">
            <a:spAutoFit/>
          </a:bodyPr>
          <a:lstStyle/>
          <a:p>
            <a:pPr algn="ctr"/>
            <a:r>
              <a:rPr lang="en-US" sz="3600" dirty="0" err="1">
                <a:solidFill>
                  <a:schemeClr val="accent2">
                    <a:lumMod val="75000"/>
                  </a:schemeClr>
                </a:solidFill>
              </a:rPr>
              <a:t>Teórico-prácticas</a:t>
            </a:r>
            <a:endParaRPr lang="en-US" sz="3600" dirty="0">
              <a:solidFill>
                <a:schemeClr val="accent2">
                  <a:lumMod val="75000"/>
                </a:schemeClr>
              </a:solidFill>
            </a:endParaRPr>
          </a:p>
        </p:txBody>
      </p:sp>
      <p:sp>
        <p:nvSpPr>
          <p:cNvPr id="22" name="TextBox 2">
            <a:extLst>
              <a:ext uri="{FF2B5EF4-FFF2-40B4-BE49-F238E27FC236}">
                <a16:creationId xmlns:a16="http://schemas.microsoft.com/office/drawing/2014/main" id="{88184701-9CAD-6449-AAD1-A870B19E7F50}"/>
              </a:ext>
            </a:extLst>
          </p:cNvPr>
          <p:cNvSpPr txBox="1"/>
          <p:nvPr/>
        </p:nvSpPr>
        <p:spPr>
          <a:xfrm>
            <a:off x="5220072" y="620563"/>
            <a:ext cx="3026113" cy="646331"/>
          </a:xfrm>
          <a:prstGeom prst="rect">
            <a:avLst/>
          </a:prstGeom>
          <a:noFill/>
        </p:spPr>
        <p:txBody>
          <a:bodyPr wrap="square" rtlCol="0">
            <a:spAutoFit/>
          </a:bodyPr>
          <a:lstStyle/>
          <a:p>
            <a:pPr algn="ctr"/>
            <a:r>
              <a:rPr lang="en-US" sz="3600" dirty="0" err="1">
                <a:solidFill>
                  <a:schemeClr val="accent2">
                    <a:lumMod val="75000"/>
                  </a:schemeClr>
                </a:solidFill>
              </a:rPr>
              <a:t>Laboratorio</a:t>
            </a:r>
            <a:endParaRPr lang="en-US" sz="3600" dirty="0">
              <a:solidFill>
                <a:schemeClr val="accent2">
                  <a:lumMod val="75000"/>
                </a:schemeClr>
              </a:solidFill>
            </a:endParaRPr>
          </a:p>
        </p:txBody>
      </p:sp>
      <p:sp>
        <p:nvSpPr>
          <p:cNvPr id="23" name="CuadroTexto 22">
            <a:extLst>
              <a:ext uri="{FF2B5EF4-FFF2-40B4-BE49-F238E27FC236}">
                <a16:creationId xmlns:a16="http://schemas.microsoft.com/office/drawing/2014/main" id="{3681637C-C4D3-7644-BBD2-D0EBF2B248CA}"/>
              </a:ext>
            </a:extLst>
          </p:cNvPr>
          <p:cNvSpPr txBox="1"/>
          <p:nvPr/>
        </p:nvSpPr>
        <p:spPr>
          <a:xfrm>
            <a:off x="4914900" y="1329591"/>
            <a:ext cx="4038600" cy="830997"/>
          </a:xfrm>
          <a:prstGeom prst="rect">
            <a:avLst/>
          </a:prstGeom>
          <a:noFill/>
        </p:spPr>
        <p:txBody>
          <a:bodyPr wrap="square" rtlCol="0">
            <a:spAutoFit/>
          </a:bodyPr>
          <a:lstStyle/>
          <a:p>
            <a:r>
              <a:rPr lang="es-CO" sz="1200" dirty="0">
                <a:solidFill>
                  <a:schemeClr val="tx1"/>
                </a:solidFill>
              </a:rPr>
              <a:t>La clase síncrona se refiere a la clase conceptual donde se responde el porqué, cuál es el contexto, qué problemas se resuelven, etc. Ocurre en el horario habitual de clase</a:t>
            </a:r>
          </a:p>
        </p:txBody>
      </p:sp>
      <p:sp>
        <p:nvSpPr>
          <p:cNvPr id="25" name="Rectángulo redondeado 24">
            <a:extLst>
              <a:ext uri="{FF2B5EF4-FFF2-40B4-BE49-F238E27FC236}">
                <a16:creationId xmlns:a16="http://schemas.microsoft.com/office/drawing/2014/main" id="{CCABEA18-E120-A04A-9148-EF314D5D1885}"/>
              </a:ext>
            </a:extLst>
          </p:cNvPr>
          <p:cNvSpPr/>
          <p:nvPr/>
        </p:nvSpPr>
        <p:spPr>
          <a:xfrm>
            <a:off x="5625003" y="2435441"/>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Análisis</a:t>
            </a:r>
            <a:r>
              <a:rPr lang="en-US" dirty="0">
                <a:solidFill>
                  <a:schemeClr val="bg1"/>
                </a:solidFill>
              </a:rPr>
              <a:t> de </a:t>
            </a:r>
            <a:r>
              <a:rPr lang="en-US" dirty="0" err="1">
                <a:solidFill>
                  <a:schemeClr val="bg1"/>
                </a:solidFill>
              </a:rPr>
              <a:t>problemas</a:t>
            </a:r>
            <a:endParaRPr lang="en-US" dirty="0">
              <a:solidFill>
                <a:schemeClr val="bg1"/>
              </a:solidFill>
            </a:endParaRPr>
          </a:p>
        </p:txBody>
      </p:sp>
      <p:sp>
        <p:nvSpPr>
          <p:cNvPr id="26" name="Rectángulo redondeado 25">
            <a:extLst>
              <a:ext uri="{FF2B5EF4-FFF2-40B4-BE49-F238E27FC236}">
                <a16:creationId xmlns:a16="http://schemas.microsoft.com/office/drawing/2014/main" id="{1BE65ECA-3DEF-A345-9227-0A7D169917CF}"/>
              </a:ext>
            </a:extLst>
          </p:cNvPr>
          <p:cNvSpPr/>
          <p:nvPr/>
        </p:nvSpPr>
        <p:spPr>
          <a:xfrm>
            <a:off x="5625003" y="2935480"/>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Ejercicios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clase</a:t>
            </a:r>
            <a:endParaRPr lang="en-US" dirty="0">
              <a:solidFill>
                <a:schemeClr val="bg1"/>
              </a:solidFill>
            </a:endParaRPr>
          </a:p>
        </p:txBody>
      </p:sp>
      <p:sp>
        <p:nvSpPr>
          <p:cNvPr id="27" name="Rectángulo redondeado 26">
            <a:extLst>
              <a:ext uri="{FF2B5EF4-FFF2-40B4-BE49-F238E27FC236}">
                <a16:creationId xmlns:a16="http://schemas.microsoft.com/office/drawing/2014/main" id="{B910FD83-8B26-184B-BA99-AB19A178A09C}"/>
              </a:ext>
            </a:extLst>
          </p:cNvPr>
          <p:cNvSpPr/>
          <p:nvPr/>
        </p:nvSpPr>
        <p:spPr>
          <a:xfrm>
            <a:off x="5625003" y="3448088"/>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Atención</a:t>
            </a:r>
            <a:r>
              <a:rPr lang="en-US" dirty="0">
                <a:solidFill>
                  <a:schemeClr val="bg1"/>
                </a:solidFill>
              </a:rPr>
              <a:t> de </a:t>
            </a:r>
            <a:r>
              <a:rPr lang="en-US" dirty="0" err="1">
                <a:solidFill>
                  <a:schemeClr val="bg1"/>
                </a:solidFill>
              </a:rPr>
              <a:t>dudas</a:t>
            </a:r>
            <a:endParaRPr lang="en-US" dirty="0">
              <a:solidFill>
                <a:schemeClr val="bg1"/>
              </a:solidFill>
            </a:endParaRPr>
          </a:p>
        </p:txBody>
      </p:sp>
      <p:cxnSp>
        <p:nvCxnSpPr>
          <p:cNvPr id="28" name="Conector recto 27">
            <a:extLst>
              <a:ext uri="{FF2B5EF4-FFF2-40B4-BE49-F238E27FC236}">
                <a16:creationId xmlns:a16="http://schemas.microsoft.com/office/drawing/2014/main" id="{4B8AAA5C-FDA9-914E-AAFA-701865EEB511}"/>
              </a:ext>
            </a:extLst>
          </p:cNvPr>
          <p:cNvCxnSpPr>
            <a:cxnSpLocks/>
          </p:cNvCxnSpPr>
          <p:nvPr/>
        </p:nvCxnSpPr>
        <p:spPr>
          <a:xfrm>
            <a:off x="4572000" y="1295449"/>
            <a:ext cx="0" cy="3436541"/>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ángulo redondeado 28">
            <a:extLst>
              <a:ext uri="{FF2B5EF4-FFF2-40B4-BE49-F238E27FC236}">
                <a16:creationId xmlns:a16="http://schemas.microsoft.com/office/drawing/2014/main" id="{B29FB9AA-1A1D-9C44-92ED-10AE9AA61DD4}"/>
              </a:ext>
            </a:extLst>
          </p:cNvPr>
          <p:cNvSpPr/>
          <p:nvPr/>
        </p:nvSpPr>
        <p:spPr>
          <a:xfrm>
            <a:off x="1033633" y="3520303"/>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Teoría</a:t>
            </a:r>
            <a:endParaRPr lang="en-US" dirty="0">
              <a:solidFill>
                <a:schemeClr val="bg1"/>
              </a:solidFill>
            </a:endParaRPr>
          </a:p>
        </p:txBody>
      </p:sp>
    </p:spTree>
    <p:extLst>
      <p:ext uri="{BB962C8B-B14F-4D97-AF65-F5344CB8AC3E}">
        <p14:creationId xmlns:p14="http://schemas.microsoft.com/office/powerpoint/2010/main" val="246957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pic>
        <p:nvPicPr>
          <p:cNvPr id="6" name="Picture 2" descr="GitHub logo and symbol, meaning, history, PNG">
            <a:extLst>
              <a:ext uri="{FF2B5EF4-FFF2-40B4-BE49-F238E27FC236}">
                <a16:creationId xmlns:a16="http://schemas.microsoft.com/office/drawing/2014/main" id="{E8C00636-DE31-FE43-B6B3-C04CEAA2A6B6}"/>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5866" y="1915541"/>
            <a:ext cx="208851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terprise 2020">
            <a:extLst>
              <a:ext uri="{FF2B5EF4-FFF2-40B4-BE49-F238E27FC236}">
                <a16:creationId xmlns:a16="http://schemas.microsoft.com/office/drawing/2014/main" id="{F982293F-C5D5-9644-9389-0CE07962F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630" b="33704"/>
          <a:stretch/>
        </p:blipFill>
        <p:spPr bwMode="auto">
          <a:xfrm>
            <a:off x="4692314" y="3186899"/>
            <a:ext cx="3465820" cy="1270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nterprise 2020">
            <a:extLst>
              <a:ext uri="{FF2B5EF4-FFF2-40B4-BE49-F238E27FC236}">
                <a16:creationId xmlns:a16="http://schemas.microsoft.com/office/drawing/2014/main" id="{B9DA7527-9487-5C42-8972-B3A3BE46F917}"/>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7264" t="29630" b="33704"/>
          <a:stretch/>
        </p:blipFill>
        <p:spPr bwMode="auto">
          <a:xfrm>
            <a:off x="5983818" y="3197409"/>
            <a:ext cx="2174316" cy="12708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C291A67-BA46-6C4C-9F9B-4F888FFCB0B8}"/>
              </a:ext>
            </a:extLst>
          </p:cNvPr>
          <p:cNvPicPr>
            <a:picLocks noChangeAspect="1"/>
          </p:cNvPicPr>
          <p:nvPr/>
        </p:nvPicPr>
        <p:blipFill>
          <a:blip r:embed="rId4"/>
          <a:stretch>
            <a:fillRect/>
          </a:stretch>
        </p:blipFill>
        <p:spPr>
          <a:xfrm>
            <a:off x="5883820" y="1419622"/>
            <a:ext cx="1137727" cy="1152128"/>
          </a:xfrm>
          <a:prstGeom prst="rect">
            <a:avLst/>
          </a:prstGeom>
        </p:spPr>
      </p:pic>
      <p:sp>
        <p:nvSpPr>
          <p:cNvPr id="4" name="CuadroTexto 3">
            <a:extLst>
              <a:ext uri="{FF2B5EF4-FFF2-40B4-BE49-F238E27FC236}">
                <a16:creationId xmlns:a16="http://schemas.microsoft.com/office/drawing/2014/main" id="{4211E011-2722-3842-8168-CBBCBD4652C4}"/>
              </a:ext>
            </a:extLst>
          </p:cNvPr>
          <p:cNvSpPr txBox="1"/>
          <p:nvPr/>
        </p:nvSpPr>
        <p:spPr>
          <a:xfrm>
            <a:off x="5945973" y="2582260"/>
            <a:ext cx="1013419" cy="307777"/>
          </a:xfrm>
          <a:prstGeom prst="rect">
            <a:avLst/>
          </a:prstGeom>
          <a:noFill/>
        </p:spPr>
        <p:txBody>
          <a:bodyPr wrap="none" rtlCol="0">
            <a:spAutoFit/>
          </a:bodyPr>
          <a:lstStyle/>
          <a:p>
            <a:r>
              <a:rPr lang="es-CO" b="1" dirty="0">
                <a:solidFill>
                  <a:schemeClr val="tx1"/>
                </a:solidFill>
              </a:rPr>
              <a:t>DISCORD</a:t>
            </a:r>
          </a:p>
        </p:txBody>
      </p:sp>
    </p:spTree>
    <p:extLst>
      <p:ext uri="{BB962C8B-B14F-4D97-AF65-F5344CB8AC3E}">
        <p14:creationId xmlns:p14="http://schemas.microsoft.com/office/powerpoint/2010/main" val="72599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ED171-BE9A-B342-AF86-00EC246CE22A}"/>
              </a:ext>
            </a:extLst>
          </p:cNvPr>
          <p:cNvSpPr>
            <a:spLocks noGrp="1"/>
          </p:cNvSpPr>
          <p:nvPr>
            <p:ph type="title"/>
          </p:nvPr>
        </p:nvSpPr>
        <p:spPr/>
        <p:txBody>
          <a:bodyPr/>
          <a:lstStyle/>
          <a:p>
            <a:r>
              <a:rPr lang="es-CO" dirty="0"/>
              <a:t>DOMICIANO RINCÓN</a:t>
            </a:r>
          </a:p>
        </p:txBody>
      </p:sp>
      <p:sp>
        <p:nvSpPr>
          <p:cNvPr id="3" name="Marcador de contenido 2">
            <a:extLst>
              <a:ext uri="{FF2B5EF4-FFF2-40B4-BE49-F238E27FC236}">
                <a16:creationId xmlns:a16="http://schemas.microsoft.com/office/drawing/2014/main" id="{B4836C5B-2153-F643-BA0A-AADA7509A48A}"/>
              </a:ext>
            </a:extLst>
          </p:cNvPr>
          <p:cNvSpPr>
            <a:spLocks noGrp="1"/>
          </p:cNvSpPr>
          <p:nvPr>
            <p:ph idx="1"/>
          </p:nvPr>
        </p:nvSpPr>
        <p:spPr>
          <a:xfrm>
            <a:off x="822960" y="1384301"/>
            <a:ext cx="4685144" cy="3017520"/>
          </a:xfrm>
        </p:spPr>
        <p:txBody>
          <a:bodyPr>
            <a:normAutofit fontScale="92500" lnSpcReduction="20000"/>
          </a:bodyPr>
          <a:lstStyle/>
          <a:p>
            <a:pPr marL="0" indent="0">
              <a:buNone/>
            </a:pPr>
            <a:r>
              <a:rPr lang="es-CO" b="1" dirty="0"/>
              <a:t>Cursos a cargo:</a:t>
            </a:r>
            <a:r>
              <a:rPr lang="es-CO" dirty="0"/>
              <a:t> Algoritmos y programación 2, Programación en red y Aplicaciones móviles. Coordinador del club de programación competitiva. Coordinador del bloque de algoritmos de DMI.</a:t>
            </a:r>
          </a:p>
          <a:p>
            <a:pPr marL="0" indent="0">
              <a:buNone/>
            </a:pPr>
            <a:r>
              <a:rPr lang="es-CO" b="1" dirty="0"/>
              <a:t>Hobbies y curiosidades:</a:t>
            </a:r>
            <a:r>
              <a:rPr lang="es-CO" dirty="0"/>
              <a:t> Me gusta la geografía y el tema espacial. Se coser a mano, con cosedora y bordar. Me gusta dibujar y ver los diferentes estilos artísticos de los tatuajes aunque no tengo ninguno</a:t>
            </a:r>
          </a:p>
          <a:p>
            <a:pPr marL="0" indent="0">
              <a:buNone/>
            </a:pPr>
            <a:r>
              <a:rPr lang="es-CO" b="1" dirty="0"/>
              <a:t>Intereses: </a:t>
            </a:r>
            <a:r>
              <a:rPr lang="es-CO" dirty="0"/>
              <a:t>Me apasiona desarrollar desde hardware hasta software, desde </a:t>
            </a:r>
            <a:r>
              <a:rPr lang="es-CO" dirty="0" err="1"/>
              <a:t>frontend</a:t>
            </a:r>
            <a:r>
              <a:rPr lang="es-CO" dirty="0"/>
              <a:t> hasta </a:t>
            </a:r>
            <a:r>
              <a:rPr lang="es-CO" dirty="0" err="1"/>
              <a:t>backend</a:t>
            </a:r>
            <a:r>
              <a:rPr lang="es-CO" dirty="0"/>
              <a:t>. Me he especializado en programar aplicaciones móviles usando diversas tecnologías y lenguajes. También me gusta el tratamiento y análisis de señales y datos aplicador a la salud.</a:t>
            </a:r>
          </a:p>
          <a:p>
            <a:pPr marL="0" indent="0">
              <a:buNone/>
            </a:pPr>
            <a:r>
              <a:rPr lang="es-CO" b="1" dirty="0"/>
              <a:t>Intereses: </a:t>
            </a:r>
            <a:r>
              <a:rPr lang="es-CO" dirty="0"/>
              <a:t>Formar un grupo de estudiantes que se le midan a problemas algorítmicos retadores y salgan bien librados. Que desarrollen programas de calidad.</a:t>
            </a:r>
          </a:p>
          <a:p>
            <a:pPr marL="0" indent="0">
              <a:buNone/>
            </a:pPr>
            <a:endParaRPr lang="es-CO" dirty="0"/>
          </a:p>
          <a:p>
            <a:endParaRPr lang="es-CO" dirty="0"/>
          </a:p>
        </p:txBody>
      </p:sp>
      <p:pic>
        <p:nvPicPr>
          <p:cNvPr id="7170" name="Picture 2">
            <a:extLst>
              <a:ext uri="{FF2B5EF4-FFF2-40B4-BE49-F238E27FC236}">
                <a16:creationId xmlns:a16="http://schemas.microsoft.com/office/drawing/2014/main" id="{FBCEB87D-A7E0-5940-B2EA-1443C1B05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579230"/>
            <a:ext cx="3088062" cy="278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4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1815882"/>
          </a:xfrm>
          <a:prstGeom prst="rect">
            <a:avLst/>
          </a:prstGeom>
          <a:noFill/>
        </p:spPr>
        <p:txBody>
          <a:bodyPr wrap="square" rtlCol="0">
            <a:spAutoFit/>
          </a:bodyPr>
          <a:lstStyle/>
          <a:p>
            <a:r>
              <a:rPr lang="es-ES" b="1" dirty="0">
                <a:solidFill>
                  <a:schemeClr val="tx2"/>
                </a:solidFill>
              </a:rPr>
              <a:t>UNIDAD 1</a:t>
            </a:r>
            <a:endParaRPr lang="es-ES" dirty="0">
              <a:solidFill>
                <a:schemeClr val="tx2"/>
              </a:solidFill>
            </a:endParaRPr>
          </a:p>
          <a:p>
            <a:r>
              <a:rPr lang="es-ES" dirty="0">
                <a:solidFill>
                  <a:schemeClr val="tx2"/>
                </a:solidFill>
              </a:rPr>
              <a:t>Pruebas automáticas y excepciones</a:t>
            </a:r>
          </a:p>
          <a:p>
            <a:endParaRPr lang="es-ES" b="1" dirty="0">
              <a:solidFill>
                <a:schemeClr val="tx2"/>
              </a:solidFill>
            </a:endParaRPr>
          </a:p>
          <a:p>
            <a:r>
              <a:rPr lang="es-ES" b="1" dirty="0">
                <a:solidFill>
                  <a:schemeClr val="tx2"/>
                </a:solidFill>
              </a:rPr>
              <a:t>UNIDAD 2</a:t>
            </a:r>
          </a:p>
          <a:p>
            <a:r>
              <a:rPr lang="es-ES" dirty="0">
                <a:solidFill>
                  <a:schemeClr val="tx2"/>
                </a:solidFill>
              </a:rPr>
              <a:t>Construcción de la GUI</a:t>
            </a: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Persistencia, ordenamiento y búsqueda</a:t>
            </a: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4" name="Elipse 13"/>
          <p:cNvSpPr/>
          <p:nvPr/>
        </p:nvSpPr>
        <p:spPr>
          <a:xfrm>
            <a:off x="539552" y="250833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539552" y="3155119"/>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9" name="CuadroTexto 8">
            <a:extLst>
              <a:ext uri="{FF2B5EF4-FFF2-40B4-BE49-F238E27FC236}">
                <a16:creationId xmlns:a16="http://schemas.microsoft.com/office/drawing/2014/main" id="{30277358-24C8-BF44-895C-A7903CEDE574}"/>
              </a:ext>
            </a:extLst>
          </p:cNvPr>
          <p:cNvSpPr txBox="1"/>
          <p:nvPr/>
        </p:nvSpPr>
        <p:spPr>
          <a:xfrm>
            <a:off x="5170324" y="1779662"/>
            <a:ext cx="4248472" cy="1815882"/>
          </a:xfrm>
          <a:prstGeom prst="rect">
            <a:avLst/>
          </a:prstGeom>
          <a:noFill/>
        </p:spPr>
        <p:txBody>
          <a:bodyPr wrap="square" rtlCol="0">
            <a:spAutoFit/>
          </a:bodyPr>
          <a:lstStyle/>
          <a:p>
            <a:r>
              <a:rPr lang="es-ES" b="1" dirty="0">
                <a:solidFill>
                  <a:schemeClr val="tx2"/>
                </a:solidFill>
              </a:rPr>
              <a:t>UNIDAD 4</a:t>
            </a:r>
            <a:endParaRPr lang="es-ES" dirty="0">
              <a:solidFill>
                <a:schemeClr val="tx2"/>
              </a:solidFill>
            </a:endParaRPr>
          </a:p>
          <a:p>
            <a:r>
              <a:rPr lang="es-ES" dirty="0">
                <a:solidFill>
                  <a:schemeClr val="tx2"/>
                </a:solidFill>
              </a:rPr>
              <a:t>Recursividad</a:t>
            </a:r>
          </a:p>
          <a:p>
            <a:endParaRPr lang="es-ES" b="1" dirty="0">
              <a:solidFill>
                <a:schemeClr val="tx2"/>
              </a:solidFill>
            </a:endParaRPr>
          </a:p>
          <a:p>
            <a:r>
              <a:rPr lang="es-ES" b="1" dirty="0">
                <a:solidFill>
                  <a:schemeClr val="tx2"/>
                </a:solidFill>
              </a:rPr>
              <a:t>UNIDAD 5</a:t>
            </a:r>
            <a:endParaRPr lang="es-ES" dirty="0">
              <a:solidFill>
                <a:schemeClr val="tx2"/>
              </a:solidFill>
            </a:endParaRPr>
          </a:p>
          <a:p>
            <a:r>
              <a:rPr lang="es-ES" dirty="0">
                <a:solidFill>
                  <a:schemeClr val="tx2"/>
                </a:solidFill>
              </a:rPr>
              <a:t>Estructura lineales enlazadas</a:t>
            </a:r>
          </a:p>
          <a:p>
            <a:endParaRPr lang="es-ES" dirty="0">
              <a:solidFill>
                <a:schemeClr val="tx2"/>
              </a:solidFill>
            </a:endParaRPr>
          </a:p>
          <a:p>
            <a:r>
              <a:rPr lang="es-ES" b="1" dirty="0">
                <a:solidFill>
                  <a:schemeClr val="tx2"/>
                </a:solidFill>
              </a:rPr>
              <a:t>UNIDAD 6</a:t>
            </a:r>
            <a:endParaRPr lang="es-ES" dirty="0">
              <a:solidFill>
                <a:schemeClr val="tx2"/>
              </a:solidFill>
            </a:endParaRPr>
          </a:p>
          <a:p>
            <a:r>
              <a:rPr lang="es-ES" dirty="0">
                <a:solidFill>
                  <a:schemeClr val="tx2"/>
                </a:solidFill>
              </a:rPr>
              <a:t>Concurrencia y dibujo básico 2D</a:t>
            </a:r>
          </a:p>
        </p:txBody>
      </p:sp>
      <p:sp>
        <p:nvSpPr>
          <p:cNvPr id="10" name="Elipse 9">
            <a:extLst>
              <a:ext uri="{FF2B5EF4-FFF2-40B4-BE49-F238E27FC236}">
                <a16:creationId xmlns:a16="http://schemas.microsoft.com/office/drawing/2014/main" id="{7803282D-7DA6-E94C-9421-E7B09E65C2E5}"/>
              </a:ext>
            </a:extLst>
          </p:cNvPr>
          <p:cNvSpPr/>
          <p:nvPr/>
        </p:nvSpPr>
        <p:spPr>
          <a:xfrm>
            <a:off x="4594260"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1" name="Elipse 10">
            <a:extLst>
              <a:ext uri="{FF2B5EF4-FFF2-40B4-BE49-F238E27FC236}">
                <a16:creationId xmlns:a16="http://schemas.microsoft.com/office/drawing/2014/main" id="{D9C7A6D1-8FF2-F94D-B1A6-B5509B7FD64D}"/>
              </a:ext>
            </a:extLst>
          </p:cNvPr>
          <p:cNvSpPr/>
          <p:nvPr/>
        </p:nvSpPr>
        <p:spPr>
          <a:xfrm>
            <a:off x="4594260" y="250833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13" name="Elipse 12">
            <a:extLst>
              <a:ext uri="{FF2B5EF4-FFF2-40B4-BE49-F238E27FC236}">
                <a16:creationId xmlns:a16="http://schemas.microsoft.com/office/drawing/2014/main" id="{4C9D3725-BAD6-0642-B306-409639429469}"/>
              </a:ext>
            </a:extLst>
          </p:cNvPr>
          <p:cNvSpPr/>
          <p:nvPr/>
        </p:nvSpPr>
        <p:spPr>
          <a:xfrm>
            <a:off x="4594260" y="3155119"/>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Composición</a:t>
            </a:r>
            <a:r>
              <a:rPr lang="en-US" dirty="0"/>
              <a:t> del </a:t>
            </a:r>
            <a:r>
              <a:rPr lang="en-US" dirty="0" err="1"/>
              <a:t>curso</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1594995" y="2204590"/>
            <a:ext cx="1454141"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Interfaz</a:t>
            </a:r>
            <a:r>
              <a:rPr lang="en-US" sz="1000" dirty="0">
                <a:solidFill>
                  <a:schemeClr val="bg1"/>
                </a:solidFill>
              </a:rPr>
              <a:t> de</a:t>
            </a:r>
          </a:p>
          <a:p>
            <a:pPr algn="ctr"/>
            <a:r>
              <a:rPr lang="en-US" sz="1000" dirty="0" err="1">
                <a:solidFill>
                  <a:schemeClr val="bg1"/>
                </a:solidFill>
              </a:rPr>
              <a:t>usuario</a:t>
            </a:r>
            <a:endParaRPr lang="en-US" sz="1000" dirty="0">
              <a:solidFill>
                <a:schemeClr val="bg1"/>
              </a:solidFill>
            </a:endParaRP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30" name="Rounded Rectangle 6">
            <a:extLst>
              <a:ext uri="{FF2B5EF4-FFF2-40B4-BE49-F238E27FC236}">
                <a16:creationId xmlns:a16="http://schemas.microsoft.com/office/drawing/2014/main" id="{A78FB1ED-94C2-3B4E-8319-C0C2CBC13691}"/>
              </a:ext>
            </a:extLst>
          </p:cNvPr>
          <p:cNvSpPr/>
          <p:nvPr/>
        </p:nvSpPr>
        <p:spPr>
          <a:xfrm>
            <a:off x="3129528" y="2678701"/>
            <a:ext cx="199875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Persistencia</a:t>
            </a:r>
            <a:r>
              <a:rPr lang="en-US" sz="1000" dirty="0">
                <a:solidFill>
                  <a:schemeClr val="bg1"/>
                </a:solidFill>
              </a:rPr>
              <a:t> y </a:t>
            </a:r>
          </a:p>
          <a:p>
            <a:pPr algn="ctr"/>
            <a:r>
              <a:rPr lang="en-US" sz="1000" dirty="0" err="1">
                <a:solidFill>
                  <a:schemeClr val="bg1"/>
                </a:solidFill>
              </a:rPr>
              <a:t>ordenamiento</a:t>
            </a:r>
            <a:endParaRPr lang="en-US" sz="1000" dirty="0">
              <a:solidFill>
                <a:schemeClr val="bg1"/>
              </a:solidFill>
            </a:endParaRPr>
          </a:p>
        </p:txBody>
      </p:sp>
      <p:sp>
        <p:nvSpPr>
          <p:cNvPr id="35" name="Rounded Rectangle 6">
            <a:extLst>
              <a:ext uri="{FF2B5EF4-FFF2-40B4-BE49-F238E27FC236}">
                <a16:creationId xmlns:a16="http://schemas.microsoft.com/office/drawing/2014/main" id="{806D9373-536A-FE48-AADD-C38A5399E990}"/>
              </a:ext>
            </a:extLst>
          </p:cNvPr>
          <p:cNvSpPr/>
          <p:nvPr/>
        </p:nvSpPr>
        <p:spPr>
          <a:xfrm>
            <a:off x="5208678" y="3075806"/>
            <a:ext cx="937332"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Recursividad</a:t>
            </a:r>
            <a:endParaRPr lang="en-US" sz="1000" dirty="0">
              <a:solidFill>
                <a:schemeClr val="bg1"/>
              </a:solidFill>
            </a:endParaRPr>
          </a:p>
        </p:txBody>
      </p:sp>
      <p:sp>
        <p:nvSpPr>
          <p:cNvPr id="41" name="Rounded Rectangle 6">
            <a:extLst>
              <a:ext uri="{FF2B5EF4-FFF2-40B4-BE49-F238E27FC236}">
                <a16:creationId xmlns:a16="http://schemas.microsoft.com/office/drawing/2014/main" id="{A898665B-CA02-EF4A-96FB-71B96F001134}"/>
              </a:ext>
            </a:extLst>
          </p:cNvPr>
          <p:cNvSpPr/>
          <p:nvPr/>
        </p:nvSpPr>
        <p:spPr>
          <a:xfrm>
            <a:off x="5712735" y="3595958"/>
            <a:ext cx="1990422"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Algoritmos</a:t>
            </a:r>
            <a:r>
              <a:rPr lang="en-US" sz="1000" dirty="0">
                <a:solidFill>
                  <a:schemeClr val="bg1"/>
                </a:solidFill>
              </a:rPr>
              <a:t> y </a:t>
            </a:r>
            <a:r>
              <a:rPr lang="en-US" sz="1000" dirty="0" err="1">
                <a:solidFill>
                  <a:schemeClr val="bg1"/>
                </a:solidFill>
              </a:rPr>
              <a:t>estructuras</a:t>
            </a:r>
            <a:r>
              <a:rPr lang="en-US" sz="1000" dirty="0">
                <a:solidFill>
                  <a:schemeClr val="bg1"/>
                </a:solidFill>
              </a:rPr>
              <a:t> </a:t>
            </a:r>
            <a:r>
              <a:rPr lang="en-US" sz="1000" dirty="0" err="1">
                <a:solidFill>
                  <a:schemeClr val="bg1"/>
                </a:solidFill>
              </a:rPr>
              <a:t>recursivas</a:t>
            </a:r>
            <a:endParaRPr lang="en-US" sz="1000" dirty="0">
              <a:solidFill>
                <a:schemeClr val="bg1"/>
              </a:solidFill>
            </a:endParaRPr>
          </a:p>
        </p:txBody>
      </p:sp>
      <p:sp>
        <p:nvSpPr>
          <p:cNvPr id="42" name="Rounded Rectangle 6">
            <a:extLst>
              <a:ext uri="{FF2B5EF4-FFF2-40B4-BE49-F238E27FC236}">
                <a16:creationId xmlns:a16="http://schemas.microsoft.com/office/drawing/2014/main" id="{F811E728-6C41-D245-922F-562C58EC072A}"/>
              </a:ext>
            </a:extLst>
          </p:cNvPr>
          <p:cNvSpPr/>
          <p:nvPr/>
        </p:nvSpPr>
        <p:spPr>
          <a:xfrm>
            <a:off x="7793159" y="4083918"/>
            <a:ext cx="927719"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Concurrencia</a:t>
            </a:r>
            <a:r>
              <a:rPr lang="en-US" sz="1000" dirty="0">
                <a:solidFill>
                  <a:schemeClr val="bg1"/>
                </a:solidFill>
              </a:rPr>
              <a:t> y </a:t>
            </a:r>
            <a:r>
              <a:rPr lang="en-US" sz="1000" dirty="0" err="1">
                <a:solidFill>
                  <a:schemeClr val="bg1"/>
                </a:solidFill>
              </a:rPr>
              <a:t>dibujo</a:t>
            </a:r>
            <a:r>
              <a:rPr lang="en-US" sz="1000" dirty="0">
                <a:solidFill>
                  <a:schemeClr val="bg1"/>
                </a:solidFill>
              </a:rPr>
              <a:t> 2D</a:t>
            </a:r>
          </a:p>
        </p:txBody>
      </p:sp>
      <p:sp>
        <p:nvSpPr>
          <p:cNvPr id="43" name="Elipse 42">
            <a:extLst>
              <a:ext uri="{FF2B5EF4-FFF2-40B4-BE49-F238E27FC236}">
                <a16:creationId xmlns:a16="http://schemas.microsoft.com/office/drawing/2014/main" id="{7B6679CF-571F-EF45-87DF-666BD43CFEAA}"/>
              </a:ext>
            </a:extLst>
          </p:cNvPr>
          <p:cNvSpPr/>
          <p:nvPr/>
        </p:nvSpPr>
        <p:spPr>
          <a:xfrm>
            <a:off x="1459109" y="231866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44" name="Elipse 43">
            <a:extLst>
              <a:ext uri="{FF2B5EF4-FFF2-40B4-BE49-F238E27FC236}">
                <a16:creationId xmlns:a16="http://schemas.microsoft.com/office/drawing/2014/main" id="{D5C46C6F-4F3C-0345-8301-85C464A5D132}"/>
              </a:ext>
            </a:extLst>
          </p:cNvPr>
          <p:cNvSpPr/>
          <p:nvPr/>
        </p:nvSpPr>
        <p:spPr>
          <a:xfrm>
            <a:off x="2949508" y="284537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45" name="Elipse 44">
            <a:extLst>
              <a:ext uri="{FF2B5EF4-FFF2-40B4-BE49-F238E27FC236}">
                <a16:creationId xmlns:a16="http://schemas.microsoft.com/office/drawing/2014/main" id="{B905898A-8EE2-134F-8846-71DDD2DF3287}"/>
              </a:ext>
            </a:extLst>
          </p:cNvPr>
          <p:cNvSpPr/>
          <p:nvPr/>
        </p:nvSpPr>
        <p:spPr>
          <a:xfrm>
            <a:off x="431540" y="189422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46" name="Rounded Rectangle 6">
            <a:extLst>
              <a:ext uri="{FF2B5EF4-FFF2-40B4-BE49-F238E27FC236}">
                <a16:creationId xmlns:a16="http://schemas.microsoft.com/office/drawing/2014/main" id="{3E595EDD-B396-A94F-B3D9-DFB89F0C3B84}"/>
              </a:ext>
            </a:extLst>
          </p:cNvPr>
          <p:cNvSpPr/>
          <p:nvPr/>
        </p:nvSpPr>
        <p:spPr>
          <a:xfrm>
            <a:off x="611560" y="1732190"/>
            <a:ext cx="927720"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Pruebas</a:t>
            </a:r>
            <a:r>
              <a:rPr lang="en-US" sz="1000" dirty="0">
                <a:solidFill>
                  <a:schemeClr val="bg1"/>
                </a:solidFill>
              </a:rPr>
              <a:t> y </a:t>
            </a:r>
            <a:r>
              <a:rPr lang="en-US" sz="1000" dirty="0" err="1">
                <a:solidFill>
                  <a:schemeClr val="bg1"/>
                </a:solidFill>
              </a:rPr>
              <a:t>excepciones</a:t>
            </a:r>
            <a:endParaRPr lang="en-US" sz="1000" dirty="0">
              <a:solidFill>
                <a:schemeClr val="bg1"/>
              </a:solidFill>
            </a:endParaRPr>
          </a:p>
        </p:txBody>
      </p:sp>
      <p:sp>
        <p:nvSpPr>
          <p:cNvPr id="47" name="Elipse 46">
            <a:extLst>
              <a:ext uri="{FF2B5EF4-FFF2-40B4-BE49-F238E27FC236}">
                <a16:creationId xmlns:a16="http://schemas.microsoft.com/office/drawing/2014/main" id="{3C1C007B-EF48-EB46-8607-5E663FF9F1D2}"/>
              </a:ext>
            </a:extLst>
          </p:cNvPr>
          <p:cNvSpPr/>
          <p:nvPr/>
        </p:nvSpPr>
        <p:spPr>
          <a:xfrm>
            <a:off x="5028658" y="323906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48" name="Elipse 47">
            <a:extLst>
              <a:ext uri="{FF2B5EF4-FFF2-40B4-BE49-F238E27FC236}">
                <a16:creationId xmlns:a16="http://schemas.microsoft.com/office/drawing/2014/main" id="{C557013A-626D-8340-8785-B6785E5F46EE}"/>
              </a:ext>
            </a:extLst>
          </p:cNvPr>
          <p:cNvSpPr/>
          <p:nvPr/>
        </p:nvSpPr>
        <p:spPr>
          <a:xfrm>
            <a:off x="5532714" y="376930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9" name="Elipse 48">
            <a:extLst>
              <a:ext uri="{FF2B5EF4-FFF2-40B4-BE49-F238E27FC236}">
                <a16:creationId xmlns:a16="http://schemas.microsoft.com/office/drawing/2014/main" id="{A39B8FAA-EFE7-4D4A-B9EE-4C5CDA00460B}"/>
              </a:ext>
            </a:extLst>
          </p:cNvPr>
          <p:cNvSpPr/>
          <p:nvPr/>
        </p:nvSpPr>
        <p:spPr>
          <a:xfrm>
            <a:off x="7613139" y="425058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a:t>
            </a:r>
            <a:endParaRPr lang="es-CO" dirty="0">
              <a:solidFill>
                <a:schemeClr val="bg1"/>
              </a:solidFill>
            </a:endParaRPr>
          </a:p>
        </p:txBody>
      </p:sp>
      <p:sp>
        <p:nvSpPr>
          <p:cNvPr id="3" name="Rectángulo 2">
            <a:extLst>
              <a:ext uri="{FF2B5EF4-FFF2-40B4-BE49-F238E27FC236}">
                <a16:creationId xmlns:a16="http://schemas.microsoft.com/office/drawing/2014/main" id="{20377914-2701-3048-B9D9-88EF61AA3B68}"/>
              </a:ext>
            </a:extLst>
          </p:cNvPr>
          <p:cNvSpPr/>
          <p:nvPr/>
        </p:nvSpPr>
        <p:spPr>
          <a:xfrm>
            <a:off x="469534" y="1916066"/>
            <a:ext cx="284052" cy="307777"/>
          </a:xfrm>
          <a:prstGeom prst="rect">
            <a:avLst/>
          </a:prstGeom>
        </p:spPr>
        <p:txBody>
          <a:bodyPr wrap="square">
            <a:spAutoFit/>
          </a:bodyPr>
          <a:lstStyle/>
          <a:p>
            <a:pPr algn="ctr"/>
            <a:r>
              <a:rPr lang="es-ES" dirty="0">
                <a:solidFill>
                  <a:schemeClr val="bg1"/>
                </a:solidFill>
              </a:rPr>
              <a:t>1</a:t>
            </a:r>
            <a:endParaRPr lang="es-CO" dirty="0">
              <a:solidFill>
                <a:schemeClr val="bg1"/>
              </a:solidFill>
            </a:endParaRPr>
          </a:p>
        </p:txBody>
      </p:sp>
    </p:spTree>
    <p:extLst>
      <p:ext uri="{BB962C8B-B14F-4D97-AF65-F5344CB8AC3E}">
        <p14:creationId xmlns:p14="http://schemas.microsoft.com/office/powerpoint/2010/main" val="309719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Pruebas y excepciones</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1216586" y="4154624"/>
            <a:ext cx="6167753" cy="523220"/>
          </a:xfrm>
          <a:prstGeom prst="rect">
            <a:avLst/>
          </a:prstGeom>
        </p:spPr>
        <p:txBody>
          <a:bodyPr wrap="square">
            <a:spAutoFit/>
          </a:bodyPr>
          <a:lstStyle/>
          <a:p>
            <a:pPr algn="ctr"/>
            <a:r>
              <a:rPr lang="es-ES" dirty="0">
                <a:solidFill>
                  <a:schemeClr val="tx2"/>
                </a:solidFill>
              </a:rPr>
              <a:t>Los programas fallan, se deben </a:t>
            </a:r>
            <a:r>
              <a:rPr lang="es-ES" dirty="0" err="1">
                <a:solidFill>
                  <a:schemeClr val="tx2"/>
                </a:solidFill>
              </a:rPr>
              <a:t>preveer</a:t>
            </a:r>
            <a:r>
              <a:rPr lang="es-ES" dirty="0">
                <a:solidFill>
                  <a:schemeClr val="tx2"/>
                </a:solidFill>
              </a:rPr>
              <a:t> las situaciones y ponerlo a prueba de forma automática</a:t>
            </a:r>
          </a:p>
        </p:txBody>
      </p:sp>
      <p:pic>
        <p:nvPicPr>
          <p:cNvPr id="3074" name="Picture 2" descr="How to Automate Testing from the Beginning - Tech World Times">
            <a:extLst>
              <a:ext uri="{FF2B5EF4-FFF2-40B4-BE49-F238E27FC236}">
                <a16:creationId xmlns:a16="http://schemas.microsoft.com/office/drawing/2014/main" id="{E4625F43-3A08-B34F-A3D5-B951BB72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147" y="1448126"/>
            <a:ext cx="4502811" cy="26357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3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2</a:t>
            </a:r>
          </a:p>
          <a:p>
            <a:r>
              <a:rPr lang="es-ES" dirty="0">
                <a:solidFill>
                  <a:schemeClr val="tx2"/>
                </a:solidFill>
              </a:rPr>
              <a:t>Construcción de la GUI</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pic>
        <p:nvPicPr>
          <p:cNvPr id="1026" name="Picture 2" descr="Interfaz gráfica de usuario o GUI: Qué es y Para qué sirve | Workana">
            <a:extLst>
              <a:ext uri="{FF2B5EF4-FFF2-40B4-BE49-F238E27FC236}">
                <a16:creationId xmlns:a16="http://schemas.microsoft.com/office/drawing/2014/main" id="{B60F6265-D2F3-D642-9CC7-2944C731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479792"/>
            <a:ext cx="5328592" cy="25079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3C501BEC-C3C6-7143-BBE9-D9F6937B6CA5}"/>
              </a:ext>
            </a:extLst>
          </p:cNvPr>
          <p:cNvSpPr/>
          <p:nvPr/>
        </p:nvSpPr>
        <p:spPr>
          <a:xfrm>
            <a:off x="1187624" y="4164517"/>
            <a:ext cx="6311343" cy="523220"/>
          </a:xfrm>
          <a:prstGeom prst="rect">
            <a:avLst/>
          </a:prstGeom>
        </p:spPr>
        <p:txBody>
          <a:bodyPr wrap="none">
            <a:spAutoFit/>
          </a:bodyPr>
          <a:lstStyle/>
          <a:p>
            <a:pPr algn="ctr"/>
            <a:r>
              <a:rPr lang="es-ES" dirty="0">
                <a:solidFill>
                  <a:schemeClr val="tx2"/>
                </a:solidFill>
              </a:rPr>
              <a:t>Debemos pensar en los usuarios de las aplicaciones que realizamos. </a:t>
            </a:r>
          </a:p>
          <a:p>
            <a:pPr algn="ctr"/>
            <a:r>
              <a:rPr lang="es-ES" dirty="0">
                <a:solidFill>
                  <a:schemeClr val="tx2"/>
                </a:solidFill>
              </a:rPr>
              <a:t>Qué facilidades les damos, qué experiencia ofrecemos, qué valor agregamos</a:t>
            </a:r>
          </a:p>
        </p:txBody>
      </p:sp>
    </p:spTree>
    <p:extLst>
      <p:ext uri="{BB962C8B-B14F-4D97-AF65-F5344CB8AC3E}">
        <p14:creationId xmlns:p14="http://schemas.microsoft.com/office/powerpoint/2010/main" val="243002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3</a:t>
            </a:r>
          </a:p>
          <a:p>
            <a:r>
              <a:rPr lang="es-ES" dirty="0">
                <a:solidFill>
                  <a:schemeClr val="tx2"/>
                </a:solidFill>
              </a:rPr>
              <a:t>Persistencia y ordenamiento</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1216586" y="4154624"/>
            <a:ext cx="6167753" cy="523220"/>
          </a:xfrm>
          <a:prstGeom prst="rect">
            <a:avLst/>
          </a:prstGeom>
        </p:spPr>
        <p:txBody>
          <a:bodyPr wrap="square">
            <a:spAutoFit/>
          </a:bodyPr>
          <a:lstStyle/>
          <a:p>
            <a:pPr algn="ctr"/>
            <a:r>
              <a:rPr lang="es-ES" dirty="0">
                <a:solidFill>
                  <a:schemeClr val="tx2"/>
                </a:solidFill>
              </a:rPr>
              <a:t>A la hora de presentar información se requiere que nuestros programas memoricen, pero también que ordenen los datos</a:t>
            </a:r>
          </a:p>
        </p:txBody>
      </p:sp>
      <p:pic>
        <p:nvPicPr>
          <p:cNvPr id="2050" name="Picture 2" descr="Digital Brain Icons - Download Free Vector Icons | Noun Project">
            <a:extLst>
              <a:ext uri="{FF2B5EF4-FFF2-40B4-BE49-F238E27FC236}">
                <a16:creationId xmlns:a16="http://schemas.microsoft.com/office/drawing/2014/main" id="{26C6E687-CDBB-5A45-873D-5DF5C34EBE0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685768" y="1384489"/>
            <a:ext cx="954107" cy="954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B20B4D7F-16D5-6347-B70B-64889D56294B}"/>
              </a:ext>
            </a:extLst>
          </p:cNvPr>
          <p:cNvSpPr/>
          <p:nvPr/>
        </p:nvSpPr>
        <p:spPr>
          <a:xfrm>
            <a:off x="7636875" y="2338596"/>
            <a:ext cx="1051891" cy="307777"/>
          </a:xfrm>
          <a:prstGeom prst="rect">
            <a:avLst/>
          </a:prstGeom>
        </p:spPr>
        <p:txBody>
          <a:bodyPr wrap="none">
            <a:spAutoFit/>
          </a:bodyPr>
          <a:lstStyle/>
          <a:p>
            <a:r>
              <a:rPr lang="es-ES" b="1" dirty="0">
                <a:solidFill>
                  <a:schemeClr val="tx2"/>
                </a:solidFill>
              </a:rPr>
              <a:t>MEMORIA</a:t>
            </a:r>
          </a:p>
        </p:txBody>
      </p:sp>
      <p:pic>
        <p:nvPicPr>
          <p:cNvPr id="2052" name="Picture 4" descr="Rubik&amp;#39;s Cube PNG Image | Rubiks cube, Cube, Cube puzzle">
            <a:extLst>
              <a:ext uri="{FF2B5EF4-FFF2-40B4-BE49-F238E27FC236}">
                <a16:creationId xmlns:a16="http://schemas.microsoft.com/office/drawing/2014/main" id="{A03B5264-8007-394F-BED7-9663F126D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889" y="1408951"/>
            <a:ext cx="2592288" cy="274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73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4</a:t>
            </a:r>
          </a:p>
          <a:p>
            <a:r>
              <a:rPr lang="es-ES" dirty="0">
                <a:solidFill>
                  <a:schemeClr val="tx2"/>
                </a:solidFill>
              </a:rPr>
              <a:t>Recursividad</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Existen operaciones y estructuras con un comportamiento repetitivo. Para este caso se usa la recursividad</a:t>
            </a:r>
          </a:p>
        </p:txBody>
      </p:sp>
      <p:pic>
        <p:nvPicPr>
          <p:cNvPr id="5122" name="Picture 2" descr="Recursividad. O, como no resolverlo con un loop | by Kalim Al Razif | 10  goto 10 | Medium">
            <a:extLst>
              <a:ext uri="{FF2B5EF4-FFF2-40B4-BE49-F238E27FC236}">
                <a16:creationId xmlns:a16="http://schemas.microsoft.com/office/drawing/2014/main" id="{7B341421-A276-794B-B549-09D13217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853" y="313576"/>
            <a:ext cx="2671210" cy="381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5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5</a:t>
            </a:r>
          </a:p>
          <a:p>
            <a:r>
              <a:rPr lang="es-ES" dirty="0">
                <a:solidFill>
                  <a:schemeClr val="tx2"/>
                </a:solidFill>
              </a:rPr>
              <a:t>Estructuras lineales</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Los objetos son la estructura más simple de datos. Pero no es la única, se puede modelar una estructura lineal que según el caso puede optimizar la operación de un programa</a:t>
            </a:r>
          </a:p>
        </p:txBody>
      </p:sp>
      <p:pic>
        <p:nvPicPr>
          <p:cNvPr id="4098" name="Picture 2" descr="Qué son los grafos">
            <a:extLst>
              <a:ext uri="{FF2B5EF4-FFF2-40B4-BE49-F238E27FC236}">
                <a16:creationId xmlns:a16="http://schemas.microsoft.com/office/drawing/2014/main" id="{94956931-91E5-434E-B70A-CA5D503A9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823" y="1447037"/>
            <a:ext cx="4572001" cy="2344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Grafo - Wikipedia, la enciclopedia libre">
            <a:extLst>
              <a:ext uri="{FF2B5EF4-FFF2-40B4-BE49-F238E27FC236}">
                <a16:creationId xmlns:a16="http://schemas.microsoft.com/office/drawing/2014/main" id="{69CF3B83-6AB5-664A-AC39-9369E75E6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2238" y="2733769"/>
            <a:ext cx="2223212" cy="146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253039"/>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7155</TotalTime>
  <Words>571</Words>
  <Application>Microsoft Office PowerPoint</Application>
  <PresentationFormat>Presentación en pantalla (16:9)</PresentationFormat>
  <Paragraphs>147</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Retrospección</vt:lpstr>
      <vt:lpstr>Algoritmos y programación 2</vt:lpstr>
      <vt:lpstr>DOMICIANO RINCÓN</vt:lpstr>
      <vt:lpstr>Composición del curso</vt:lpstr>
      <vt:lpstr>Composición del curso</vt:lpstr>
      <vt:lpstr>Composición del curso</vt:lpstr>
      <vt:lpstr>Composición del curso</vt:lpstr>
      <vt:lpstr>Composición del curso</vt:lpstr>
      <vt:lpstr>Composición del curso</vt:lpstr>
      <vt:lpstr>Composición del curso</vt:lpstr>
      <vt:lpstr>Composición del curso</vt:lpstr>
      <vt:lpstr>Calificación</vt:lpstr>
      <vt:lpstr>Calificación</vt:lpstr>
      <vt:lpstr>CLASES</vt:lpstr>
      <vt:lpstr>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Niño</cp:lastModifiedBy>
  <cp:revision>136</cp:revision>
  <dcterms:modified xsi:type="dcterms:W3CDTF">2022-01-24T01:05:38Z</dcterms:modified>
</cp:coreProperties>
</file>