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2FEE-EC0F-38E1-5D45-769BFBF5B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83D92-8AB9-648B-2E55-B8477AB9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E83A-2EF6-A216-7A73-D45253B7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6F94-B63B-68AB-8C65-2210ED9D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3D22-DC57-3634-01AA-3C38B121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3564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CF61-FD48-6997-EF5F-5CEE0724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CFE80-CBB3-80B1-6B1E-A10FAE34B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D482-2E66-4DA7-684A-72F2FAD1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25C7-A4AA-2D03-B5E1-B2193A80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028A-3F25-C498-8ABC-EF2D41E2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8483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44FB5-E6D1-F0A5-0CEE-AF1878B33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9CEA7-FBB6-B7C7-2898-449ED4AE2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5362-67AE-9AFB-958C-6825C09D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102FF-A2C1-2893-978F-C418C36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161C-3ED3-BB37-DB6D-A2CB8D19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514D-AAC4-64F9-8689-12DE0EFE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2443-7AF0-8FC5-9112-AC1141F8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09E6-B944-1D27-45C2-EBF7EC42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CE83-96C1-5576-FB39-840AEE1A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7E6F-6297-4353-5039-2890851B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992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1D43-1BB5-E24F-F07C-6FE27569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F796-40BD-C462-1B94-74873777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79CB-32C2-AC03-44B6-42458105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283E-0BEB-126F-9A7A-2E75E603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C68C6-5C96-6D8F-4564-429FE160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876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8437-CC5B-57C4-04DC-881388DD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136C-B53B-A377-C9DE-92CCBD116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85F1E-AAA0-8C31-1F87-82C64BB8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517A5-80E7-072A-6A3D-4BA728C4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BCEF-DFAB-3C93-2856-E1F06F0E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7955B-EFE8-2A61-4EB3-8C766BBF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340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E239-1E23-294A-14DC-37B27D23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09DDE-ABC9-86EF-AFD1-157FD08C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95065-5F5D-720F-EC4A-6FF37DD94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BE7F9-406B-C154-2AD7-6ABC6555D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8D8AA-2A5D-5AE0-D4DD-9CDEC128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59983-0237-A440-EAD2-EBB2AEA0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14AE4-D766-3344-5053-15F4AFCD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B30EB-E955-D9C1-8A4B-C5605047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6103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0304-1903-2BDF-CC99-E68B1490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6EFD0-F0AF-71B1-316D-F3E9673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7DACA-4765-052F-4CF0-16F8E9AD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E86E7-E39A-E6C5-9B63-09F2BB25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534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587BE-9F65-6548-6781-627A690B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F6CFA-0E23-7E6D-2450-0CF7CABC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7307D-1BFF-BFE9-BF93-85560B61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0902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CE5E-C6DD-FA75-BE98-D9A74616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E94B-2102-0020-FB66-16D4DA29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4F36-823F-4AEE-EC1D-8C7B10F6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E828-CDD8-2F60-C0A4-EF06C419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2E3F7-288C-044A-81AE-72BFE3A4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FA534-BE2C-5E3D-E97F-74924A7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3588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75B-88E8-00F2-066C-16E762AE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195F1-AC01-9007-6DF7-C98D7DF07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B9F04-1759-0F70-953F-A3873F28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5EAB-5C25-2A81-BDC5-B33C8177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C03D-C790-17B1-443C-5F6EB9A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A0AF9-AE6B-6000-CACA-CCA9EE19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5656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639BB-1B7F-9D92-9721-DF790FD7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26287-76FB-F788-79DE-B7DA657A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2B17E-C8D6-8E73-0075-792372CB3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C83D-23AC-FC44-8341-AD9648AECC17}" type="datetimeFigureOut">
              <a:rPr lang="en-CO" smtClean="0"/>
              <a:t>12/03/23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E15B-FBEA-9226-CEDE-507C8B7AF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1BB-10C2-02D4-2750-D352DF40D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535B-4A12-294E-A241-66AB3C709BC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2324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2C163-49DE-E756-A413-11285ED8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CO" sz="8900"/>
              <a:t>Test Driven Development (TDD)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98ED8-C1E5-1504-3EFD-82AAA2D60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CO"/>
              <a:t>Algortimos y programación 2</a:t>
            </a:r>
          </a:p>
        </p:txBody>
      </p:sp>
    </p:spTree>
    <p:extLst>
      <p:ext uri="{BB962C8B-B14F-4D97-AF65-F5344CB8AC3E}">
        <p14:creationId xmlns:p14="http://schemas.microsoft.com/office/powerpoint/2010/main" val="104042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C9CF-DEB2-BFBA-EA39-45DFE8F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O" sz="4800" dirty="0"/>
              <a:t>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6F1-8415-A509-6FB6-28B71410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TDD es </a:t>
            </a:r>
            <a:r>
              <a:rPr lang="en-US" b="0" i="0" dirty="0" err="1">
                <a:effectLst/>
                <a:latin typeface="Söhne"/>
              </a:rPr>
              <a:t>una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técnica</a:t>
            </a:r>
            <a:r>
              <a:rPr lang="en-US" b="0" i="0" dirty="0">
                <a:effectLst/>
                <a:latin typeface="Söhne"/>
              </a:rPr>
              <a:t> que </a:t>
            </a:r>
            <a:r>
              <a:rPr lang="en-US" b="0" i="0" dirty="0" err="1">
                <a:effectLst/>
                <a:latin typeface="Söhne"/>
              </a:rPr>
              <a:t>mejora</a:t>
            </a:r>
            <a:r>
              <a:rPr lang="en-US" b="0" i="0" dirty="0">
                <a:effectLst/>
                <a:latin typeface="Söhne"/>
              </a:rPr>
              <a:t> la </a:t>
            </a:r>
            <a:r>
              <a:rPr lang="en-US" b="0" i="0" dirty="0" err="1">
                <a:effectLst/>
                <a:latin typeface="Söhne"/>
              </a:rPr>
              <a:t>calidad</a:t>
            </a:r>
            <a:r>
              <a:rPr lang="en-US" b="0" i="0" dirty="0">
                <a:effectLst/>
                <a:latin typeface="Söhne"/>
              </a:rPr>
              <a:t> del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 y reduce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número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errores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Permite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detectar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problemas</a:t>
            </a:r>
            <a:r>
              <a:rPr lang="en-US" b="0" i="0" dirty="0">
                <a:effectLst/>
                <a:latin typeface="Söhne"/>
              </a:rPr>
              <a:t> antes y </a:t>
            </a:r>
            <a:r>
              <a:rPr lang="en-US" b="0" i="0" dirty="0" err="1">
                <a:effectLst/>
                <a:latin typeface="Söhne"/>
              </a:rPr>
              <a:t>facilita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mantenimiento</a:t>
            </a:r>
            <a:r>
              <a:rPr lang="en-US" b="0" i="0" dirty="0">
                <a:effectLst/>
                <a:latin typeface="Söhne"/>
              </a:rPr>
              <a:t> del </a:t>
            </a:r>
            <a:r>
              <a:rPr lang="en-US" b="0" i="0" dirty="0" err="1">
                <a:effectLst/>
                <a:latin typeface="Söhne"/>
              </a:rPr>
              <a:t>código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Es </a:t>
            </a:r>
            <a:r>
              <a:rPr lang="en-US" b="0" i="0" dirty="0" err="1">
                <a:effectLst/>
                <a:latin typeface="Söhne"/>
              </a:rPr>
              <a:t>una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práctica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recomendada</a:t>
            </a:r>
            <a:r>
              <a:rPr lang="en-US" b="0" i="0" dirty="0">
                <a:effectLst/>
                <a:latin typeface="Söhne"/>
              </a:rPr>
              <a:t> para </a:t>
            </a:r>
            <a:r>
              <a:rPr lang="en-US" b="0" i="0" dirty="0" err="1">
                <a:effectLst/>
                <a:latin typeface="Söhne"/>
              </a:rPr>
              <a:t>desarrolladores</a:t>
            </a:r>
            <a:r>
              <a:rPr lang="en-US" b="0" i="0" dirty="0">
                <a:effectLst/>
                <a:latin typeface="Söhne"/>
              </a:rPr>
              <a:t> de software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7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C9CF-DEB2-BFBA-EA39-45DFE8F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O" sz="4800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6F1-8415-A509-6FB6-28B71410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856515" cy="3124658"/>
          </a:xfrm>
        </p:spPr>
        <p:txBody>
          <a:bodyPr anchor="ctr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Las </a:t>
            </a:r>
            <a:r>
              <a:rPr lang="en-US" b="0" i="0" dirty="0" err="1">
                <a:effectLst/>
                <a:latin typeface="Söhne"/>
              </a:rPr>
              <a:t>pruebas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unitarias</a:t>
            </a:r>
            <a:r>
              <a:rPr lang="en-US" b="0" i="0" dirty="0">
                <a:effectLst/>
                <a:latin typeface="Söhne"/>
              </a:rPr>
              <a:t> son </a:t>
            </a:r>
            <a:r>
              <a:rPr lang="en-US" b="0" i="0" dirty="0" err="1">
                <a:effectLst/>
                <a:latin typeface="Söhne"/>
              </a:rPr>
              <a:t>pruebas</a:t>
            </a:r>
            <a:r>
              <a:rPr lang="en-US" b="0" i="0" dirty="0">
                <a:effectLst/>
                <a:latin typeface="Söhne"/>
              </a:rPr>
              <a:t> que se </a:t>
            </a:r>
            <a:r>
              <a:rPr lang="en-US" b="0" i="0" dirty="0" err="1">
                <a:effectLst/>
                <a:latin typeface="Söhne"/>
              </a:rPr>
              <a:t>realizan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nivel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más</a:t>
            </a:r>
            <a:r>
              <a:rPr lang="en-US" b="0" i="0" dirty="0">
                <a:effectLst/>
                <a:latin typeface="Söhne"/>
              </a:rPr>
              <a:t> bajo del software, es </a:t>
            </a:r>
            <a:r>
              <a:rPr lang="en-US" b="0" i="0" dirty="0" err="1">
                <a:effectLst/>
                <a:latin typeface="Söhne"/>
              </a:rPr>
              <a:t>decir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nivel</a:t>
            </a:r>
            <a:r>
              <a:rPr lang="en-US" b="0" i="0" dirty="0">
                <a:effectLst/>
                <a:latin typeface="Söhne"/>
              </a:rPr>
              <a:t> de la </a:t>
            </a:r>
            <a:r>
              <a:rPr lang="en-US" b="0" i="0" dirty="0" err="1">
                <a:effectLst/>
                <a:latin typeface="Söhne"/>
              </a:rPr>
              <a:t>unidad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 </a:t>
            </a:r>
            <a:r>
              <a:rPr lang="en-US" b="0" i="0" dirty="0" err="1">
                <a:effectLst/>
                <a:latin typeface="Söhne"/>
              </a:rPr>
              <a:t>utilizan</a:t>
            </a:r>
            <a:r>
              <a:rPr lang="en-US" b="0" i="0" dirty="0">
                <a:effectLst/>
                <a:latin typeface="Söhne"/>
              </a:rPr>
              <a:t> para </a:t>
            </a:r>
            <a:r>
              <a:rPr lang="en-US" b="0" i="0" dirty="0" err="1">
                <a:effectLst/>
                <a:latin typeface="Söhne"/>
              </a:rPr>
              <a:t>verificar</a:t>
            </a:r>
            <a:r>
              <a:rPr lang="en-US" b="0" i="0" dirty="0">
                <a:effectLst/>
                <a:latin typeface="Söhne"/>
              </a:rPr>
              <a:t> que </a:t>
            </a:r>
            <a:r>
              <a:rPr lang="en-US" b="0" i="0" dirty="0" err="1">
                <a:effectLst/>
                <a:latin typeface="Söhne"/>
              </a:rPr>
              <a:t>una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unidad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0" i="0" dirty="0" err="1">
                <a:effectLst/>
                <a:latin typeface="Söhne"/>
              </a:rPr>
              <a:t>por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ejemplo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una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función</a:t>
            </a:r>
            <a:r>
              <a:rPr lang="en-US" b="0" i="0" dirty="0">
                <a:effectLst/>
                <a:latin typeface="Söhne"/>
              </a:rPr>
              <a:t>) </a:t>
            </a:r>
            <a:r>
              <a:rPr lang="en-US" b="0" i="0" dirty="0" err="1">
                <a:effectLst/>
                <a:latin typeface="Söhne"/>
              </a:rPr>
              <a:t>funciona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correctamente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Checklist for Assessing the Quality of your Unit Tests - devmate">
            <a:extLst>
              <a:ext uri="{FF2B5EF4-FFF2-40B4-BE49-F238E27FC236}">
                <a16:creationId xmlns:a16="http://schemas.microsoft.com/office/drawing/2014/main" id="{135E82B7-F6CD-C50E-0793-0D9BD028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08" y="2851203"/>
            <a:ext cx="5333647" cy="35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1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C9CF-DEB2-BFBA-EA39-45DFE8F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O" sz="4800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6F1-8415-A509-6FB6-28B71410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6694715" cy="3637589"/>
          </a:xfrm>
        </p:spPr>
        <p:txBody>
          <a:bodyPr anchor="ctr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Las </a:t>
            </a:r>
            <a:r>
              <a:rPr lang="en-US" b="0" i="0" dirty="0" err="1">
                <a:effectLst/>
                <a:latin typeface="Söhne"/>
              </a:rPr>
              <a:t>pruebas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unitarias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ayudan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detectar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errores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manera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temprana</a:t>
            </a:r>
            <a:r>
              <a:rPr lang="en-US" b="0" i="0" dirty="0">
                <a:effectLst/>
                <a:latin typeface="Söhne"/>
              </a:rPr>
              <a:t>, lo que </a:t>
            </a:r>
            <a:r>
              <a:rPr lang="en-US" b="0" i="0" dirty="0" err="1">
                <a:effectLst/>
                <a:latin typeface="Söhne"/>
              </a:rPr>
              <a:t>permite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corregirlos</a:t>
            </a:r>
            <a:r>
              <a:rPr lang="en-US" b="0" i="0" dirty="0">
                <a:effectLst/>
                <a:latin typeface="Söhne"/>
              </a:rPr>
              <a:t> de forma </a:t>
            </a:r>
            <a:r>
              <a:rPr lang="en-US" b="0" i="0" dirty="0" err="1">
                <a:effectLst/>
                <a:latin typeface="Söhne"/>
              </a:rPr>
              <a:t>más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eficiente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Ayudan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mantener</a:t>
            </a:r>
            <a:r>
              <a:rPr lang="en-US" b="0" i="0" dirty="0">
                <a:effectLst/>
                <a:latin typeface="Söhne"/>
              </a:rPr>
              <a:t> la </a:t>
            </a:r>
            <a:r>
              <a:rPr lang="en-US" b="0" i="0" dirty="0" err="1">
                <a:effectLst/>
                <a:latin typeface="Söhne"/>
              </a:rPr>
              <a:t>calidad</a:t>
            </a:r>
            <a:r>
              <a:rPr lang="en-US" b="0" i="0" dirty="0">
                <a:effectLst/>
                <a:latin typeface="Söhne"/>
              </a:rPr>
              <a:t> del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 a lo largo del </a:t>
            </a:r>
            <a:r>
              <a:rPr lang="en-US" b="0" i="0" dirty="0" err="1">
                <a:effectLst/>
                <a:latin typeface="Söhne"/>
              </a:rPr>
              <a:t>tiempo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ya</a:t>
            </a:r>
            <a:r>
              <a:rPr lang="en-US" b="0" i="0" dirty="0">
                <a:effectLst/>
                <a:latin typeface="Söhne"/>
              </a:rPr>
              <a:t> que </a:t>
            </a:r>
            <a:r>
              <a:rPr lang="en-US" b="0" i="0" dirty="0" err="1">
                <a:effectLst/>
                <a:latin typeface="Söhne"/>
              </a:rPr>
              <a:t>permiten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detectar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posibles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regresiones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cuando</a:t>
            </a:r>
            <a:r>
              <a:rPr lang="en-US" b="0" i="0" dirty="0">
                <a:effectLst/>
                <a:latin typeface="Söhne"/>
              </a:rPr>
              <a:t> se </a:t>
            </a:r>
            <a:r>
              <a:rPr lang="en-US" b="0" i="0" dirty="0" err="1">
                <a:effectLst/>
                <a:latin typeface="Söhne"/>
              </a:rPr>
              <a:t>hacen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cambios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Las </a:t>
            </a:r>
            <a:r>
              <a:rPr lang="en-US" b="0" i="0" dirty="0" err="1">
                <a:effectLst/>
                <a:latin typeface="Söhne"/>
              </a:rPr>
              <a:t>pruebas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unitarias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también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facilitan</a:t>
            </a:r>
            <a:r>
              <a:rPr lang="en-US" b="0" i="0" dirty="0">
                <a:effectLst/>
                <a:latin typeface="Söhne"/>
              </a:rPr>
              <a:t> la </a:t>
            </a:r>
            <a:r>
              <a:rPr lang="en-US" b="0" i="0" dirty="0" err="1">
                <a:effectLst/>
                <a:latin typeface="Söhne"/>
              </a:rPr>
              <a:t>tarea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depuración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ya</a:t>
            </a:r>
            <a:r>
              <a:rPr lang="en-US" b="0" i="0" dirty="0">
                <a:effectLst/>
                <a:latin typeface="Söhne"/>
              </a:rPr>
              <a:t> que </a:t>
            </a:r>
            <a:r>
              <a:rPr lang="en-US" b="0" i="0" dirty="0" err="1">
                <a:effectLst/>
                <a:latin typeface="Söhne"/>
              </a:rPr>
              <a:t>permiten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aislar</a:t>
            </a:r>
            <a:r>
              <a:rPr lang="en-US" b="0" i="0" dirty="0">
                <a:effectLst/>
                <a:latin typeface="Söhne"/>
              </a:rPr>
              <a:t> y </a:t>
            </a:r>
            <a:r>
              <a:rPr lang="en-US" b="0" i="0" dirty="0" err="1">
                <a:effectLst/>
                <a:latin typeface="Söhne"/>
              </a:rPr>
              <a:t>reproducir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errores</a:t>
            </a:r>
            <a:r>
              <a:rPr lang="en-US" b="0" i="0" dirty="0">
                <a:effectLst/>
                <a:latin typeface="Söhne"/>
              </a:rPr>
              <a:t> de forma </a:t>
            </a:r>
            <a:r>
              <a:rPr lang="en-US" b="0" i="0" dirty="0" err="1">
                <a:effectLst/>
                <a:latin typeface="Söhne"/>
              </a:rPr>
              <a:t>más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sencilla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What Is Testing?">
            <a:extLst>
              <a:ext uri="{FF2B5EF4-FFF2-40B4-BE49-F238E27FC236}">
                <a16:creationId xmlns:a16="http://schemas.microsoft.com/office/drawing/2014/main" id="{6EFC9C75-DBD9-2645-7CD0-28B10E7DE6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r="6024"/>
          <a:stretch/>
        </p:blipFill>
        <p:spPr bwMode="auto">
          <a:xfrm>
            <a:off x="7739743" y="3023915"/>
            <a:ext cx="4452256" cy="30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7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C9CF-DEB2-BFBA-EA39-45DFE8F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O" sz="4800" dirty="0"/>
              <a:t>¿CÓMO SE HACEN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6F1-8415-A509-6FB6-28B71410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Las </a:t>
            </a:r>
            <a:r>
              <a:rPr lang="en-US" b="0" i="0" dirty="0" err="1">
                <a:effectLst/>
                <a:latin typeface="Söhne"/>
              </a:rPr>
              <a:t>pruebas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unitarias</a:t>
            </a:r>
            <a:r>
              <a:rPr lang="en-US" b="0" i="0" dirty="0">
                <a:effectLst/>
                <a:latin typeface="Söhne"/>
              </a:rPr>
              <a:t> se </a:t>
            </a:r>
            <a:r>
              <a:rPr lang="en-US" b="0" i="0" dirty="0" err="1">
                <a:effectLst/>
                <a:latin typeface="Söhne"/>
              </a:rPr>
              <a:t>realizan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creando</a:t>
            </a:r>
            <a:r>
              <a:rPr lang="en-US" b="0" i="0" dirty="0">
                <a:effectLst/>
                <a:latin typeface="Söhne"/>
              </a:rPr>
              <a:t> un conjunto de </a:t>
            </a:r>
            <a:r>
              <a:rPr lang="en-US" b="0" i="0" dirty="0" err="1">
                <a:effectLst/>
                <a:latin typeface="Söhne"/>
              </a:rPr>
              <a:t>casos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prueba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cada</a:t>
            </a:r>
            <a:r>
              <a:rPr lang="en-US" b="0" i="0" dirty="0">
                <a:effectLst/>
                <a:latin typeface="Söhne"/>
              </a:rPr>
              <a:t> uno de </a:t>
            </a:r>
            <a:r>
              <a:rPr lang="en-US" b="0" i="0" dirty="0" err="1">
                <a:effectLst/>
                <a:latin typeface="Söhne"/>
              </a:rPr>
              <a:t>los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cuales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verifica</a:t>
            </a:r>
            <a:r>
              <a:rPr lang="en-US" b="0" i="0" dirty="0">
                <a:effectLst/>
                <a:latin typeface="Söhne"/>
              </a:rPr>
              <a:t> que </a:t>
            </a:r>
            <a:r>
              <a:rPr lang="en-US" b="0" i="0" dirty="0" err="1">
                <a:effectLst/>
                <a:latin typeface="Söhne"/>
              </a:rPr>
              <a:t>una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unidad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funciona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correctamente</a:t>
            </a:r>
            <a:r>
              <a:rPr lang="en-US" b="0" i="0" dirty="0">
                <a:effectLst/>
                <a:latin typeface="Söhne"/>
              </a:rPr>
              <a:t> para </a:t>
            </a:r>
            <a:r>
              <a:rPr lang="en-US" b="0" i="0" dirty="0" err="1">
                <a:effectLst/>
                <a:latin typeface="Söhne"/>
              </a:rPr>
              <a:t>una</a:t>
            </a:r>
            <a:r>
              <a:rPr lang="en-US" b="0" i="0" dirty="0">
                <a:effectLst/>
                <a:latin typeface="Söhne"/>
              </a:rPr>
              <a:t> entrada </a:t>
            </a:r>
            <a:r>
              <a:rPr lang="en-US" b="0" i="0" dirty="0" err="1">
                <a:effectLst/>
                <a:latin typeface="Söhne"/>
              </a:rPr>
              <a:t>determinada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Los </a:t>
            </a:r>
            <a:r>
              <a:rPr lang="en-US" b="0" i="0" dirty="0" err="1">
                <a:effectLst/>
                <a:latin typeface="Söhne"/>
              </a:rPr>
              <a:t>casos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prueba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deben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cubrir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todos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caminos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posibles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dentro</a:t>
            </a:r>
            <a:r>
              <a:rPr lang="en-US" b="0" i="0" dirty="0">
                <a:effectLst/>
                <a:latin typeface="Söhne"/>
              </a:rPr>
              <a:t> de la </a:t>
            </a:r>
            <a:r>
              <a:rPr lang="en-US" b="0" i="0" dirty="0" err="1">
                <a:effectLst/>
                <a:latin typeface="Söhne"/>
              </a:rPr>
              <a:t>unidad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 para </a:t>
            </a:r>
            <a:r>
              <a:rPr lang="en-US" b="0" i="0" dirty="0" err="1">
                <a:effectLst/>
                <a:latin typeface="Söhne"/>
              </a:rPr>
              <a:t>asegurarse</a:t>
            </a:r>
            <a:r>
              <a:rPr lang="en-US" b="0" i="0" dirty="0">
                <a:effectLst/>
                <a:latin typeface="Söhne"/>
              </a:rPr>
              <a:t> de que se </a:t>
            </a:r>
            <a:r>
              <a:rPr lang="en-US" b="0" i="0" dirty="0" err="1">
                <a:effectLst/>
                <a:latin typeface="Söhne"/>
              </a:rPr>
              <a:t>han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probado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todas</a:t>
            </a:r>
            <a:r>
              <a:rPr lang="en-US" b="0" i="0" dirty="0">
                <a:effectLst/>
                <a:latin typeface="Söhne"/>
              </a:rPr>
              <a:t> las </a:t>
            </a:r>
            <a:r>
              <a:rPr lang="en-US" b="0" i="0" dirty="0" err="1">
                <a:effectLst/>
                <a:latin typeface="Söhne"/>
              </a:rPr>
              <a:t>posibles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situaciones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2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C9CF-DEB2-BFBA-EA39-45DFE8F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O" sz="4800" dirty="0"/>
              <a:t>¿Qué es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6F1-8415-A509-6FB6-28B71410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498647" cy="3124658"/>
          </a:xfrm>
        </p:spPr>
        <p:txBody>
          <a:bodyPr anchor="ctr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Técnica de </a:t>
            </a:r>
            <a:r>
              <a:rPr lang="en-US" b="0" i="0" dirty="0" err="1">
                <a:effectLst/>
                <a:latin typeface="Söhne"/>
              </a:rPr>
              <a:t>programación</a:t>
            </a:r>
            <a:r>
              <a:rPr lang="en-US" b="0" i="0" dirty="0">
                <a:effectLst/>
                <a:latin typeface="Söhne"/>
              </a:rPr>
              <a:t> que </a:t>
            </a:r>
            <a:r>
              <a:rPr lang="en-US" b="0" i="0" dirty="0" err="1">
                <a:effectLst/>
                <a:latin typeface="Söhne"/>
              </a:rPr>
              <a:t>consiste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escribir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pruebas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automatizadas</a:t>
            </a:r>
            <a:r>
              <a:rPr lang="en-US" b="0" i="0" dirty="0">
                <a:effectLst/>
                <a:latin typeface="Söhne"/>
              </a:rPr>
              <a:t> antes de </a:t>
            </a:r>
            <a:r>
              <a:rPr lang="en-US" b="0" i="0" dirty="0" err="1">
                <a:effectLst/>
                <a:latin typeface="Söhne"/>
              </a:rPr>
              <a:t>escribir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código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Permite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asegurarse</a:t>
            </a:r>
            <a:r>
              <a:rPr lang="en-US" b="0" i="0" dirty="0">
                <a:effectLst/>
                <a:latin typeface="Söhne"/>
              </a:rPr>
              <a:t> de que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funciona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correctamente</a:t>
            </a:r>
            <a:r>
              <a:rPr lang="en-US" b="0" i="0" dirty="0">
                <a:effectLst/>
                <a:latin typeface="Söhne"/>
              </a:rPr>
              <a:t> y se </a:t>
            </a:r>
            <a:r>
              <a:rPr lang="en-US" b="0" i="0" dirty="0" err="1">
                <a:effectLst/>
                <a:latin typeface="Söhne"/>
              </a:rPr>
              <a:t>ajusta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los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requisitos</a:t>
            </a:r>
            <a:endParaRPr lang="en-US" b="0" i="0" dirty="0">
              <a:effectLst/>
              <a:latin typeface="Söhne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DD - Taller de Python">
            <a:extLst>
              <a:ext uri="{FF2B5EF4-FFF2-40B4-BE49-F238E27FC236}">
                <a16:creationId xmlns:a16="http://schemas.microsoft.com/office/drawing/2014/main" id="{89BE01E0-0C08-6DFA-FBC1-A8E2196B8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6" r="15761"/>
          <a:stretch/>
        </p:blipFill>
        <p:spPr bwMode="auto">
          <a:xfrm>
            <a:off x="7800975" y="2686448"/>
            <a:ext cx="3746591" cy="37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5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C9CF-DEB2-BFBA-EA39-45DFE8F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O" sz="4800" dirty="0"/>
              <a:t>¿Cómo funciona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6F1-8415-A509-6FB6-28B71410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Escribir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pruebas</a:t>
            </a:r>
            <a:r>
              <a:rPr lang="en-US" b="0" i="0" dirty="0">
                <a:effectLst/>
                <a:latin typeface="Söhne"/>
              </a:rPr>
              <a:t> que fallen. </a:t>
            </a:r>
            <a:r>
              <a:rPr lang="en-US" b="0" i="0" dirty="0" err="1">
                <a:effectLst/>
                <a:latin typeface="Söhne"/>
              </a:rPr>
              <a:t>Estas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pruebas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salen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partir</a:t>
            </a:r>
            <a:r>
              <a:rPr lang="en-US" b="0" i="0" dirty="0">
                <a:effectLst/>
                <a:latin typeface="Söhne"/>
              </a:rPr>
              <a:t> del </a:t>
            </a:r>
            <a:r>
              <a:rPr lang="en-US" b="0" i="0" dirty="0" err="1">
                <a:effectLst/>
                <a:latin typeface="Söhne"/>
              </a:rPr>
              <a:t>análisis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requerimientos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Escribir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mínimo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necesario</a:t>
            </a:r>
            <a:r>
              <a:rPr lang="en-US" b="0" i="0" dirty="0">
                <a:effectLst/>
                <a:latin typeface="Söhne"/>
              </a:rPr>
              <a:t> para que la </a:t>
            </a:r>
            <a:r>
              <a:rPr lang="en-US" b="0" i="0" dirty="0" err="1">
                <a:effectLst/>
                <a:latin typeface="Söhne"/>
              </a:rPr>
              <a:t>prueba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pase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Refactorizar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código</a:t>
            </a:r>
            <a:r>
              <a:rPr lang="en-US" b="0" i="0" dirty="0">
                <a:effectLst/>
                <a:latin typeface="Söhne"/>
              </a:rPr>
              <a:t> para </a:t>
            </a:r>
            <a:r>
              <a:rPr lang="en-US" b="0" i="0" dirty="0" err="1">
                <a:effectLst/>
                <a:latin typeface="Söhne"/>
              </a:rPr>
              <a:t>mejorar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calidad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effectLst/>
                <a:latin typeface="Söhne"/>
              </a:rPr>
              <a:t>Repetir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desde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paso 1, </a:t>
            </a:r>
            <a:r>
              <a:rPr lang="en-US" b="0" i="0" dirty="0" err="1">
                <a:effectLst/>
                <a:latin typeface="Söhne"/>
              </a:rPr>
              <a:t>refinando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los</a:t>
            </a:r>
            <a:r>
              <a:rPr lang="en-US" b="0" i="0" dirty="0">
                <a:effectLst/>
                <a:latin typeface="Söhne"/>
              </a:rPr>
              <a:t> test para que se </a:t>
            </a:r>
            <a:r>
              <a:rPr lang="en-US" b="0" i="0" dirty="0" err="1">
                <a:effectLst/>
                <a:latin typeface="Söhne"/>
              </a:rPr>
              <a:t>ajusten</a:t>
            </a:r>
            <a:r>
              <a:rPr lang="en-US" b="0" i="0" dirty="0">
                <a:effectLst/>
                <a:latin typeface="Söhne"/>
              </a:rPr>
              <a:t> major a </a:t>
            </a:r>
            <a:r>
              <a:rPr lang="en-US" b="0" i="0" dirty="0" err="1">
                <a:effectLst/>
                <a:latin typeface="Söhne"/>
              </a:rPr>
              <a:t>los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requerimientos</a:t>
            </a:r>
            <a:endParaRPr lang="en-US" b="0" i="0" dirty="0">
              <a:effectLst/>
              <a:latin typeface="Söhne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2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C9CF-DEB2-BFBA-EA39-45DFE8F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O" sz="4800" dirty="0"/>
              <a:t>¿Por qué usar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6F1-8415-A509-6FB6-28B71410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Mejora</a:t>
            </a:r>
            <a:r>
              <a:rPr lang="en-US" b="0" i="0" dirty="0">
                <a:effectLst/>
                <a:latin typeface="Söhne"/>
              </a:rPr>
              <a:t> la </a:t>
            </a:r>
            <a:r>
              <a:rPr lang="en-US" b="0" i="0" dirty="0" err="1">
                <a:effectLst/>
                <a:latin typeface="Söhne"/>
              </a:rPr>
              <a:t>calidad</a:t>
            </a:r>
            <a:r>
              <a:rPr lang="en-US" b="0" i="0" dirty="0">
                <a:effectLst/>
                <a:latin typeface="Söhne"/>
              </a:rPr>
              <a:t> del </a:t>
            </a:r>
            <a:r>
              <a:rPr lang="en-US" b="0" i="0" dirty="0" err="1">
                <a:effectLst/>
                <a:latin typeface="Söhne"/>
              </a:rPr>
              <a:t>código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Reduce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número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errores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Facilita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mantenimiento</a:t>
            </a:r>
            <a:r>
              <a:rPr lang="en-US" b="0" i="0" dirty="0">
                <a:effectLst/>
                <a:latin typeface="Söhne"/>
              </a:rPr>
              <a:t> del </a:t>
            </a:r>
            <a:r>
              <a:rPr lang="en-US" b="0" i="0" dirty="0" err="1">
                <a:effectLst/>
                <a:latin typeface="Söhne"/>
              </a:rPr>
              <a:t>código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Permite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detectar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problemas</a:t>
            </a:r>
            <a:r>
              <a:rPr lang="en-US" b="0" i="0" dirty="0">
                <a:effectLst/>
                <a:latin typeface="Söhne"/>
              </a:rPr>
              <a:t> antes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754832-F7F7-4D03-300C-3EF81C8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777" y="2718295"/>
            <a:ext cx="4620412" cy="37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C9CF-DEB2-BFBA-EA39-45DFE8F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O" sz="4800" dirty="0"/>
              <a:t>Ventajas de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6F1-8415-A509-6FB6-28B71410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Aumenta</a:t>
            </a:r>
            <a:r>
              <a:rPr lang="en-US" b="0" i="0" dirty="0">
                <a:effectLst/>
                <a:latin typeface="Söhne"/>
              </a:rPr>
              <a:t> la </a:t>
            </a:r>
            <a:r>
              <a:rPr lang="en-US" b="0" i="0" dirty="0" err="1">
                <a:effectLst/>
                <a:latin typeface="Söhne"/>
              </a:rPr>
              <a:t>productividad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Reduce </a:t>
            </a:r>
            <a:r>
              <a:rPr lang="en-US" b="0" i="0" dirty="0" err="1">
                <a:effectLst/>
                <a:latin typeface="Söhne"/>
              </a:rPr>
              <a:t>los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costos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Facilita</a:t>
            </a:r>
            <a:r>
              <a:rPr lang="en-US" b="0" i="0" dirty="0">
                <a:effectLst/>
                <a:latin typeface="Söhne"/>
              </a:rPr>
              <a:t> la </a:t>
            </a:r>
            <a:r>
              <a:rPr lang="en-US" b="0" i="0" dirty="0" err="1">
                <a:effectLst/>
                <a:latin typeface="Söhne"/>
              </a:rPr>
              <a:t>colaboración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Proporciona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confianza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código</a:t>
            </a:r>
            <a:endParaRPr lang="en-US" b="0" i="0" dirty="0">
              <a:effectLst/>
              <a:latin typeface="Söhne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Key objectives of mobile app software testing">
            <a:extLst>
              <a:ext uri="{FF2B5EF4-FFF2-40B4-BE49-F238E27FC236}">
                <a16:creationId xmlns:a16="http://schemas.microsoft.com/office/drawing/2014/main" id="{2CE9C7CA-EFB7-D5ED-0E18-D5D12138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469" y="2741411"/>
            <a:ext cx="5128331" cy="370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1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C9CF-DEB2-BFBA-EA39-45DFE8FF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O" sz="4800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6F1-8415-A509-6FB6-28B71410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O" sz="2400" dirty="0"/>
              <a:t>En uno de nuestros requerimientos de software tenemos que debemos calcular el promedio de un conjunto de números</a:t>
            </a:r>
          </a:p>
          <a:p>
            <a:pPr marL="0" indent="0">
              <a:buNone/>
            </a:pPr>
            <a:endParaRPr lang="en-CO" sz="2400" dirty="0"/>
          </a:p>
          <a:p>
            <a:pPr marL="0" indent="0">
              <a:buNone/>
            </a:pPr>
            <a:r>
              <a:rPr lang="en-CO" sz="2400" dirty="0"/>
              <a:t>Realicemos TDD sobre esta función sencilla</a:t>
            </a:r>
          </a:p>
          <a:p>
            <a:pPr marL="0" indent="0">
              <a:buNone/>
            </a:pPr>
            <a:endParaRPr lang="en-CO" sz="2400" dirty="0"/>
          </a:p>
          <a:p>
            <a:pPr marL="0" indent="0">
              <a:buNone/>
            </a:pPr>
            <a:endParaRPr lang="en-CO" sz="2400" dirty="0"/>
          </a:p>
          <a:p>
            <a:pPr marL="0" indent="0" algn="ctr">
              <a:buNone/>
            </a:pPr>
            <a:r>
              <a:rPr lang="en-CO" sz="2400" dirty="0"/>
              <a:t>VAMOS A INTELLIJ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1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389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Test Driven Development (TDD)</vt:lpstr>
      <vt:lpstr>UNIT TESTING</vt:lpstr>
      <vt:lpstr>UNIT TESTING</vt:lpstr>
      <vt:lpstr>¿CÓMO SE HACEN UNIT TEST?</vt:lpstr>
      <vt:lpstr>¿Qué es TDD?</vt:lpstr>
      <vt:lpstr>¿Cómo funciona TDD</vt:lpstr>
      <vt:lpstr>¿Por qué usar TDD?</vt:lpstr>
      <vt:lpstr>Ventajas de TDD</vt:lpstr>
      <vt:lpstr>EJEMPLO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(TDD)</dc:title>
  <dc:creator>Domiciano Rincon Niño</dc:creator>
  <cp:lastModifiedBy>Domiciano Rincon Niño</cp:lastModifiedBy>
  <cp:revision>1</cp:revision>
  <dcterms:created xsi:type="dcterms:W3CDTF">2023-03-12T15:46:42Z</dcterms:created>
  <dcterms:modified xsi:type="dcterms:W3CDTF">2023-03-12T16:57:56Z</dcterms:modified>
</cp:coreProperties>
</file>