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368" r:id="rId3"/>
    <p:sldId id="291" r:id="rId4"/>
    <p:sldId id="369" r:id="rId5"/>
    <p:sldId id="331" r:id="rId6"/>
    <p:sldId id="366" r:id="rId7"/>
    <p:sldId id="365" r:id="rId8"/>
    <p:sldId id="364" r:id="rId9"/>
    <p:sldId id="363" r:id="rId10"/>
    <p:sldId id="362" r:id="rId11"/>
    <p:sldId id="367" r:id="rId12"/>
    <p:sldId id="360" r:id="rId13"/>
    <p:sldId id="361" r:id="rId14"/>
    <p:sldId id="358" r:id="rId15"/>
    <p:sldId id="35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577"/>
  </p:normalViewPr>
  <p:slideViewPr>
    <p:cSldViewPr>
      <p:cViewPr varScale="1">
        <p:scale>
          <a:sx n="155" d="100"/>
          <a:sy n="155" d="100"/>
        </p:scale>
        <p:origin x="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programación 2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I</a:t>
            </a:r>
            <a:r>
              <a:rPr lang="es" b="1" dirty="0"/>
              <a:t>ngeniría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DOMICIANO RINCÓN</a:t>
            </a:r>
            <a:endParaRPr sz="1400"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7560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erfaz gráfica de usuario o GUI: Qué es y Para qué sirve | Workana">
            <a:extLst>
              <a:ext uri="{FF2B5EF4-FFF2-40B4-BE49-F238E27FC236}">
                <a16:creationId xmlns:a16="http://schemas.microsoft.com/office/drawing/2014/main" id="{B60F6265-D2F3-D642-9CC7-2944C731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79792"/>
            <a:ext cx="5328592" cy="25079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187624" y="4164517"/>
            <a:ext cx="6311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Debemos pensar en los usuarios de las aplicaciones que realizamos. </a:t>
            </a:r>
          </a:p>
          <a:p>
            <a:pPr algn="ctr"/>
            <a:r>
              <a:rPr lang="es-ES" dirty="0">
                <a:solidFill>
                  <a:schemeClr val="tx2"/>
                </a:solidFill>
              </a:rPr>
              <a:t>Qué facilidades les damos, qué experiencia ofrecemos, qué valor agregamos</a:t>
            </a:r>
          </a:p>
        </p:txBody>
      </p:sp>
    </p:spTree>
    <p:extLst>
      <p:ext uri="{BB962C8B-B14F-4D97-AF65-F5344CB8AC3E}">
        <p14:creationId xmlns:p14="http://schemas.microsoft.com/office/powerpoint/2010/main" val="24300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6</a:t>
            </a:r>
          </a:p>
          <a:p>
            <a:r>
              <a:rPr lang="es-ES" dirty="0">
                <a:solidFill>
                  <a:schemeClr val="tx2"/>
                </a:solidFill>
              </a:rPr>
              <a:t>Concurrencia y dibujo 2D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6146" name="Picture 2" descr="What is Multithreading in Python and How to Achieve it? Edureka">
            <a:extLst>
              <a:ext uri="{FF2B5EF4-FFF2-40B4-BE49-F238E27FC236}">
                <a16:creationId xmlns:a16="http://schemas.microsoft.com/office/drawing/2014/main" id="{58C2FA6A-6DAB-8247-B1A3-DA23DA06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51470"/>
            <a:ext cx="3703122" cy="192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es vidas y veinte millones. Así batió un español el récord del mundo de  Galaga">
            <a:extLst>
              <a:ext uri="{FF2B5EF4-FFF2-40B4-BE49-F238E27FC236}">
                <a16:creationId xmlns:a16="http://schemas.microsoft.com/office/drawing/2014/main" id="{C3E46716-856F-23BC-5ECC-86B916F6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2088641"/>
            <a:ext cx="3703122" cy="20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9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2621780" y="36158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Seguimientos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2621779" y="2967438"/>
            <a:ext cx="231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2843808" y="1923678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2617080" y="2282483"/>
            <a:ext cx="217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2617080" y="1634053"/>
            <a:ext cx="231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2843808" y="2580950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2846424" y="3275215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2843807" y="3959767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Calificación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1114043" y="1698548"/>
            <a:ext cx="249605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D3A4917F-F404-0940-A4EC-FEBFBC16E93F}"/>
              </a:ext>
            </a:extLst>
          </p:cNvPr>
          <p:cNvSpPr/>
          <p:nvPr/>
        </p:nvSpPr>
        <p:spPr>
          <a:xfrm>
            <a:off x="3696509" y="2283718"/>
            <a:ext cx="244949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196C66-E6EB-5E41-818D-1207FA8DF0B5}"/>
              </a:ext>
            </a:extLst>
          </p:cNvPr>
          <p:cNvSpPr/>
          <p:nvPr/>
        </p:nvSpPr>
        <p:spPr>
          <a:xfrm>
            <a:off x="6226401" y="3003798"/>
            <a:ext cx="2498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EB1D3DB7-4765-C446-8180-AF365A5142BA}"/>
              </a:ext>
            </a:extLst>
          </p:cNvPr>
          <p:cNvSpPr/>
          <p:nvPr/>
        </p:nvSpPr>
        <p:spPr>
          <a:xfrm>
            <a:off x="1114829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353E9C9A-5263-8D4A-9B5D-A0E3249E8AFF}"/>
              </a:ext>
            </a:extLst>
          </p:cNvPr>
          <p:cNvSpPr/>
          <p:nvPr/>
        </p:nvSpPr>
        <p:spPr>
          <a:xfrm>
            <a:off x="2694766" y="3665560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604E7959-96D5-F243-A130-89A69F422A01}"/>
              </a:ext>
            </a:extLst>
          </p:cNvPr>
          <p:cNvSpPr/>
          <p:nvPr/>
        </p:nvSpPr>
        <p:spPr>
          <a:xfrm>
            <a:off x="3220955" y="367199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60F54856-BEAC-C949-AAA2-7CAFB363C4EB}"/>
              </a:ext>
            </a:extLst>
          </p:cNvPr>
          <p:cNvSpPr/>
          <p:nvPr/>
        </p:nvSpPr>
        <p:spPr>
          <a:xfrm>
            <a:off x="4198992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4F62B2E4-399D-A348-B556-303107037990}"/>
              </a:ext>
            </a:extLst>
          </p:cNvPr>
          <p:cNvSpPr/>
          <p:nvPr/>
        </p:nvSpPr>
        <p:spPr>
          <a:xfrm>
            <a:off x="4703048" y="3667529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0BD3842D-30BB-824D-A3C4-BF7DF3D9C08F}"/>
              </a:ext>
            </a:extLst>
          </p:cNvPr>
          <p:cNvSpPr/>
          <p:nvPr/>
        </p:nvSpPr>
        <p:spPr>
          <a:xfrm>
            <a:off x="6226401" y="3654682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CF14B41-3261-0348-91A7-F0F500C02E1A}"/>
              </a:ext>
            </a:extLst>
          </p:cNvPr>
          <p:cNvSpPr txBox="1"/>
          <p:nvPr/>
        </p:nvSpPr>
        <p:spPr>
          <a:xfrm>
            <a:off x="156740" y="4240198"/>
            <a:ext cx="873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Las tareas integradoras se con base en el código presentado. Sin embargo, tenga en cuenta que se debe hacer una sustentación del trabajo para comprobar la autoría del trabajo</a:t>
            </a:r>
          </a:p>
        </p:txBody>
      </p:sp>
    </p:spTree>
    <p:extLst>
      <p:ext uri="{BB962C8B-B14F-4D97-AF65-F5344CB8AC3E}">
        <p14:creationId xmlns:p14="http://schemas.microsoft.com/office/powerpoint/2010/main" val="77831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Implementación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32687" y="264598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56786" y="213941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442912" y="620640"/>
            <a:ext cx="389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Teórico-prácticas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Laboratorio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625003" y="206769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625003" y="25677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625003" y="3080341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B29FB9AA-1A1D-9C44-92ED-10AE9AA61DD4}"/>
              </a:ext>
            </a:extLst>
          </p:cNvPr>
          <p:cNvSpPr/>
          <p:nvPr/>
        </p:nvSpPr>
        <p:spPr>
          <a:xfrm>
            <a:off x="1033633" y="315255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Teoría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6" y="1915541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692314" y="3186899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5983818" y="3197409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1E011-2722-3842-8168-CBBCBD4652C4}"/>
              </a:ext>
            </a:extLst>
          </p:cNvPr>
          <p:cNvSpPr txBox="1"/>
          <p:nvPr/>
        </p:nvSpPr>
        <p:spPr>
          <a:xfrm>
            <a:off x="5955706" y="269346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chemeClr val="tx1"/>
                </a:solidFill>
              </a:rPr>
              <a:t>Whatsapp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07C38C-C327-175B-0E50-F64DCD3F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41" y="1347614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171-BE9A-B342-AF86-00EC246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DOMICIANO RINCÓN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6C5B-2153-F643-BA0A-AADA7509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4685144" cy="3017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Cursos a cargo:</a:t>
            </a:r>
            <a:r>
              <a:rPr lang="es-CO" dirty="0"/>
              <a:t> Algoritmos y programación 2, Integrador 1 de Telemática, Aplicaciones móviles, Fundamentos de programación para DMI. Coordinador del club de programación competitiva. Coordinador del bloque de algoritmos de DMI.</a:t>
            </a:r>
          </a:p>
          <a:p>
            <a:pPr marL="0" indent="0">
              <a:buNone/>
            </a:pPr>
            <a:r>
              <a:rPr lang="es-CO" b="1" dirty="0"/>
              <a:t>Hobbies y curiosidades:</a:t>
            </a:r>
            <a:r>
              <a:rPr lang="es-CO" dirty="0"/>
              <a:t> Me gusta la geografía y el tema espacial. Se coser a mano, con cosedora y bordar. Me gustan los videojuegos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Me apasiona desarrollar desde hardware hasta software, desde </a:t>
            </a:r>
            <a:r>
              <a:rPr lang="es-CO" dirty="0" err="1"/>
              <a:t>frontend</a:t>
            </a:r>
            <a:r>
              <a:rPr lang="es-CO" dirty="0"/>
              <a:t> hasta </a:t>
            </a:r>
            <a:r>
              <a:rPr lang="es-CO" dirty="0" err="1"/>
              <a:t>backend</a:t>
            </a:r>
            <a:r>
              <a:rPr lang="es-CO" dirty="0"/>
              <a:t>. Me he especializado en programar aplicaciones móviles usando diversas tecnologías y lenguajes. También me gusta el tratamiento y análisis de señales y datos aplicador a la salud.</a:t>
            </a:r>
          </a:p>
          <a:p>
            <a:pPr marL="0" indent="0">
              <a:buNone/>
            </a:pPr>
            <a:r>
              <a:rPr lang="es-CO" b="1" dirty="0"/>
              <a:t>Quiero formar un grupo de estudiantes que se le midan a problemas algorítmicos retadores y salgan bien librados. Que desarrollen programas de calidad.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CEB87D-A7E0-5940-B2EA-1443C1B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79230"/>
            <a:ext cx="3088062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364088" y="177966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Persistencia, ordenamiento y búsqueda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6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Concurrencia y dibujo básico 2D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4788024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788024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788024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C9690C03-08C0-4A39-131E-69F000B4C316}"/>
              </a:ext>
            </a:extLst>
          </p:cNvPr>
          <p:cNvSpPr txBox="1"/>
          <p:nvPr/>
        </p:nvSpPr>
        <p:spPr>
          <a:xfrm>
            <a:off x="1129360" y="1779662"/>
            <a:ext cx="3262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Estructura lineales enlazadas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Pruebas automáticas y excepciones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Elipse 9">
            <a:extLst>
              <a:ext uri="{FF2B5EF4-FFF2-40B4-BE49-F238E27FC236}">
                <a16:creationId xmlns:a16="http://schemas.microsoft.com/office/drawing/2014/main" id="{CFC7DDD4-4D33-8B0E-4AC0-BB9F140E0554}"/>
              </a:ext>
            </a:extLst>
          </p:cNvPr>
          <p:cNvSpPr/>
          <p:nvPr/>
        </p:nvSpPr>
        <p:spPr>
          <a:xfrm>
            <a:off x="553296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Elipse 10">
            <a:extLst>
              <a:ext uri="{FF2B5EF4-FFF2-40B4-BE49-F238E27FC236}">
                <a16:creationId xmlns:a16="http://schemas.microsoft.com/office/drawing/2014/main" id="{5BB93FC2-4429-20F6-47C5-C210577E721D}"/>
              </a:ext>
            </a:extLst>
          </p:cNvPr>
          <p:cNvSpPr/>
          <p:nvPr/>
        </p:nvSpPr>
        <p:spPr>
          <a:xfrm>
            <a:off x="553296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Elipse 12">
            <a:extLst>
              <a:ext uri="{FF2B5EF4-FFF2-40B4-BE49-F238E27FC236}">
                <a16:creationId xmlns:a16="http://schemas.microsoft.com/office/drawing/2014/main" id="{F223EDEE-1276-07D3-4C58-28908C0AA604}"/>
              </a:ext>
            </a:extLst>
          </p:cNvPr>
          <p:cNvSpPr/>
          <p:nvPr/>
        </p:nvSpPr>
        <p:spPr>
          <a:xfrm>
            <a:off x="553296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357902" y="1396146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tx1"/>
                </a:solidFill>
              </a:rPr>
              <a:t>OT4.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Desarrollar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y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desplegar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programas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que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utilicen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interfaces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gráficas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usuario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con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persistencia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la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información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,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incorporando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buenas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prácticas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,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conceptos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codificación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segura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y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elementos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básicos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gestión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la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configuración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. </a:t>
            </a:r>
          </a:p>
          <a:p>
            <a:endParaRPr lang="en-US" sz="1500" dirty="0">
              <a:solidFill>
                <a:schemeClr val="tx1"/>
              </a:solidFill>
              <a:latin typeface="ArialMT"/>
            </a:endParaRPr>
          </a:p>
          <a:p>
            <a:r>
              <a:rPr lang="en-US" sz="1500" dirty="0">
                <a:solidFill>
                  <a:schemeClr val="tx1"/>
                </a:solidFill>
                <a:latin typeface="ArialMT"/>
              </a:rPr>
              <a:t>OT5.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Construir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programas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bajo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el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paradigma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programación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orientado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a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objetos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concurrente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,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gestionando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el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acceso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sincronizado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a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recursos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compartidos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un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nivel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básico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. 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8">
            <a:extLst>
              <a:ext uri="{FF2B5EF4-FFF2-40B4-BE49-F238E27FC236}">
                <a16:creationId xmlns:a16="http://schemas.microsoft.com/office/drawing/2014/main" id="{C9690C03-08C0-4A39-131E-69F000B4C316}"/>
              </a:ext>
            </a:extLst>
          </p:cNvPr>
          <p:cNvSpPr txBox="1"/>
          <p:nvPr/>
        </p:nvSpPr>
        <p:spPr>
          <a:xfrm>
            <a:off x="107503" y="1396146"/>
            <a:ext cx="424847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tx1"/>
                </a:solidFill>
              </a:rPr>
              <a:t>OT1.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Verificar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y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controlar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errores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los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programas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mediante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el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uso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pruebas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unitarias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y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excepciones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. </a:t>
            </a:r>
            <a:endParaRPr lang="es-ES" sz="1500" dirty="0">
              <a:solidFill>
                <a:schemeClr val="tx1"/>
              </a:solidFill>
            </a:endParaRPr>
          </a:p>
          <a:p>
            <a:endParaRPr lang="es-ES" sz="1500" b="1" dirty="0">
              <a:solidFill>
                <a:schemeClr val="tx1"/>
              </a:solidFill>
            </a:endParaRPr>
          </a:p>
          <a:p>
            <a:r>
              <a:rPr lang="es-ES" sz="1500" dirty="0">
                <a:solidFill>
                  <a:schemeClr val="tx1"/>
                </a:solidFill>
              </a:rPr>
              <a:t>OT2.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Evaluar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algoritmos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búsqueda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y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ordenamiento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clásicos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estructuras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datos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lineales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y no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lineales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.</a:t>
            </a:r>
          </a:p>
          <a:p>
            <a:endParaRPr lang="en-US" sz="1500" dirty="0">
              <a:solidFill>
                <a:schemeClr val="tx1"/>
              </a:solidFill>
              <a:latin typeface="ArialMT"/>
            </a:endParaRPr>
          </a:p>
          <a:p>
            <a:r>
              <a:rPr lang="es-ES" sz="1500" dirty="0">
                <a:solidFill>
                  <a:schemeClr val="tx1"/>
                </a:solidFill>
              </a:rPr>
              <a:t>OT3.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Implementar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soluciones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a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problemas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que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requieran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el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uso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de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listas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enlazadas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,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árboles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 y </a:t>
            </a:r>
            <a:r>
              <a:rPr lang="en-US" sz="1500" dirty="0" err="1">
                <a:solidFill>
                  <a:schemeClr val="tx1"/>
                </a:solidFill>
                <a:effectLst/>
                <a:latin typeface="ArialMT"/>
              </a:rPr>
              <a:t>recursión</a:t>
            </a:r>
            <a:r>
              <a:rPr lang="en-US" sz="1500" dirty="0">
                <a:solidFill>
                  <a:schemeClr val="tx1"/>
                </a:solidFill>
                <a:effectLst/>
                <a:latin typeface="ArialMT"/>
              </a:rPr>
              <a:t>.</a:t>
            </a:r>
            <a:endParaRPr lang="en-US" sz="1500" dirty="0">
              <a:solidFill>
                <a:schemeClr val="tx1"/>
              </a:solidFill>
            </a:endParaRPr>
          </a:p>
          <a:p>
            <a:endParaRPr lang="es-ES" sz="15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4207061" y="3227113"/>
            <a:ext cx="193894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Persistencia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ordanamiento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>
            <a:off x="6226400" y="3701224"/>
            <a:ext cx="249447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Interfaz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gráfica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06D9373-536A-FE48-AADD-C38A5399E990}"/>
              </a:ext>
            </a:extLst>
          </p:cNvPr>
          <p:cNvSpPr/>
          <p:nvPr/>
        </p:nvSpPr>
        <p:spPr>
          <a:xfrm>
            <a:off x="637360" y="1635646"/>
            <a:ext cx="2459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Recursividad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A898665B-CA02-EF4A-96FB-71B96F001134}"/>
              </a:ext>
            </a:extLst>
          </p:cNvPr>
          <p:cNvSpPr/>
          <p:nvPr/>
        </p:nvSpPr>
        <p:spPr>
          <a:xfrm>
            <a:off x="1141418" y="2155798"/>
            <a:ext cx="1990422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Estructuras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básicas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F811E728-6C41-D245-922F-562C58EC072A}"/>
              </a:ext>
            </a:extLst>
          </p:cNvPr>
          <p:cNvSpPr/>
          <p:nvPr/>
        </p:nvSpPr>
        <p:spPr>
          <a:xfrm>
            <a:off x="7793159" y="4083918"/>
            <a:ext cx="92771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Concurrencia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dibujo</a:t>
            </a:r>
            <a:r>
              <a:rPr lang="en-US" sz="1000" dirty="0">
                <a:solidFill>
                  <a:schemeClr val="bg1"/>
                </a:solidFill>
              </a:rPr>
              <a:t> 2D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B6679CF-571F-EF45-87DF-666BD43CFEAA}"/>
              </a:ext>
            </a:extLst>
          </p:cNvPr>
          <p:cNvSpPr/>
          <p:nvPr/>
        </p:nvSpPr>
        <p:spPr>
          <a:xfrm>
            <a:off x="4071175" y="334118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C46C6F-4F3C-0345-8301-85C464A5D132}"/>
              </a:ext>
            </a:extLst>
          </p:cNvPr>
          <p:cNvSpPr/>
          <p:nvPr/>
        </p:nvSpPr>
        <p:spPr>
          <a:xfrm>
            <a:off x="6046380" y="387456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905898A-8EE2-134F-8846-71DDD2DF3287}"/>
              </a:ext>
            </a:extLst>
          </p:cNvPr>
          <p:cNvSpPr/>
          <p:nvPr/>
        </p:nvSpPr>
        <p:spPr>
          <a:xfrm>
            <a:off x="3043606" y="291675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E595EDD-B396-A94F-B3D9-DFB89F0C3B84}"/>
              </a:ext>
            </a:extLst>
          </p:cNvPr>
          <p:cNvSpPr/>
          <p:nvPr/>
        </p:nvSpPr>
        <p:spPr>
          <a:xfrm>
            <a:off x="3223626" y="2754713"/>
            <a:ext cx="927720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1C007B-EF48-EB46-8607-5E663FF9F1D2}"/>
              </a:ext>
            </a:extLst>
          </p:cNvPr>
          <p:cNvSpPr/>
          <p:nvPr/>
        </p:nvSpPr>
        <p:spPr>
          <a:xfrm>
            <a:off x="457341" y="179890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57013A-626D-8340-8785-B6785E5F46EE}"/>
              </a:ext>
            </a:extLst>
          </p:cNvPr>
          <p:cNvSpPr/>
          <p:nvPr/>
        </p:nvSpPr>
        <p:spPr>
          <a:xfrm>
            <a:off x="961397" y="23291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39B8FAA-EFE7-4D4A-B9EE-4C5CDA00460B}"/>
              </a:ext>
            </a:extLst>
          </p:cNvPr>
          <p:cNvSpPr/>
          <p:nvPr/>
        </p:nvSpPr>
        <p:spPr>
          <a:xfrm>
            <a:off x="7613139" y="425058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3081600" y="2938589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5122" name="Picture 2" descr="Recursividad. O, como no resolverlo con un loop | by Kalim Al Razif | 10  goto 10 | Medium">
            <a:extLst>
              <a:ext uri="{FF2B5EF4-FFF2-40B4-BE49-F238E27FC236}">
                <a16:creationId xmlns:a16="http://schemas.microsoft.com/office/drawing/2014/main" id="{7B341421-A276-794B-B549-09D13217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53" y="313576"/>
            <a:ext cx="2671210" cy="38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</a:t>
            </a:r>
          </a:p>
          <a:p>
            <a:r>
              <a:rPr lang="es-ES" dirty="0">
                <a:solidFill>
                  <a:schemeClr val="tx2"/>
                </a:solidFill>
              </a:rPr>
              <a:t>Estructuras de datos básicas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objetos son la estructura más simple de datos. Pero no es la única, se puede modelar una estructura que según el caso puede optimizar la operación de un programa</a:t>
            </a:r>
          </a:p>
        </p:txBody>
      </p:sp>
      <p:pic>
        <p:nvPicPr>
          <p:cNvPr id="4098" name="Picture 2" descr="Qué son los grafos">
            <a:extLst>
              <a:ext uri="{FF2B5EF4-FFF2-40B4-BE49-F238E27FC236}">
                <a16:creationId xmlns:a16="http://schemas.microsoft.com/office/drawing/2014/main" id="{94956931-91E5-434E-B70A-CA5D503A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23" y="1447037"/>
            <a:ext cx="4572001" cy="23447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fo - Wikipedia, la enciclopedia libre">
            <a:extLst>
              <a:ext uri="{FF2B5EF4-FFF2-40B4-BE49-F238E27FC236}">
                <a16:creationId xmlns:a16="http://schemas.microsoft.com/office/drawing/2014/main" id="{69CF3B83-6AB5-664A-AC39-9369E75E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38" y="2733769"/>
            <a:ext cx="2223212" cy="14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5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3</a:t>
            </a:r>
          </a:p>
          <a:p>
            <a:r>
              <a:rPr lang="es-ES" dirty="0">
                <a:solidFill>
                  <a:schemeClr val="tx2"/>
                </a:solidFill>
              </a:rPr>
              <a:t>Pruebas y excepciones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programas fallan, se deben </a:t>
            </a:r>
            <a:r>
              <a:rPr lang="es-ES" dirty="0" err="1">
                <a:solidFill>
                  <a:schemeClr val="tx2"/>
                </a:solidFill>
              </a:rPr>
              <a:t>preveer</a:t>
            </a:r>
            <a:r>
              <a:rPr lang="es-ES" dirty="0">
                <a:solidFill>
                  <a:schemeClr val="tx2"/>
                </a:solidFill>
              </a:rPr>
              <a:t> las situaciones y ponerlo a prueba de forma automática</a:t>
            </a:r>
          </a:p>
        </p:txBody>
      </p:sp>
      <p:pic>
        <p:nvPicPr>
          <p:cNvPr id="3074" name="Picture 2" descr="How to Automate Testing from the Beginning - Tech World Times">
            <a:extLst>
              <a:ext uri="{FF2B5EF4-FFF2-40B4-BE49-F238E27FC236}">
                <a16:creationId xmlns:a16="http://schemas.microsoft.com/office/drawing/2014/main" id="{E4625F43-3A08-B34F-A3D5-B951BB72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7" y="1448126"/>
            <a:ext cx="4502811" cy="26357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3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Persistencia y ordenamiento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A la hora de presentar información se requiere que nuestros programas memoricen, pero también que ordenen los datos</a:t>
            </a:r>
          </a:p>
        </p:txBody>
      </p:sp>
      <p:pic>
        <p:nvPicPr>
          <p:cNvPr id="2050" name="Picture 2" descr="Digital Brain Icons - Download Free Vector Icons | Noun Project">
            <a:extLst>
              <a:ext uri="{FF2B5EF4-FFF2-40B4-BE49-F238E27FC236}">
                <a16:creationId xmlns:a16="http://schemas.microsoft.com/office/drawing/2014/main" id="{26C6E687-CDBB-5A45-873D-5DF5C34E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68" y="1384489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20B4D7F-16D5-6347-B70B-64889D56294B}"/>
              </a:ext>
            </a:extLst>
          </p:cNvPr>
          <p:cNvSpPr/>
          <p:nvPr/>
        </p:nvSpPr>
        <p:spPr>
          <a:xfrm>
            <a:off x="7636875" y="2338596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MEMORIA</a:t>
            </a:r>
          </a:p>
        </p:txBody>
      </p:sp>
      <p:pic>
        <p:nvPicPr>
          <p:cNvPr id="2052" name="Picture 4" descr="Rubik&amp;#39;s Cube PNG Image | Rubiks cube, Cube, Cube puzzle">
            <a:extLst>
              <a:ext uri="{FF2B5EF4-FFF2-40B4-BE49-F238E27FC236}">
                <a16:creationId xmlns:a16="http://schemas.microsoft.com/office/drawing/2014/main" id="{A03B5264-8007-394F-BED7-9663F126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89" y="1408951"/>
            <a:ext cx="2592288" cy="2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0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7509</TotalTime>
  <Words>626</Words>
  <Application>Microsoft Macintosh PowerPoint</Application>
  <PresentationFormat>On-screen Show (16:9)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ArialMT</vt:lpstr>
      <vt:lpstr>Calibri</vt:lpstr>
      <vt:lpstr>Calibri Light</vt:lpstr>
      <vt:lpstr>Retrospección</vt:lpstr>
      <vt:lpstr>Algoritmos y programación 2</vt:lpstr>
      <vt:lpstr>DOMICIANO RINCÓN</vt:lpstr>
      <vt:lpstr>Composición del curso</vt:lpstr>
      <vt:lpstr>Objetivos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Calificación</vt:lpstr>
      <vt:lpstr>CLASES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140</cp:revision>
  <dcterms:modified xsi:type="dcterms:W3CDTF">2023-01-30T14:05:33Z</dcterms:modified>
</cp:coreProperties>
</file>