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71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3" r:id="rId14"/>
    <p:sldId id="275" r:id="rId15"/>
    <p:sldId id="274" r:id="rId16"/>
  </p:sldIdLst>
  <p:sldSz cx="9144000" cy="5143500" type="screen16x9"/>
  <p:notesSz cx="9144000" cy="51435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342900"/>
                </a:move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8839" y="1370457"/>
            <a:ext cx="7386320" cy="2262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amara-4a96c.firebaseio.com/comentarios/-LRODOhP2VzigX1TcLee.json" TargetMode="External"/><Relationship Id="rId2" Type="http://schemas.openxmlformats.org/officeDocument/2006/relationships/hyperlink" Target="https://camara-4a96c.firebaseio.com/comentarios.js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stalacion-bc3ad.firebaseio.com/materias.json" TargetMode="External"/><Relationship Id="rId4" Type="http://schemas.openxmlformats.org/officeDocument/2006/relationships/hyperlink" Target="https://camara-4a96c.firebaseio.com/vehiculos.jso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amara-4a96c.firebaseio.com/comentarios.js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2184603"/>
            <a:ext cx="62845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30" dirty="0">
                <a:solidFill>
                  <a:srgbClr val="252525"/>
                </a:solidFill>
                <a:latin typeface="Trebuchet MS"/>
                <a:cs typeface="Trebuchet MS"/>
              </a:rPr>
              <a:t>Aplicaciones</a:t>
            </a:r>
            <a:r>
              <a:rPr sz="6000" spc="-60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6000" spc="-155" dirty="0">
                <a:solidFill>
                  <a:srgbClr val="252525"/>
                </a:solidFill>
                <a:latin typeface="Trebuchet MS"/>
                <a:cs typeface="Trebuchet MS"/>
              </a:rPr>
              <a:t>Móviles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833" y="3378834"/>
            <a:ext cx="3758565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4" dirty="0">
                <a:solidFill>
                  <a:srgbClr val="696363"/>
                </a:solidFill>
                <a:latin typeface="Trebuchet MS"/>
                <a:cs typeface="Trebuchet MS"/>
              </a:rPr>
              <a:t>DOMICIANO </a:t>
            </a:r>
            <a:r>
              <a:rPr sz="1800" spc="75" dirty="0">
                <a:solidFill>
                  <a:srgbClr val="696363"/>
                </a:solidFill>
                <a:latin typeface="Trebuchet MS"/>
                <a:cs typeface="Trebuchet MS"/>
              </a:rPr>
              <a:t>RINCÓN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2055"/>
              </a:lnSpc>
            </a:pPr>
            <a:r>
              <a:rPr sz="1800" spc="75" dirty="0">
                <a:solidFill>
                  <a:srgbClr val="696363"/>
                </a:solidFill>
                <a:latin typeface="Trebuchet MS"/>
                <a:cs typeface="Trebuchet MS"/>
              </a:rPr>
              <a:t>INGENIERÍA</a:t>
            </a:r>
            <a:r>
              <a:rPr sz="1800" spc="120" dirty="0">
                <a:solidFill>
                  <a:srgbClr val="696363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696363"/>
                </a:solidFill>
                <a:latin typeface="Trebuchet MS"/>
                <a:cs typeface="Trebuchet MS"/>
              </a:rPr>
              <a:t>TELEMÁTICA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055"/>
              </a:lnSpc>
            </a:pPr>
            <a:r>
              <a:rPr sz="1800" spc="85" dirty="0">
                <a:solidFill>
                  <a:srgbClr val="696363"/>
                </a:solidFill>
                <a:latin typeface="Trebuchet MS"/>
                <a:cs typeface="Trebuchet MS"/>
              </a:rPr>
              <a:t>DISEÑO </a:t>
            </a:r>
            <a:r>
              <a:rPr sz="1800" spc="25" dirty="0">
                <a:solidFill>
                  <a:srgbClr val="696363"/>
                </a:solidFill>
                <a:latin typeface="Trebuchet MS"/>
                <a:cs typeface="Trebuchet MS"/>
              </a:rPr>
              <a:t>DE </a:t>
            </a:r>
            <a:r>
              <a:rPr sz="1800" spc="120" dirty="0">
                <a:solidFill>
                  <a:srgbClr val="696363"/>
                </a:solidFill>
                <a:latin typeface="Trebuchet MS"/>
                <a:cs typeface="Trebuchet MS"/>
              </a:rPr>
              <a:t>MEDIOS </a:t>
            </a:r>
            <a:r>
              <a:rPr sz="1800" spc="45" dirty="0">
                <a:solidFill>
                  <a:srgbClr val="696363"/>
                </a:solidFill>
                <a:latin typeface="Trebuchet MS"/>
                <a:cs typeface="Trebuchet MS"/>
              </a:rPr>
              <a:t>INTERAC</a:t>
            </a:r>
            <a:r>
              <a:rPr sz="1800" spc="-260" dirty="0">
                <a:solidFill>
                  <a:srgbClr val="696363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696363"/>
                </a:solidFill>
                <a:latin typeface="Trebuchet MS"/>
                <a:cs typeface="Trebuchet MS"/>
              </a:rPr>
              <a:t>TIVOS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74676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22960" y="1431781"/>
            <a:ext cx="3586808" cy="2130569"/>
          </a:xfrm>
        </p:spPr>
        <p:txBody>
          <a:bodyPr/>
          <a:lstStyle/>
          <a:p>
            <a:r>
              <a:rPr lang="es-ES" dirty="0" smtClean="0"/>
              <a:t>Un arreglo puede ser valor de una clave</a:t>
            </a:r>
            <a:endParaRPr lang="es-ES" b="1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55747" y="1474840"/>
            <a:ext cx="4088253" cy="3089786"/>
          </a:xfrm>
          <a:prstGeom prst="rect">
            <a:avLst/>
          </a:prstGeom>
        </p:spPr>
        <p:txBody>
          <a:bodyPr vert="horz" lIns="0" tIns="34290" rIns="0" bIns="3429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>
                <a:latin typeface="Consolas" panose="020B0609020204030204" pitchFamily="49" charset="0"/>
              </a:rPr>
              <a:t>{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"estudiantes</a:t>
            </a:r>
            <a:r>
              <a:rPr lang="es-ES" sz="1500" dirty="0" smtClean="0">
                <a:latin typeface="Consolas" panose="020B0609020204030204" pitchFamily="49" charset="0"/>
              </a:rPr>
              <a:t>":</a:t>
            </a:r>
            <a:r>
              <a:rPr lang="es-ES" sz="1500" dirty="0">
                <a:latin typeface="Consolas" panose="020B0609020204030204" pitchFamily="49" charset="0"/>
              </a:rPr>
              <a:t>[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"Christian",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"Manuel",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"Andrés",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"Valery"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]</a:t>
            </a:r>
          </a:p>
          <a:p>
            <a:r>
              <a:rPr lang="es-ES" sz="1500" dirty="0" smtClean="0">
                <a:latin typeface="Consolas" panose="020B0609020204030204" pitchFamily="49" charset="0"/>
              </a:rPr>
              <a:t>}</a:t>
            </a:r>
            <a:endParaRPr lang="es-ES" sz="1500" dirty="0">
              <a:latin typeface="Consolas" panose="020B0609020204030204" pitchFamily="49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5800" y="66675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s-ES" kern="0" smtClean="0"/>
              <a:t>JSON</a:t>
            </a:r>
            <a:endParaRPr lang="es-CO" kern="0" dirty="0"/>
          </a:p>
        </p:txBody>
      </p:sp>
    </p:spTree>
    <p:extLst>
      <p:ext uri="{BB962C8B-B14F-4D97-AF65-F5344CB8AC3E}">
        <p14:creationId xmlns:p14="http://schemas.microsoft.com/office/powerpoint/2010/main" val="423936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22960" y="1431781"/>
            <a:ext cx="3586808" cy="2130569"/>
          </a:xfrm>
        </p:spPr>
        <p:txBody>
          <a:bodyPr/>
          <a:lstStyle/>
          <a:p>
            <a:r>
              <a:rPr lang="es-ES" dirty="0" smtClean="0"/>
              <a:t>Todo combinado</a:t>
            </a:r>
            <a:endParaRPr lang="es-ES" b="1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55747" y="1474840"/>
            <a:ext cx="4088253" cy="3089786"/>
          </a:xfrm>
          <a:prstGeom prst="rect">
            <a:avLst/>
          </a:prstGeom>
        </p:spPr>
        <p:txBody>
          <a:bodyPr vert="horz" lIns="0" tIns="34290" rIns="0" bIns="3429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>
                <a:latin typeface="Consolas" panose="020B0609020204030204" pitchFamily="49" charset="0"/>
              </a:rPr>
              <a:t>{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</a:t>
            </a:r>
            <a:r>
              <a:rPr lang="es-ES" sz="1500" dirty="0" err="1">
                <a:latin typeface="Consolas" panose="020B0609020204030204" pitchFamily="49" charset="0"/>
              </a:rPr>
              <a:t>seleccion</a:t>
            </a:r>
            <a:r>
              <a:rPr lang="es-ES" sz="1500" dirty="0">
                <a:latin typeface="Consolas" panose="020B0609020204030204" pitchFamily="49" charset="0"/>
              </a:rPr>
              <a:t>":{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</a:t>
            </a:r>
            <a:r>
              <a:rPr lang="es-ES" sz="1500" dirty="0" err="1">
                <a:latin typeface="Consolas" panose="020B0609020204030204" pitchFamily="49" charset="0"/>
              </a:rPr>
              <a:t>tecnico</a:t>
            </a:r>
            <a:r>
              <a:rPr lang="es-ES" sz="1500" dirty="0">
                <a:latin typeface="Consolas" panose="020B0609020204030204" pitchFamily="49" charset="0"/>
              </a:rPr>
              <a:t>":{"</a:t>
            </a:r>
            <a:r>
              <a:rPr lang="es-ES" sz="1500" dirty="0" err="1">
                <a:latin typeface="Consolas" panose="020B0609020204030204" pitchFamily="49" charset="0"/>
              </a:rPr>
              <a:t>nombre":"Carlos</a:t>
            </a:r>
            <a:r>
              <a:rPr lang="es-ES" sz="1500" dirty="0">
                <a:latin typeface="Consolas" panose="020B0609020204030204" pitchFamily="49" charset="0"/>
              </a:rPr>
              <a:t> </a:t>
            </a:r>
            <a:r>
              <a:rPr lang="es-ES" sz="1500" dirty="0" err="1">
                <a:latin typeface="Consolas" panose="020B0609020204030204" pitchFamily="49" charset="0"/>
              </a:rPr>
              <a:t>Queiroz</a:t>
            </a:r>
            <a:r>
              <a:rPr lang="es-ES" sz="1500" dirty="0">
                <a:latin typeface="Consolas" panose="020B0609020204030204" pitchFamily="49" charset="0"/>
              </a:rPr>
              <a:t>","</a:t>
            </a:r>
            <a:r>
              <a:rPr lang="es-ES" sz="1500" dirty="0" err="1">
                <a:latin typeface="Consolas" panose="020B0609020204030204" pitchFamily="49" charset="0"/>
              </a:rPr>
              <a:t>nacionalidad":"Portugal</a:t>
            </a:r>
            <a:r>
              <a:rPr lang="es-ES" sz="1500" dirty="0">
                <a:latin typeface="Consolas" panose="020B0609020204030204" pitchFamily="49" charset="0"/>
              </a:rPr>
              <a:t>"},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"jugadores":[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{"</a:t>
            </a:r>
            <a:r>
              <a:rPr lang="es-ES" sz="1500" dirty="0" err="1">
                <a:latin typeface="Consolas" panose="020B0609020204030204" pitchFamily="49" charset="0"/>
              </a:rPr>
              <a:t>nombre":"James</a:t>
            </a:r>
            <a:r>
              <a:rPr lang="es-ES" sz="1500" dirty="0">
                <a:latin typeface="Consolas" panose="020B0609020204030204" pitchFamily="49" charset="0"/>
              </a:rPr>
              <a:t> </a:t>
            </a:r>
            <a:r>
              <a:rPr lang="es-ES" sz="1500" dirty="0" err="1">
                <a:latin typeface="Consolas" panose="020B0609020204030204" pitchFamily="49" charset="0"/>
              </a:rPr>
              <a:t>Rodriguez</a:t>
            </a:r>
            <a:r>
              <a:rPr lang="es-ES" sz="1500" dirty="0">
                <a:latin typeface="Consolas" panose="020B0609020204030204" pitchFamily="49" charset="0"/>
              </a:rPr>
              <a:t>","</a:t>
            </a:r>
            <a:r>
              <a:rPr lang="es-ES" sz="1500" dirty="0" err="1">
                <a:latin typeface="Consolas" panose="020B0609020204030204" pitchFamily="49" charset="0"/>
              </a:rPr>
              <a:t>club":"Bayern</a:t>
            </a:r>
            <a:r>
              <a:rPr lang="es-ES" sz="1500" dirty="0">
                <a:latin typeface="Consolas" panose="020B0609020204030204" pitchFamily="49" charset="0"/>
              </a:rPr>
              <a:t> </a:t>
            </a:r>
            <a:r>
              <a:rPr lang="es-ES" sz="1500" dirty="0" err="1">
                <a:latin typeface="Consolas" panose="020B0609020204030204" pitchFamily="49" charset="0"/>
              </a:rPr>
              <a:t>Munich</a:t>
            </a:r>
            <a:r>
              <a:rPr lang="es-ES" sz="1500" dirty="0">
                <a:latin typeface="Consolas" panose="020B0609020204030204" pitchFamily="49" charset="0"/>
              </a:rPr>
              <a:t>"},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{"</a:t>
            </a:r>
            <a:r>
              <a:rPr lang="es-ES" sz="1500" dirty="0" err="1">
                <a:latin typeface="Consolas" panose="020B0609020204030204" pitchFamily="49" charset="0"/>
              </a:rPr>
              <a:t>nombre":"Juan</a:t>
            </a:r>
            <a:r>
              <a:rPr lang="es-ES" sz="1500" dirty="0">
                <a:latin typeface="Consolas" panose="020B0609020204030204" pitchFamily="49" charset="0"/>
              </a:rPr>
              <a:t> Quintero","club":"</a:t>
            </a:r>
            <a:r>
              <a:rPr lang="es-ES" sz="1500" dirty="0" err="1">
                <a:latin typeface="Consolas" panose="020B0609020204030204" pitchFamily="49" charset="0"/>
              </a:rPr>
              <a:t>River</a:t>
            </a:r>
            <a:r>
              <a:rPr lang="es-ES" sz="1500" dirty="0">
                <a:latin typeface="Consolas" panose="020B0609020204030204" pitchFamily="49" charset="0"/>
              </a:rPr>
              <a:t> </a:t>
            </a:r>
            <a:r>
              <a:rPr lang="es-ES" sz="1500" dirty="0" err="1">
                <a:latin typeface="Consolas" panose="020B0609020204030204" pitchFamily="49" charset="0"/>
              </a:rPr>
              <a:t>Plate</a:t>
            </a:r>
            <a:r>
              <a:rPr lang="es-ES" sz="1500" dirty="0">
                <a:latin typeface="Consolas" panose="020B0609020204030204" pitchFamily="49" charset="0"/>
              </a:rPr>
              <a:t>"}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]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}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5800" y="66675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s-ES" kern="0" smtClean="0"/>
              <a:t>JSON</a:t>
            </a:r>
            <a:endParaRPr lang="es-CO" kern="0" dirty="0"/>
          </a:p>
        </p:txBody>
      </p:sp>
    </p:spTree>
    <p:extLst>
      <p:ext uri="{BB962C8B-B14F-4D97-AF65-F5344CB8AC3E}">
        <p14:creationId xmlns:p14="http://schemas.microsoft.com/office/powerpoint/2010/main" val="263479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2184603"/>
            <a:ext cx="46850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6000" spc="-425" dirty="0" smtClean="0">
                <a:solidFill>
                  <a:srgbClr val="252525"/>
                </a:solidFill>
              </a:rPr>
              <a:t>EJERCICIOS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903833" y="3378834"/>
            <a:ext cx="1019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696363"/>
                </a:solidFill>
                <a:latin typeface="Trebuchet MS"/>
                <a:cs typeface="Trebuchet MS"/>
              </a:rPr>
              <a:t>ANDROID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64007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054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pc="-270" dirty="0" smtClean="0"/>
              <a:t>Ejercicios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1143000" y="3790950"/>
            <a:ext cx="725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2.   Use métodos HTTP para insertar datos en la URL de comentarios</a:t>
            </a:r>
            <a:endParaRPr lang="es-ES" dirty="0"/>
          </a:p>
          <a:p>
            <a:pPr marL="800100" lvl="1" indent="-342900">
              <a:buAutoNum type="alphaLcPeriod"/>
            </a:pPr>
            <a:r>
              <a:rPr lang="es-CO" dirty="0" smtClean="0">
                <a:hlinkClick r:id="rId2"/>
              </a:rPr>
              <a:t>https</a:t>
            </a:r>
            <a:r>
              <a:rPr lang="es-CO" dirty="0">
                <a:hlinkClick r:id="rId2"/>
              </a:rPr>
              <a:t>://</a:t>
            </a:r>
            <a:r>
              <a:rPr lang="es-CO" dirty="0" smtClean="0">
                <a:hlinkClick r:id="rId2"/>
              </a:rPr>
              <a:t>camara-4a96c.firebaseio.com/comentarios.json</a:t>
            </a:r>
            <a:endParaRPr lang="es-CO" dirty="0" smtClean="0"/>
          </a:p>
        </p:txBody>
      </p:sp>
      <p:sp>
        <p:nvSpPr>
          <p:cNvPr id="21" name="CuadroTexto 20"/>
          <p:cNvSpPr txBox="1"/>
          <p:nvPr/>
        </p:nvSpPr>
        <p:spPr>
          <a:xfrm>
            <a:off x="1143000" y="1733550"/>
            <a:ext cx="72513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smtClean="0"/>
              <a:t>Use métodos HTTP para leer los datos que están en las siguientes </a:t>
            </a:r>
            <a:r>
              <a:rPr lang="es-ES" dirty="0" err="1" smtClean="0"/>
              <a:t>URLs</a:t>
            </a:r>
            <a:endParaRPr lang="es-ES" dirty="0" smtClean="0"/>
          </a:p>
          <a:p>
            <a:pPr marL="342900" indent="-342900">
              <a:buAutoNum type="arabicPeriod"/>
            </a:pPr>
            <a:endParaRPr lang="es-ES" dirty="0"/>
          </a:p>
          <a:p>
            <a:pPr marL="800100" lvl="1" indent="-342900">
              <a:buAutoNum type="alphaLcPeriod"/>
            </a:pPr>
            <a:r>
              <a:rPr lang="es-CO" dirty="0" smtClean="0">
                <a:hlinkClick r:id="rId2"/>
              </a:rPr>
              <a:t>https</a:t>
            </a:r>
            <a:r>
              <a:rPr lang="es-CO" dirty="0">
                <a:hlinkClick r:id="rId2"/>
              </a:rPr>
              <a:t>://</a:t>
            </a:r>
            <a:r>
              <a:rPr lang="es-CO" dirty="0" smtClean="0">
                <a:hlinkClick r:id="rId2"/>
              </a:rPr>
              <a:t>camara-4a96c.firebaseio.com/comentarios.json</a:t>
            </a:r>
            <a:endParaRPr lang="es-CO" dirty="0" smtClean="0"/>
          </a:p>
          <a:p>
            <a:pPr marL="800100" lvl="1" indent="-342900">
              <a:buAutoNum type="alphaLcPeriod"/>
            </a:pPr>
            <a:r>
              <a:rPr lang="es-CO" dirty="0">
                <a:hlinkClick r:id="rId3"/>
              </a:rPr>
              <a:t>https://camara-4a96c.firebaseio.com/comentarios/-LRODOhP2VzigX1TcLee.json</a:t>
            </a:r>
            <a:endParaRPr lang="es-CO" dirty="0" smtClean="0"/>
          </a:p>
          <a:p>
            <a:pPr marL="800100" lvl="1" indent="-342900">
              <a:buAutoNum type="alphaLcPeriod"/>
            </a:pPr>
            <a:r>
              <a:rPr lang="es-CO" dirty="0">
                <a:hlinkClick r:id="rId4"/>
              </a:rPr>
              <a:t>https://</a:t>
            </a:r>
            <a:r>
              <a:rPr lang="es-CO" dirty="0" smtClean="0">
                <a:hlinkClick r:id="rId4"/>
              </a:rPr>
              <a:t>camara-4a96c.firebaseio.com/vehiculos.json</a:t>
            </a:r>
            <a:endParaRPr lang="es-CO" dirty="0" smtClean="0"/>
          </a:p>
          <a:p>
            <a:pPr marL="800100" lvl="1" indent="-342900">
              <a:buAutoNum type="alphaLcPeriod"/>
            </a:pPr>
            <a:r>
              <a:rPr lang="es-CO" dirty="0">
                <a:hlinkClick r:id="rId5"/>
              </a:rPr>
              <a:t>https://</a:t>
            </a:r>
            <a:r>
              <a:rPr lang="es-CO" dirty="0" smtClean="0">
                <a:hlinkClick r:id="rId5"/>
              </a:rPr>
              <a:t>instalacion-bc3ad.firebaseio.com/materias.json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894539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pc="-270" dirty="0" smtClean="0"/>
              <a:t>Ejercicios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1143000" y="3210878"/>
            <a:ext cx="725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2.   Use métodos HTTP para editar datos en la URL de comentarios</a:t>
            </a:r>
            <a:endParaRPr lang="es-ES" dirty="0"/>
          </a:p>
          <a:p>
            <a:pPr marL="800100" lvl="1" indent="-342900">
              <a:buAutoNum type="alphaLcPeriod"/>
            </a:pPr>
            <a:r>
              <a:rPr lang="es-CO" dirty="0" smtClean="0">
                <a:hlinkClick r:id="rId2"/>
              </a:rPr>
              <a:t>https</a:t>
            </a:r>
            <a:r>
              <a:rPr lang="es-CO" dirty="0">
                <a:hlinkClick r:id="rId2"/>
              </a:rPr>
              <a:t>://</a:t>
            </a:r>
            <a:r>
              <a:rPr lang="es-CO" dirty="0" smtClean="0">
                <a:hlinkClick r:id="rId2"/>
              </a:rPr>
              <a:t>camara-4a96c.firebaseio.com/comentarios.json</a:t>
            </a:r>
            <a:endParaRPr lang="es-CO" dirty="0" smtClean="0"/>
          </a:p>
        </p:txBody>
      </p:sp>
      <p:sp>
        <p:nvSpPr>
          <p:cNvPr id="21" name="CuadroTexto 20"/>
          <p:cNvSpPr txBox="1"/>
          <p:nvPr/>
        </p:nvSpPr>
        <p:spPr>
          <a:xfrm>
            <a:off x="1143000" y="1733550"/>
            <a:ext cx="7251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smtClean="0"/>
              <a:t>Use métodos HTTP para eliminar comentarios usando la URL</a:t>
            </a:r>
            <a:endParaRPr lang="es-ES" dirty="0"/>
          </a:p>
          <a:p>
            <a:pPr marL="800100" lvl="1" indent="-342900">
              <a:buAutoNum type="alphaLcPeriod"/>
            </a:pPr>
            <a:r>
              <a:rPr lang="es-CO" dirty="0" smtClean="0">
                <a:hlinkClick r:id="rId2"/>
              </a:rPr>
              <a:t>https</a:t>
            </a:r>
            <a:r>
              <a:rPr lang="es-CO" dirty="0">
                <a:hlinkClick r:id="rId2"/>
              </a:rPr>
              <a:t>://</a:t>
            </a:r>
            <a:r>
              <a:rPr lang="es-CO" dirty="0" smtClean="0">
                <a:hlinkClick r:id="rId2"/>
              </a:rPr>
              <a:t>camara-4a96c.firebaseio.com/comentarios.json</a:t>
            </a:r>
            <a:endParaRPr lang="es-CO" dirty="0"/>
          </a:p>
          <a:p>
            <a:pPr lvl="1"/>
            <a:r>
              <a:rPr lang="es-ES" dirty="0" smtClean="0"/>
              <a:t>(No elimine más de los que crea. Este es un repositorio común con sus compañeros)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68443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78839" y="1370457"/>
            <a:ext cx="7386320" cy="2769989"/>
          </a:xfrm>
        </p:spPr>
        <p:txBody>
          <a:bodyPr/>
          <a:lstStyle/>
          <a:p>
            <a:r>
              <a:rPr lang="es-ES" dirty="0"/>
              <a:t>3</a:t>
            </a:r>
            <a:r>
              <a:rPr lang="es-ES" dirty="0" smtClean="0"/>
              <a:t>. Usted tiene en la base de datos de la aplicación de la segunda parte del curso. Como usted hizo la tarea, habrá usado la rama: </a:t>
            </a:r>
          </a:p>
          <a:p>
            <a:endParaRPr lang="es-ES" dirty="0" smtClean="0"/>
          </a:p>
          <a:p>
            <a:r>
              <a:rPr lang="es-ES" dirty="0" smtClean="0"/>
              <a:t>/ comentarios / %</a:t>
            </a:r>
            <a:r>
              <a:rPr lang="es-ES" dirty="0" err="1" smtClean="0"/>
              <a:t>telefono</a:t>
            </a:r>
            <a:r>
              <a:rPr lang="es-ES" dirty="0" smtClean="0"/>
              <a:t>% / %</a:t>
            </a:r>
            <a:r>
              <a:rPr lang="es-ES" dirty="0" err="1" smtClean="0"/>
              <a:t>comentarioID</a:t>
            </a:r>
            <a:r>
              <a:rPr lang="es-ES" dirty="0" smtClean="0"/>
              <a:t>%</a:t>
            </a:r>
          </a:p>
          <a:p>
            <a:endParaRPr lang="es-ES" dirty="0" smtClean="0"/>
          </a:p>
          <a:p>
            <a:r>
              <a:rPr lang="es-ES" dirty="0" smtClean="0"/>
              <a:t>Para insertar una lista de comentarios de una persona por número de teléfono</a:t>
            </a:r>
            <a:r>
              <a:rPr lang="es-CO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Sin embargo usted ya tiene muchos registros y usted quisiera resolver otra rama de comentarios que no esté indexada por teléfono como la actual sino por UID. Genere un procedimiento para poder hacer esta migración.</a:t>
            </a:r>
          </a:p>
        </p:txBody>
      </p:sp>
    </p:spTree>
    <p:extLst>
      <p:ext uri="{BB962C8B-B14F-4D97-AF65-F5344CB8AC3E}">
        <p14:creationId xmlns:p14="http://schemas.microsoft.com/office/powerpoint/2010/main" val="26144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2184603"/>
            <a:ext cx="46850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25" dirty="0">
                <a:solidFill>
                  <a:srgbClr val="252525"/>
                </a:solidFill>
              </a:rPr>
              <a:t>HTTP </a:t>
            </a:r>
            <a:r>
              <a:rPr sz="6000" spc="-315" dirty="0">
                <a:solidFill>
                  <a:srgbClr val="252525"/>
                </a:solidFill>
              </a:rPr>
              <a:t>y</a:t>
            </a:r>
            <a:r>
              <a:rPr sz="6000" spc="-720" dirty="0">
                <a:solidFill>
                  <a:srgbClr val="252525"/>
                </a:solidFill>
              </a:rPr>
              <a:t> </a:t>
            </a:r>
            <a:r>
              <a:rPr sz="6000" spc="-265" dirty="0">
                <a:solidFill>
                  <a:srgbClr val="252525"/>
                </a:solidFill>
              </a:rPr>
              <a:t>Android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903833" y="3378834"/>
            <a:ext cx="1019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696363"/>
                </a:solidFill>
                <a:latin typeface="Trebuchet MS"/>
                <a:cs typeface="Trebuchet MS"/>
              </a:rPr>
              <a:t>ANDROID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64007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pc="-270" dirty="0"/>
              <a:t>HTTP </a:t>
            </a:r>
            <a:r>
              <a:rPr lang="es-CO" spc="-190" dirty="0"/>
              <a:t>y</a:t>
            </a:r>
            <a:r>
              <a:rPr lang="es-CO" spc="-525" dirty="0"/>
              <a:t> </a:t>
            </a:r>
            <a:r>
              <a:rPr lang="es-CO" spc="-175" dirty="0"/>
              <a:t>Android</a:t>
            </a:r>
            <a:endParaRPr lang="es-CO" dirty="0"/>
          </a:p>
        </p:txBody>
      </p:sp>
      <p:pic>
        <p:nvPicPr>
          <p:cNvPr id="1026" name="Picture 2" descr="Resultado de imagen para server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0" t="12000" r="32000" b="12000"/>
          <a:stretch/>
        </p:blipFill>
        <p:spPr bwMode="auto">
          <a:xfrm>
            <a:off x="5257800" y="2076450"/>
            <a:ext cx="6858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db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922" y="156591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file server 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0" t="13734" r="7296" b="3862"/>
          <a:stretch/>
        </p:blipFill>
        <p:spPr bwMode="auto">
          <a:xfrm>
            <a:off x="6781800" y="280035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angular 4"/>
          <p:cNvCxnSpPr>
            <a:stCxn id="1026" idx="0"/>
            <a:endCxn id="1028" idx="1"/>
          </p:cNvCxnSpPr>
          <p:nvPr/>
        </p:nvCxnSpPr>
        <p:spPr>
          <a:xfrm rot="5400000" flipH="1" flipV="1">
            <a:off x="6150641" y="1473169"/>
            <a:ext cx="53340" cy="115322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r 8"/>
          <p:cNvCxnSpPr>
            <a:stCxn id="1026" idx="2"/>
            <a:endCxn id="1030" idx="2"/>
          </p:cNvCxnSpPr>
          <p:nvPr/>
        </p:nvCxnSpPr>
        <p:spPr>
          <a:xfrm rot="16200000" flipH="1">
            <a:off x="6324600" y="2800351"/>
            <a:ext cx="190500" cy="1638300"/>
          </a:xfrm>
          <a:prstGeom prst="bentConnector3">
            <a:avLst>
              <a:gd name="adj1" fmla="val 22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143500" y="15052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Server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668322" y="18307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737088" y="2952750"/>
            <a:ext cx="94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File Storage</a:t>
            </a:r>
            <a:endParaRPr lang="es-CO" dirty="0"/>
          </a:p>
        </p:txBody>
      </p:sp>
      <p:pic>
        <p:nvPicPr>
          <p:cNvPr id="1032" name="Picture 8" descr="Resultado de imagen para restful api 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9" t="25000" r="30042" b="24333"/>
          <a:stretch/>
        </p:blipFill>
        <p:spPr bwMode="auto">
          <a:xfrm>
            <a:off x="3657600" y="2200061"/>
            <a:ext cx="935888" cy="86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angular 15"/>
          <p:cNvCxnSpPr>
            <a:stCxn id="1032" idx="3"/>
            <a:endCxn id="1026" idx="1"/>
          </p:cNvCxnSpPr>
          <p:nvPr/>
        </p:nvCxnSpPr>
        <p:spPr>
          <a:xfrm>
            <a:off x="4593488" y="2633766"/>
            <a:ext cx="664312" cy="16658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3622040" y="1838444"/>
            <a:ext cx="101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API </a:t>
            </a:r>
            <a:r>
              <a:rPr lang="es-ES" dirty="0" err="1" smtClean="0"/>
              <a:t>Rest</a:t>
            </a:r>
            <a:endParaRPr lang="es-CO" dirty="0"/>
          </a:p>
        </p:txBody>
      </p:sp>
      <p:pic>
        <p:nvPicPr>
          <p:cNvPr id="1034" name="Picture 10" descr="Resultado de imagen para smartphone 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8" r="20377"/>
          <a:stretch/>
        </p:blipFill>
        <p:spPr bwMode="auto">
          <a:xfrm>
            <a:off x="1676400" y="1584781"/>
            <a:ext cx="520516" cy="87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png2.kisspng.com/sh/69b1a847243fc711542f809ce6c7b8ba/L0KzQYm3VME5N51rj5H0aYP2gLBuTgdmal5pfehubHBzfbb1lL1kd551jeZucj3sc7F1k714bZMyeeJ5bHnmccXwjB4ubJZ7ReluYj3ndcfsjP9xdZZzjJ8AYXS6RYOAWMg0bmhqT5CDN0a4Qom7UME2OmU1TqICOUK4RIG9TwBvbz==/kisspng-web-development-computer-icons-web-application-dev-web-development-5ad7527883f7e7.876528401524060792540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908" y="3409950"/>
            <a:ext cx="1079500" cy="71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/>
          <p:cNvSpPr txBox="1"/>
          <p:nvPr/>
        </p:nvSpPr>
        <p:spPr>
          <a:xfrm>
            <a:off x="1427680" y="2461439"/>
            <a:ext cx="101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Mobile App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423194" y="4108630"/>
            <a:ext cx="101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Web</a:t>
            </a:r>
          </a:p>
          <a:p>
            <a:pPr algn="ctr"/>
            <a:r>
              <a:rPr lang="es-ES" dirty="0" smtClean="0"/>
              <a:t>App</a:t>
            </a:r>
            <a:endParaRPr lang="es-CO" dirty="0"/>
          </a:p>
        </p:txBody>
      </p:sp>
      <p:cxnSp>
        <p:nvCxnSpPr>
          <p:cNvPr id="15" name="Conector angular 14"/>
          <p:cNvCxnSpPr>
            <a:stCxn id="1034" idx="3"/>
            <a:endCxn id="1032" idx="1"/>
          </p:cNvCxnSpPr>
          <p:nvPr/>
        </p:nvCxnSpPr>
        <p:spPr>
          <a:xfrm>
            <a:off x="2196916" y="2023110"/>
            <a:ext cx="1460684" cy="610656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1038" idx="3"/>
          </p:cNvCxnSpPr>
          <p:nvPr/>
        </p:nvCxnSpPr>
        <p:spPr>
          <a:xfrm flipV="1">
            <a:off x="2476408" y="2767052"/>
            <a:ext cx="1181100" cy="100273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98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2790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HTTP </a:t>
            </a:r>
            <a:r>
              <a:rPr spc="-190" dirty="0"/>
              <a:t>y</a:t>
            </a:r>
            <a:r>
              <a:rPr spc="-525" dirty="0"/>
              <a:t> </a:t>
            </a:r>
            <a:r>
              <a:rPr spc="-175" dirty="0"/>
              <a:t>Android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375028"/>
            <a:ext cx="5940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Android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puede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enviar peticiones </a:t>
            </a:r>
            <a:r>
              <a:rPr sz="1800" spc="-225" dirty="0">
                <a:solidFill>
                  <a:srgbClr val="404040"/>
                </a:solidFill>
                <a:latin typeface="Arial"/>
                <a:cs typeface="Arial"/>
              </a:rPr>
              <a:t>HTTP (GET, </a:t>
            </a:r>
            <a:r>
              <a:rPr sz="1800" spc="-270" dirty="0">
                <a:solidFill>
                  <a:srgbClr val="404040"/>
                </a:solidFill>
                <a:latin typeface="Arial"/>
                <a:cs typeface="Arial"/>
              </a:rPr>
              <a:t>POST, </a:t>
            </a:r>
            <a:r>
              <a:rPr sz="1800" spc="-220" dirty="0">
                <a:solidFill>
                  <a:srgbClr val="404040"/>
                </a:solidFill>
                <a:latin typeface="Arial"/>
                <a:cs typeface="Arial"/>
              </a:rPr>
              <a:t>PUT, </a:t>
            </a:r>
            <a:r>
              <a:rPr sz="1800" spc="-250" dirty="0">
                <a:solidFill>
                  <a:srgbClr val="404040"/>
                </a:solidFill>
                <a:latin typeface="Arial"/>
                <a:cs typeface="Arial"/>
              </a:rPr>
              <a:t>DELETE)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1304" y="2356104"/>
            <a:ext cx="937260" cy="1367155"/>
          </a:xfrm>
          <a:prstGeom prst="rect">
            <a:avLst/>
          </a:prstGeom>
          <a:solidFill>
            <a:srgbClr val="006FC0"/>
          </a:solidFill>
          <a:ln w="15239">
            <a:solidFill>
              <a:srgbClr val="00508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  <a:spcBef>
                <a:spcPts val="1235"/>
              </a:spcBef>
            </a:pPr>
            <a:r>
              <a:rPr sz="1400" spc="-145" dirty="0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2515" y="2350007"/>
            <a:ext cx="935990" cy="1369060"/>
          </a:xfrm>
          <a:prstGeom prst="rect">
            <a:avLst/>
          </a:prstGeom>
          <a:solidFill>
            <a:srgbClr val="006FC0"/>
          </a:solidFill>
          <a:ln w="15240">
            <a:solidFill>
              <a:srgbClr val="00508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92405">
              <a:lnSpc>
                <a:spcPct val="100000"/>
              </a:lnSpc>
              <a:spcBef>
                <a:spcPts val="1235"/>
              </a:spcBef>
            </a:pPr>
            <a:r>
              <a:rPr sz="1400" spc="-24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89326" y="2449067"/>
            <a:ext cx="2664460" cy="114300"/>
          </a:xfrm>
          <a:custGeom>
            <a:avLst/>
            <a:gdLst/>
            <a:ahLst/>
            <a:cxnLst/>
            <a:rect l="l" t="t" r="r" b="b"/>
            <a:pathLst>
              <a:path w="2664460" h="114300">
                <a:moveTo>
                  <a:pt x="2550033" y="0"/>
                </a:moveTo>
                <a:lnTo>
                  <a:pt x="2550033" y="114300"/>
                </a:lnTo>
                <a:lnTo>
                  <a:pt x="2626233" y="76200"/>
                </a:lnTo>
                <a:lnTo>
                  <a:pt x="2569083" y="76200"/>
                </a:lnTo>
                <a:lnTo>
                  <a:pt x="2569083" y="38100"/>
                </a:lnTo>
                <a:lnTo>
                  <a:pt x="2626233" y="38100"/>
                </a:lnTo>
                <a:lnTo>
                  <a:pt x="2550033" y="0"/>
                </a:lnTo>
                <a:close/>
              </a:path>
              <a:path w="2664460" h="114300">
                <a:moveTo>
                  <a:pt x="255003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50033" y="76200"/>
                </a:lnTo>
                <a:lnTo>
                  <a:pt x="2550033" y="38100"/>
                </a:lnTo>
                <a:close/>
              </a:path>
              <a:path w="2664460" h="114300">
                <a:moveTo>
                  <a:pt x="2626233" y="38100"/>
                </a:moveTo>
                <a:lnTo>
                  <a:pt x="2569083" y="38100"/>
                </a:lnTo>
                <a:lnTo>
                  <a:pt x="2569083" y="76200"/>
                </a:lnTo>
                <a:lnTo>
                  <a:pt x="2626233" y="76200"/>
                </a:lnTo>
                <a:lnTo>
                  <a:pt x="2664333" y="57150"/>
                </a:lnTo>
                <a:lnTo>
                  <a:pt x="262623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89326" y="3585971"/>
            <a:ext cx="2664460" cy="114300"/>
          </a:xfrm>
          <a:custGeom>
            <a:avLst/>
            <a:gdLst/>
            <a:ahLst/>
            <a:cxnLst/>
            <a:rect l="l" t="t" r="r" b="b"/>
            <a:pathLst>
              <a:path w="2664460" h="114300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76199"/>
                </a:lnTo>
                <a:lnTo>
                  <a:pt x="95250" y="76199"/>
                </a:lnTo>
                <a:lnTo>
                  <a:pt x="95250" y="38099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2664460" h="114300">
                <a:moveTo>
                  <a:pt x="114300" y="38099"/>
                </a:moveTo>
                <a:lnTo>
                  <a:pt x="95250" y="38099"/>
                </a:lnTo>
                <a:lnTo>
                  <a:pt x="95250" y="76199"/>
                </a:lnTo>
                <a:lnTo>
                  <a:pt x="114300" y="76199"/>
                </a:lnTo>
                <a:lnTo>
                  <a:pt x="114300" y="38099"/>
                </a:lnTo>
                <a:close/>
              </a:path>
              <a:path w="2664460" h="114300">
                <a:moveTo>
                  <a:pt x="2664333" y="38099"/>
                </a:moveTo>
                <a:lnTo>
                  <a:pt x="114300" y="38099"/>
                </a:lnTo>
                <a:lnTo>
                  <a:pt x="114300" y="76199"/>
                </a:lnTo>
                <a:lnTo>
                  <a:pt x="2664333" y="76199"/>
                </a:lnTo>
                <a:lnTo>
                  <a:pt x="2664333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77183" y="2125827"/>
            <a:ext cx="885825" cy="6087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945" marR="5080" indent="-55880">
              <a:lnSpc>
                <a:spcPct val="144300"/>
              </a:lnSpc>
              <a:spcBef>
                <a:spcPts val="95"/>
              </a:spcBef>
            </a:pPr>
            <a:r>
              <a:rPr sz="1400" spc="-10" dirty="0" smtClean="0">
                <a:latin typeface="Arial"/>
                <a:cs typeface="Arial"/>
              </a:rPr>
              <a:t>R</a:t>
            </a:r>
            <a:r>
              <a:rPr sz="1400" dirty="0" smtClean="0">
                <a:latin typeface="Arial"/>
                <a:cs typeface="Arial"/>
              </a:rPr>
              <a:t>EQ</a:t>
            </a:r>
            <a:r>
              <a:rPr sz="1400" spc="-10" dirty="0" smtClean="0">
                <a:latin typeface="Arial"/>
                <a:cs typeface="Arial"/>
              </a:rPr>
              <a:t>U</a:t>
            </a:r>
            <a:r>
              <a:rPr sz="1400" dirty="0" smtClean="0">
                <a:latin typeface="Arial"/>
                <a:cs typeface="Arial"/>
              </a:rPr>
              <a:t>EST</a:t>
            </a:r>
            <a:endParaRPr lang="es-ES" sz="1400" dirty="0" smtClean="0">
              <a:latin typeface="Arial"/>
              <a:cs typeface="Arial"/>
            </a:endParaRPr>
          </a:p>
          <a:p>
            <a:pPr marL="67945" marR="5080" indent="-55880">
              <a:lnSpc>
                <a:spcPct val="144300"/>
              </a:lnSpc>
              <a:spcBef>
                <a:spcPts val="95"/>
              </a:spcBef>
            </a:pPr>
            <a:r>
              <a:rPr lang="es-ES" sz="1400" dirty="0" smtClean="0">
                <a:latin typeface="Arial"/>
                <a:cs typeface="Arial"/>
              </a:rPr>
              <a:t>+BODY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2540" y="3348354"/>
            <a:ext cx="10147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ESPO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839" y="4013098"/>
            <a:ext cx="697230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160" dirty="0">
                <a:solidFill>
                  <a:srgbClr val="404040"/>
                </a:solidFill>
                <a:latin typeface="Arial"/>
                <a:cs typeface="Arial"/>
              </a:rPr>
              <a:t>El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request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puede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ser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entonces </a:t>
            </a:r>
            <a:r>
              <a:rPr sz="1800" spc="-260" dirty="0">
                <a:solidFill>
                  <a:srgbClr val="404040"/>
                </a:solidFill>
                <a:latin typeface="Arial"/>
                <a:cs typeface="Arial"/>
              </a:rPr>
              <a:t>GET, </a:t>
            </a:r>
            <a:r>
              <a:rPr sz="1800" spc="-270" dirty="0">
                <a:solidFill>
                  <a:srgbClr val="404040"/>
                </a:solidFill>
                <a:latin typeface="Arial"/>
                <a:cs typeface="Arial"/>
              </a:rPr>
              <a:t>POST, </a:t>
            </a:r>
            <a:r>
              <a:rPr sz="1800" spc="-220" dirty="0">
                <a:solidFill>
                  <a:srgbClr val="404040"/>
                </a:solidFill>
                <a:latin typeface="Arial"/>
                <a:cs typeface="Arial"/>
              </a:rPr>
              <a:t>PUT, </a:t>
            </a:r>
            <a:r>
              <a:rPr sz="1800" spc="-245" dirty="0">
                <a:solidFill>
                  <a:srgbClr val="404040"/>
                </a:solidFill>
                <a:latin typeface="Arial"/>
                <a:cs typeface="Arial"/>
              </a:rPr>
              <a:t>DELETE. </a:t>
            </a:r>
            <a:r>
              <a:rPr sz="1800" spc="-195" dirty="0">
                <a:solidFill>
                  <a:srgbClr val="404040"/>
                </a:solidFill>
                <a:latin typeface="Arial"/>
                <a:cs typeface="Arial"/>
              </a:rPr>
              <a:t>En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el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request viajan 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parámetros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que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recibe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el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servidor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y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luego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el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servidor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emite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una</a:t>
            </a:r>
            <a:r>
              <a:rPr sz="1800" spc="-3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respuesta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2184603"/>
            <a:ext cx="46850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6000" spc="-425" dirty="0" smtClean="0">
                <a:solidFill>
                  <a:srgbClr val="252525"/>
                </a:solidFill>
              </a:rPr>
              <a:t>JSON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903833" y="3378834"/>
            <a:ext cx="1019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696363"/>
                </a:solidFill>
                <a:latin typeface="Trebuchet MS"/>
                <a:cs typeface="Trebuchet MS"/>
              </a:rPr>
              <a:t>ANDROID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64007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649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66750"/>
            <a:ext cx="7772400" cy="553998"/>
          </a:xfrm>
        </p:spPr>
        <p:txBody>
          <a:bodyPr/>
          <a:lstStyle/>
          <a:p>
            <a:r>
              <a:rPr lang="es-ES" dirty="0" smtClean="0"/>
              <a:t>JSON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762000" y="1384301"/>
            <a:ext cx="4149213" cy="3017520"/>
          </a:xfrm>
        </p:spPr>
        <p:txBody>
          <a:bodyPr/>
          <a:lstStyle/>
          <a:p>
            <a:r>
              <a:rPr lang="es-ES" dirty="0" smtClean="0"/>
              <a:t>JSON es un formato de intercambio de datos.</a:t>
            </a:r>
          </a:p>
          <a:p>
            <a:r>
              <a:rPr lang="es-ES" dirty="0" smtClean="0"/>
              <a:t>Puede representar objetos completos</a:t>
            </a:r>
          </a:p>
          <a:p>
            <a:r>
              <a:rPr lang="es-ES" dirty="0" smtClean="0"/>
              <a:t>Permite interoperabilidad entre equipos con distintas tecnologías, sistemas operativos y lenguajes de programación.</a:t>
            </a:r>
          </a:p>
          <a:p>
            <a:r>
              <a:rPr lang="es-ES" dirty="0" smtClean="0"/>
              <a:t>En la actualidad es el lenguaje de etiquetado más usual en los sistemas. Tanto que algunos lenguajes incorporan un intérprete e incluso Ruby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rails</a:t>
            </a:r>
            <a:r>
              <a:rPr lang="es-ES" dirty="0" smtClean="0"/>
              <a:t> lo integra como tipo primitivo de dato.</a:t>
            </a:r>
            <a:endParaRPr lang="es-ES" dirty="0"/>
          </a:p>
        </p:txBody>
      </p:sp>
      <p:pic>
        <p:nvPicPr>
          <p:cNvPr id="1026" name="Picture 2" descr="Resultado de imagen para j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692" y="1907729"/>
            <a:ext cx="3217069" cy="167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67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22960" y="1584181"/>
            <a:ext cx="3586808" cy="2130569"/>
          </a:xfrm>
        </p:spPr>
        <p:txBody>
          <a:bodyPr/>
          <a:lstStyle/>
          <a:p>
            <a:r>
              <a:rPr lang="es-ES" dirty="0" smtClean="0"/>
              <a:t>JSON puede representar un objeto mediante {}</a:t>
            </a:r>
          </a:p>
          <a:p>
            <a:r>
              <a:rPr lang="es-ES" dirty="0" smtClean="0"/>
              <a:t>Dentro de cada llave debe especificar el nombre de los parámetros y los valores</a:t>
            </a:r>
          </a:p>
          <a:p>
            <a:r>
              <a:rPr lang="es-ES" dirty="0" smtClean="0"/>
              <a:t>Los posibles valores son </a:t>
            </a:r>
            <a:r>
              <a:rPr lang="es-ES" dirty="0" err="1" smtClean="0"/>
              <a:t>Strings</a:t>
            </a:r>
            <a:r>
              <a:rPr lang="es-ES" dirty="0" smtClean="0"/>
              <a:t>, enteros, decimales y booleanos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55747" y="2097958"/>
            <a:ext cx="4088253" cy="1975711"/>
          </a:xfrm>
          <a:prstGeom prst="rect">
            <a:avLst/>
          </a:prstGeom>
        </p:spPr>
        <p:txBody>
          <a:bodyPr vert="horz" lIns="0" tIns="34290" rIns="0" bIns="3429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>
                <a:latin typeface="Consolas" panose="020B0609020204030204" pitchFamily="49" charset="0"/>
              </a:rPr>
              <a:t>{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</a:t>
            </a:r>
            <a:r>
              <a:rPr lang="es-ES" sz="1500" dirty="0" err="1">
                <a:latin typeface="Consolas" panose="020B0609020204030204" pitchFamily="49" charset="0"/>
              </a:rPr>
              <a:t>nombre":"Andrés</a:t>
            </a:r>
            <a:r>
              <a:rPr lang="es-ES" sz="1500" dirty="0">
                <a:latin typeface="Consolas" panose="020B0609020204030204" pitchFamily="49" charset="0"/>
              </a:rPr>
              <a:t> Ortega",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"edad":29,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"altura":1.70,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</a:t>
            </a:r>
            <a:r>
              <a:rPr lang="es-ES" sz="1500" dirty="0" err="1">
                <a:latin typeface="Consolas" panose="020B0609020204030204" pitchFamily="49" charset="0"/>
              </a:rPr>
              <a:t>isFat</a:t>
            </a:r>
            <a:r>
              <a:rPr lang="es-ES" sz="1500" dirty="0">
                <a:latin typeface="Consolas" panose="020B0609020204030204" pitchFamily="49" charset="0"/>
              </a:rPr>
              <a:t>":true,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5800" y="66675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s-ES" kern="0" smtClean="0"/>
              <a:t>JSON</a:t>
            </a:r>
            <a:endParaRPr lang="es-CO" kern="0" dirty="0"/>
          </a:p>
        </p:txBody>
      </p:sp>
    </p:spTree>
    <p:extLst>
      <p:ext uri="{BB962C8B-B14F-4D97-AF65-F5344CB8AC3E}">
        <p14:creationId xmlns:p14="http://schemas.microsoft.com/office/powerpoint/2010/main" val="329470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22960" y="1504950"/>
            <a:ext cx="3586808" cy="2130569"/>
          </a:xfrm>
        </p:spPr>
        <p:txBody>
          <a:bodyPr/>
          <a:lstStyle/>
          <a:p>
            <a:r>
              <a:rPr lang="es-ES" dirty="0" smtClean="0"/>
              <a:t>JSON puede representar una lista mediante []</a:t>
            </a:r>
          </a:p>
          <a:p>
            <a:r>
              <a:rPr lang="es-ES" dirty="0" smtClean="0"/>
              <a:t>Dentro de los corchetes debe especificar la lista de valores sin un </a:t>
            </a:r>
            <a:r>
              <a:rPr lang="es-ES" b="1" dirty="0" smtClean="0"/>
              <a:t>clave</a:t>
            </a:r>
            <a:endParaRPr lang="es-ES" b="1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55747" y="2097958"/>
            <a:ext cx="4088253" cy="1975711"/>
          </a:xfrm>
          <a:prstGeom prst="rect">
            <a:avLst/>
          </a:prstGeom>
        </p:spPr>
        <p:txBody>
          <a:bodyPr vert="horz" lIns="0" tIns="34290" rIns="0" bIns="3429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>
                <a:latin typeface="Consolas" panose="020B0609020204030204" pitchFamily="49" charset="0"/>
              </a:rPr>
              <a:t>[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"Christian",</a:t>
            </a:r>
          </a:p>
          <a:p>
            <a:r>
              <a:rPr lang="es-ES" sz="1500" dirty="0" smtClean="0">
                <a:latin typeface="Consolas" panose="020B0609020204030204" pitchFamily="49" charset="0"/>
              </a:rPr>
              <a:t>"Manuel",</a:t>
            </a:r>
            <a:endParaRPr lang="es-ES" sz="1500" dirty="0">
              <a:latin typeface="Consolas" panose="020B0609020204030204" pitchFamily="49" charset="0"/>
            </a:endParaRPr>
          </a:p>
          <a:p>
            <a:r>
              <a:rPr lang="es-ES" sz="1500" dirty="0" smtClean="0">
                <a:latin typeface="Consolas" panose="020B0609020204030204" pitchFamily="49" charset="0"/>
              </a:rPr>
              <a:t>"Andrés",</a:t>
            </a:r>
            <a:endParaRPr lang="es-ES" sz="1500" dirty="0">
              <a:latin typeface="Consolas" panose="020B0609020204030204" pitchFamily="49" charset="0"/>
            </a:endParaRPr>
          </a:p>
          <a:p>
            <a:r>
              <a:rPr lang="es-ES" sz="1500" dirty="0" smtClean="0">
                <a:latin typeface="Consolas" panose="020B0609020204030204" pitchFamily="49" charset="0"/>
              </a:rPr>
              <a:t>"Valery"</a:t>
            </a:r>
            <a:endParaRPr lang="es-ES" sz="1500" dirty="0">
              <a:latin typeface="Consolas" panose="020B0609020204030204" pitchFamily="49" charset="0"/>
            </a:endParaRPr>
          </a:p>
          <a:p>
            <a:r>
              <a:rPr lang="es-ES" sz="15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5800" y="66675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s-ES" kern="0" smtClean="0"/>
              <a:t>JSON</a:t>
            </a:r>
            <a:endParaRPr lang="es-CO" kern="0" dirty="0"/>
          </a:p>
        </p:txBody>
      </p:sp>
    </p:spTree>
    <p:extLst>
      <p:ext uri="{BB962C8B-B14F-4D97-AF65-F5344CB8AC3E}">
        <p14:creationId xmlns:p14="http://schemas.microsoft.com/office/powerpoint/2010/main" val="65681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22960" y="1428750"/>
            <a:ext cx="3586808" cy="2130569"/>
          </a:xfrm>
        </p:spPr>
        <p:txBody>
          <a:bodyPr/>
          <a:lstStyle/>
          <a:p>
            <a:r>
              <a:rPr lang="es-ES" dirty="0" smtClean="0"/>
              <a:t>Un objeto puede ser valor de una clave</a:t>
            </a:r>
            <a:endParaRPr lang="es-ES" b="1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5055747" y="1659194"/>
            <a:ext cx="4088253" cy="2824316"/>
          </a:xfrm>
          <a:prstGeom prst="rect">
            <a:avLst/>
          </a:prstGeom>
        </p:spPr>
        <p:txBody>
          <a:bodyPr vert="horz" lIns="0" tIns="34290" rIns="0" bIns="3429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>
                <a:latin typeface="Consolas" panose="020B0609020204030204" pitchFamily="49" charset="0"/>
              </a:rPr>
              <a:t>{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"manager":{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</a:t>
            </a:r>
            <a:r>
              <a:rPr lang="es-ES" sz="1500" dirty="0" err="1">
                <a:latin typeface="Consolas" panose="020B0609020204030204" pitchFamily="49" charset="0"/>
              </a:rPr>
              <a:t>nombre":"Andrés</a:t>
            </a:r>
            <a:r>
              <a:rPr lang="es-ES" sz="1500" dirty="0">
                <a:latin typeface="Consolas" panose="020B0609020204030204" pitchFamily="49" charset="0"/>
              </a:rPr>
              <a:t> Ortega",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"edad":29,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"altura":1.70,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</a:t>
            </a:r>
            <a:r>
              <a:rPr lang="es-ES" sz="1500" dirty="0" err="1">
                <a:latin typeface="Consolas" panose="020B0609020204030204" pitchFamily="49" charset="0"/>
              </a:rPr>
              <a:t>isFat</a:t>
            </a:r>
            <a:r>
              <a:rPr lang="es-ES" sz="1500" dirty="0">
                <a:latin typeface="Consolas" panose="020B0609020204030204" pitchFamily="49" charset="0"/>
              </a:rPr>
              <a:t>":true,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}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85800" y="66675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s-ES" kern="0" smtClean="0"/>
              <a:t>JSON</a:t>
            </a:r>
            <a:endParaRPr lang="es-CO" kern="0" dirty="0"/>
          </a:p>
        </p:txBody>
      </p:sp>
    </p:spTree>
    <p:extLst>
      <p:ext uri="{BB962C8B-B14F-4D97-AF65-F5344CB8AC3E}">
        <p14:creationId xmlns:p14="http://schemas.microsoft.com/office/powerpoint/2010/main" val="426881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531</Words>
  <Application>Microsoft Office PowerPoint</Application>
  <PresentationFormat>Presentación en pantalla (16:9)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Times New Roman</vt:lpstr>
      <vt:lpstr>Trebuchet MS</vt:lpstr>
      <vt:lpstr>Office Theme</vt:lpstr>
      <vt:lpstr>Presentación de PowerPoint</vt:lpstr>
      <vt:lpstr>HTTP y Android</vt:lpstr>
      <vt:lpstr>HTTP y Android</vt:lpstr>
      <vt:lpstr>HTTP y Android</vt:lpstr>
      <vt:lpstr>JSON</vt:lpstr>
      <vt:lpstr>JSON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EJERCICIOS</vt:lpstr>
      <vt:lpstr>Ejercicios</vt:lpstr>
      <vt:lpstr>Ejercicios</vt:lpstr>
      <vt:lpstr>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Nino</cp:lastModifiedBy>
  <cp:revision>18</cp:revision>
  <dcterms:created xsi:type="dcterms:W3CDTF">2019-04-25T19:37:13Z</dcterms:created>
  <dcterms:modified xsi:type="dcterms:W3CDTF">2019-04-25T22:10:10Z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2019-04-25T00:00:00Z</vt:filetime>
  </property>
</Properties>
</file>