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7"/>
  </p:notesMasterIdLst>
  <p:sldIdLst>
    <p:sldId id="256" r:id="rId2"/>
    <p:sldId id="278" r:id="rId3"/>
    <p:sldId id="282" r:id="rId4"/>
    <p:sldId id="283" r:id="rId5"/>
    <p:sldId id="285" r:id="rId6"/>
    <p:sldId id="293" r:id="rId7"/>
    <p:sldId id="284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4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72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2329203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3542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3097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34739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3307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6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876870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63081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9226"/>
            <a:ext cx="1971675" cy="431992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9226"/>
            <a:ext cx="5800725" cy="4319924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75679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586385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83937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128793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79233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24166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‹Nº›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14813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7F8E3347-EFDA-483A-9E95-BDA4F3B6010F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52641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5234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8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979378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750737"/>
            <a:ext cx="9143989" cy="49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7F8E3347-EFDA-483A-9E95-BDA4F3B6010F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9169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Aplicaciones Móviles</a:t>
            </a: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Domiciano RIncón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s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Ingeniería </a:t>
            </a:r>
            <a:r>
              <a:rPr lang="es" dirty="0" smtClean="0"/>
              <a:t>Telemática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INGENIERÍA DE SISTEMAS</a:t>
            </a:r>
            <a:endParaRPr lang="es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D</a:t>
            </a:r>
            <a:r>
              <a:rPr lang="es" dirty="0" smtClean="0"/>
              <a:t>iseño de medios interactivos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73959"/>
            <a:ext cx="1944216" cy="6086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OnTouchListener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043608" y="1408326"/>
            <a:ext cx="1872208" cy="2952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26 Rectángulo"/>
          <p:cNvSpPr/>
          <p:nvPr/>
        </p:nvSpPr>
        <p:spPr>
          <a:xfrm>
            <a:off x="1147149" y="1635646"/>
            <a:ext cx="1665125" cy="24976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ES" sz="1100" dirty="0" smtClean="0">
              <a:solidFill>
                <a:schemeClr val="tx1"/>
              </a:solidFill>
            </a:endParaRPr>
          </a:p>
          <a:p>
            <a:endParaRPr lang="es-ES" sz="1100" dirty="0">
              <a:solidFill>
                <a:schemeClr val="tx1"/>
              </a:solidFill>
            </a:endParaRPr>
          </a:p>
          <a:p>
            <a:endParaRPr lang="es-ES" sz="1100" dirty="0" smtClean="0">
              <a:solidFill>
                <a:schemeClr val="tx1"/>
              </a:solidFill>
            </a:endParaRPr>
          </a:p>
          <a:p>
            <a:endParaRPr lang="es-ES" sz="1100" dirty="0">
              <a:solidFill>
                <a:schemeClr val="tx1"/>
              </a:solidFill>
            </a:endParaRPr>
          </a:p>
          <a:p>
            <a:endParaRPr lang="es-ES" sz="1100" dirty="0" smtClean="0">
              <a:solidFill>
                <a:schemeClr val="tx1"/>
              </a:solidFill>
            </a:endParaRPr>
          </a:p>
          <a:p>
            <a:endParaRPr lang="es-ES" sz="1100" dirty="0">
              <a:solidFill>
                <a:schemeClr val="tx1"/>
              </a:solidFill>
            </a:endParaRPr>
          </a:p>
          <a:p>
            <a:endParaRPr lang="en-US" sz="1100" dirty="0" smtClean="0">
              <a:solidFill>
                <a:schemeClr val="tx1"/>
              </a:solidFill>
            </a:endParaRPr>
          </a:p>
          <a:p>
            <a:endParaRPr lang="es-CO" dirty="0">
              <a:solidFill>
                <a:schemeClr val="tx1"/>
              </a:solidFill>
            </a:endParaRPr>
          </a:p>
          <a:p>
            <a:endParaRPr lang="es-CO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199" y="84233"/>
            <a:ext cx="1152449" cy="36079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259631" y="1851670"/>
            <a:ext cx="1399685" cy="1944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50" name="Picture 2" descr="Resultado de imagen para hand icon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323" y="2933111"/>
            <a:ext cx="487388" cy="487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3131840" y="3534276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dirty="0">
                <a:latin typeface="Consolas" panose="020B0609020204030204" pitchFamily="49" charset="0"/>
              </a:rPr>
              <a:t>NOTA: Se retorna true para darle continuidad al gesto</a:t>
            </a:r>
          </a:p>
        </p:txBody>
      </p:sp>
      <p:sp>
        <p:nvSpPr>
          <p:cNvPr id="6" name="Rectangle 5"/>
          <p:cNvSpPr/>
          <p:nvPr/>
        </p:nvSpPr>
        <p:spPr>
          <a:xfrm>
            <a:off x="3596044" y="2427734"/>
            <a:ext cx="79208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DOWN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912114" y="2427734"/>
            <a:ext cx="79208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MOVE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228184" y="2427734"/>
            <a:ext cx="79208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UP</a:t>
            </a:r>
            <a:endParaRPr lang="en-US" dirty="0"/>
          </a:p>
        </p:txBody>
      </p:sp>
      <p:cxnSp>
        <p:nvCxnSpPr>
          <p:cNvPr id="10" name="Straight Arrow Connector 9"/>
          <p:cNvCxnSpPr>
            <a:stCxn id="6" idx="3"/>
            <a:endCxn id="11" idx="1"/>
          </p:cNvCxnSpPr>
          <p:nvPr/>
        </p:nvCxnSpPr>
        <p:spPr>
          <a:xfrm>
            <a:off x="4388132" y="2751770"/>
            <a:ext cx="5239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704202" y="2754279"/>
            <a:ext cx="5239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311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Intents</a:t>
            </a:r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Android</a:t>
            </a: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63685"/>
            <a:ext cx="1944216" cy="60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96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Intent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199" y="84233"/>
            <a:ext cx="1152449" cy="360792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555776" y="1635646"/>
            <a:ext cx="1399685" cy="1944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Activity1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860032" y="1639212"/>
            <a:ext cx="1399685" cy="1944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Activity2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4" idx="3"/>
            <a:endCxn id="16" idx="1"/>
          </p:cNvCxnSpPr>
          <p:nvPr/>
        </p:nvCxnSpPr>
        <p:spPr>
          <a:xfrm>
            <a:off x="3955461" y="2607754"/>
            <a:ext cx="904571" cy="35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11560" y="3802523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dirty="0" smtClean="0">
                <a:latin typeface="+mj-lt"/>
              </a:rPr>
              <a:t>Se utiliza el </a:t>
            </a:r>
            <a:r>
              <a:rPr lang="es-ES" i="1" dirty="0" err="1" smtClean="0">
                <a:latin typeface="+mj-lt"/>
              </a:rPr>
              <a:t>Intent</a:t>
            </a:r>
            <a:r>
              <a:rPr lang="es-ES" i="1" dirty="0" smtClean="0">
                <a:latin typeface="+mj-lt"/>
              </a:rPr>
              <a:t> </a:t>
            </a:r>
            <a:r>
              <a:rPr lang="es-ES" dirty="0" smtClean="0">
                <a:latin typeface="+mj-lt"/>
              </a:rPr>
              <a:t>para navegar de una actividad a otra</a:t>
            </a:r>
            <a:endParaRPr lang="es-ES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9183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Intent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199" y="84233"/>
            <a:ext cx="1152449" cy="360792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555776" y="1635646"/>
            <a:ext cx="1399685" cy="1944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Activity1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860032" y="1639212"/>
            <a:ext cx="1399685" cy="1944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Activity2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4" idx="3"/>
            <a:endCxn id="16" idx="1"/>
          </p:cNvCxnSpPr>
          <p:nvPr/>
        </p:nvCxnSpPr>
        <p:spPr>
          <a:xfrm>
            <a:off x="3955461" y="2607754"/>
            <a:ext cx="904571" cy="35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11560" y="3802523"/>
            <a:ext cx="676875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>
                <a:latin typeface="+mj-lt"/>
              </a:rPr>
              <a:t>El código es muy simple. Por ejemplo, estando en la Activity1 se puede ir a la Activity2 </a:t>
            </a:r>
            <a:r>
              <a:rPr lang="es-ES" dirty="0" err="1" smtClean="0">
                <a:latin typeface="+mj-lt"/>
              </a:rPr>
              <a:t>asi</a:t>
            </a:r>
            <a:r>
              <a:rPr lang="es-ES" dirty="0" smtClean="0">
                <a:latin typeface="+mj-lt"/>
              </a:rPr>
              <a:t>:</a:t>
            </a:r>
          </a:p>
          <a:p>
            <a:r>
              <a:rPr lang="es-ES" dirty="0" err="1" smtClean="0">
                <a:latin typeface="Consolas" panose="020B0609020204030204" pitchFamily="49" charset="0"/>
              </a:rPr>
              <a:t>Intent</a:t>
            </a:r>
            <a:r>
              <a:rPr lang="es-ES" dirty="0" smtClean="0">
                <a:latin typeface="Consolas" panose="020B0609020204030204" pitchFamily="49" charset="0"/>
              </a:rPr>
              <a:t> i = new </a:t>
            </a:r>
            <a:r>
              <a:rPr lang="es-ES" dirty="0" err="1" smtClean="0">
                <a:latin typeface="Consolas" panose="020B0609020204030204" pitchFamily="49" charset="0"/>
              </a:rPr>
              <a:t>Intent</a:t>
            </a:r>
            <a:r>
              <a:rPr lang="es-ES" dirty="0" smtClean="0">
                <a:latin typeface="Consolas" panose="020B0609020204030204" pitchFamily="49" charset="0"/>
              </a:rPr>
              <a:t>(</a:t>
            </a:r>
            <a:r>
              <a:rPr lang="es-ES" dirty="0" err="1" smtClean="0">
                <a:latin typeface="Consolas" panose="020B0609020204030204" pitchFamily="49" charset="0"/>
              </a:rPr>
              <a:t>this</a:t>
            </a:r>
            <a:r>
              <a:rPr lang="es-ES" dirty="0" smtClean="0">
                <a:latin typeface="Consolas" panose="020B0609020204030204" pitchFamily="49" charset="0"/>
              </a:rPr>
              <a:t>, Activity2.class);</a:t>
            </a:r>
          </a:p>
          <a:p>
            <a:r>
              <a:rPr lang="es-ES" dirty="0" err="1" smtClean="0">
                <a:latin typeface="Consolas" panose="020B0609020204030204" pitchFamily="49" charset="0"/>
              </a:rPr>
              <a:t>startActivity</a:t>
            </a:r>
            <a:r>
              <a:rPr lang="es-ES" dirty="0" smtClean="0">
                <a:latin typeface="Consolas" panose="020B0609020204030204" pitchFamily="49" charset="0"/>
              </a:rPr>
              <a:t>(i);</a:t>
            </a:r>
            <a:endParaRPr lang="es-E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840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Intent</a:t>
            </a:r>
            <a:r>
              <a:rPr lang="es-ES" dirty="0" smtClean="0"/>
              <a:t> (</a:t>
            </a:r>
            <a:r>
              <a:rPr lang="es-ES" dirty="0" err="1" smtClean="0"/>
              <a:t>CallBack</a:t>
            </a:r>
            <a:r>
              <a:rPr lang="es-ES" dirty="0" smtClean="0"/>
              <a:t> de las </a:t>
            </a:r>
            <a:r>
              <a:rPr lang="es-ES" dirty="0" err="1" smtClean="0"/>
              <a:t>Activities</a:t>
            </a:r>
            <a:r>
              <a:rPr lang="es-ES" dirty="0" smtClean="0"/>
              <a:t>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199" y="84233"/>
            <a:ext cx="1152449" cy="360792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555776" y="1635646"/>
            <a:ext cx="1399685" cy="1944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Activity1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860032" y="1639212"/>
            <a:ext cx="1399685" cy="1944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Activity2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955461" y="2283718"/>
            <a:ext cx="904571" cy="35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11560" y="3802523"/>
            <a:ext cx="676875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>
                <a:latin typeface="+mj-lt"/>
              </a:rPr>
              <a:t>El código es muy simple. Por ejemplo, estando en la Activity1 se puede ir a la Activity2 </a:t>
            </a:r>
            <a:r>
              <a:rPr lang="es-ES" dirty="0" err="1" smtClean="0">
                <a:latin typeface="+mj-lt"/>
              </a:rPr>
              <a:t>asi</a:t>
            </a:r>
            <a:r>
              <a:rPr lang="es-ES" dirty="0" smtClean="0">
                <a:latin typeface="+mj-lt"/>
              </a:rPr>
              <a:t>:</a:t>
            </a:r>
          </a:p>
          <a:p>
            <a:r>
              <a:rPr lang="es-ES" dirty="0" err="1" smtClean="0">
                <a:latin typeface="Consolas" panose="020B0609020204030204" pitchFamily="49" charset="0"/>
              </a:rPr>
              <a:t>Intent</a:t>
            </a:r>
            <a:r>
              <a:rPr lang="es-ES" dirty="0" smtClean="0">
                <a:latin typeface="Consolas" panose="020B0609020204030204" pitchFamily="49" charset="0"/>
              </a:rPr>
              <a:t> i = new </a:t>
            </a:r>
            <a:r>
              <a:rPr lang="es-ES" dirty="0" err="1" smtClean="0">
                <a:latin typeface="Consolas" panose="020B0609020204030204" pitchFamily="49" charset="0"/>
              </a:rPr>
              <a:t>Intent</a:t>
            </a:r>
            <a:r>
              <a:rPr lang="es-ES" dirty="0" smtClean="0">
                <a:latin typeface="Consolas" panose="020B0609020204030204" pitchFamily="49" charset="0"/>
              </a:rPr>
              <a:t>(</a:t>
            </a:r>
            <a:r>
              <a:rPr lang="es-ES" dirty="0" err="1" smtClean="0">
                <a:latin typeface="Consolas" panose="020B0609020204030204" pitchFamily="49" charset="0"/>
              </a:rPr>
              <a:t>this</a:t>
            </a:r>
            <a:r>
              <a:rPr lang="es-ES" dirty="0" smtClean="0">
                <a:latin typeface="Consolas" panose="020B0609020204030204" pitchFamily="49" charset="0"/>
              </a:rPr>
              <a:t>, Activity2.class);</a:t>
            </a:r>
          </a:p>
          <a:p>
            <a:r>
              <a:rPr lang="es-ES" dirty="0" err="1" smtClean="0">
                <a:latin typeface="Consolas" panose="020B0609020204030204" pitchFamily="49" charset="0"/>
              </a:rPr>
              <a:t>startActivityForResult</a:t>
            </a:r>
            <a:r>
              <a:rPr lang="es-ES" dirty="0" smtClean="0">
                <a:latin typeface="Consolas" panose="020B0609020204030204" pitchFamily="49" charset="0"/>
              </a:rPr>
              <a:t>(i, </a:t>
            </a:r>
            <a:r>
              <a:rPr lang="es-ES" i="1" dirty="0" err="1" smtClean="0">
                <a:latin typeface="Consolas" panose="020B0609020204030204" pitchFamily="49" charset="0"/>
              </a:rPr>
              <a:t>requestCode</a:t>
            </a:r>
            <a:r>
              <a:rPr lang="es-ES" dirty="0" smtClean="0">
                <a:latin typeface="Consolas" panose="020B0609020204030204" pitchFamily="49" charset="0"/>
              </a:rPr>
              <a:t>);</a:t>
            </a:r>
            <a:endParaRPr lang="es-ES" dirty="0">
              <a:latin typeface="Consolas" panose="020B0609020204030204" pitchFamily="49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932312" y="2931790"/>
            <a:ext cx="9277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155718" y="1954060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995936" y="2617038"/>
            <a:ext cx="815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11, 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146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ACTIVIDAD EN CLASE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22960" y="1384301"/>
            <a:ext cx="3533016" cy="3017520"/>
          </a:xfrm>
        </p:spPr>
        <p:txBody>
          <a:bodyPr/>
          <a:lstStyle/>
          <a:p>
            <a:r>
              <a:rPr lang="es-ES" dirty="0" smtClean="0"/>
              <a:t>Cree una actividad principal que tenga un botón de configuración. El botón de configuración me permite cambiar el color de la actividad principal.</a:t>
            </a:r>
          </a:p>
          <a:p>
            <a:r>
              <a:rPr lang="es-ES" dirty="0" smtClean="0"/>
              <a:t>La actividad tendrá cuatro botones y para seleccionar el color, el usuario debe arrastrar el botón hasta la zona inferior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4565764" y="1560913"/>
            <a:ext cx="1656184" cy="266429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/>
          <p:cNvSpPr/>
          <p:nvPr/>
        </p:nvSpPr>
        <p:spPr>
          <a:xfrm>
            <a:off x="6804248" y="1560913"/>
            <a:ext cx="1656184" cy="266429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026" name="Picture 2" descr="Resultado de imagen para engrane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796136" y="1635646"/>
            <a:ext cx="341263" cy="341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Conector recto de flecha 6"/>
          <p:cNvCxnSpPr/>
          <p:nvPr/>
        </p:nvCxnSpPr>
        <p:spPr>
          <a:xfrm>
            <a:off x="6156176" y="1801589"/>
            <a:ext cx="6480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/>
          <p:nvPr/>
        </p:nvCxnSpPr>
        <p:spPr>
          <a:xfrm flipH="1">
            <a:off x="5698792" y="3179183"/>
            <a:ext cx="12303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10"/>
          <p:cNvSpPr/>
          <p:nvPr/>
        </p:nvSpPr>
        <p:spPr>
          <a:xfrm>
            <a:off x="6948264" y="1707654"/>
            <a:ext cx="136815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Red</a:t>
            </a:r>
            <a:endParaRPr lang="es-CO" dirty="0"/>
          </a:p>
        </p:txBody>
      </p:sp>
      <p:sp>
        <p:nvSpPr>
          <p:cNvPr id="13" name="Rectángulo 12"/>
          <p:cNvSpPr/>
          <p:nvPr/>
        </p:nvSpPr>
        <p:spPr>
          <a:xfrm>
            <a:off x="6948264" y="2172981"/>
            <a:ext cx="136815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Black</a:t>
            </a:r>
            <a:endParaRPr lang="es-CO" dirty="0"/>
          </a:p>
        </p:txBody>
      </p:sp>
      <p:sp>
        <p:nvSpPr>
          <p:cNvPr id="14" name="Rectángulo 13"/>
          <p:cNvSpPr/>
          <p:nvPr/>
        </p:nvSpPr>
        <p:spPr>
          <a:xfrm>
            <a:off x="6929164" y="2639123"/>
            <a:ext cx="136815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White</a:t>
            </a:r>
            <a:endParaRPr lang="es-CO" dirty="0"/>
          </a:p>
        </p:txBody>
      </p:sp>
      <p:sp>
        <p:nvSpPr>
          <p:cNvPr id="15" name="Rectángulo 14"/>
          <p:cNvSpPr/>
          <p:nvPr/>
        </p:nvSpPr>
        <p:spPr>
          <a:xfrm>
            <a:off x="6929164" y="3105264"/>
            <a:ext cx="136815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Blue</a:t>
            </a:r>
            <a:endParaRPr lang="es-CO" dirty="0"/>
          </a:p>
        </p:txBody>
      </p:sp>
      <p:sp>
        <p:nvSpPr>
          <p:cNvPr id="16" name="Rectángulo 15"/>
          <p:cNvSpPr/>
          <p:nvPr/>
        </p:nvSpPr>
        <p:spPr>
          <a:xfrm>
            <a:off x="6929164" y="3611231"/>
            <a:ext cx="1387252" cy="46614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Arrastre aquí su color</a:t>
            </a:r>
            <a:endParaRPr lang="es-CO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1099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Views</a:t>
            </a:r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Android</a:t>
            </a: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63685"/>
            <a:ext cx="1944216" cy="60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362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ScrollView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043608" y="1408326"/>
            <a:ext cx="1872208" cy="2952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26 Rectángulo"/>
          <p:cNvSpPr/>
          <p:nvPr/>
        </p:nvSpPr>
        <p:spPr>
          <a:xfrm>
            <a:off x="1147149" y="1635646"/>
            <a:ext cx="1665125" cy="24976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ES" sz="1100" dirty="0" smtClean="0">
              <a:solidFill>
                <a:schemeClr val="tx1"/>
              </a:solidFill>
            </a:endParaRPr>
          </a:p>
          <a:p>
            <a:endParaRPr lang="es-ES" sz="1100" dirty="0">
              <a:solidFill>
                <a:schemeClr val="tx1"/>
              </a:solidFill>
            </a:endParaRPr>
          </a:p>
          <a:p>
            <a:endParaRPr lang="es-ES" sz="1100" dirty="0" smtClean="0">
              <a:solidFill>
                <a:schemeClr val="tx1"/>
              </a:solidFill>
            </a:endParaRPr>
          </a:p>
          <a:p>
            <a:endParaRPr lang="es-ES" sz="1100" dirty="0">
              <a:solidFill>
                <a:schemeClr val="tx1"/>
              </a:solidFill>
            </a:endParaRPr>
          </a:p>
          <a:p>
            <a:endParaRPr lang="es-ES" sz="1100" dirty="0" smtClean="0">
              <a:solidFill>
                <a:schemeClr val="tx1"/>
              </a:solidFill>
            </a:endParaRPr>
          </a:p>
          <a:p>
            <a:endParaRPr lang="es-ES" sz="1100" dirty="0">
              <a:solidFill>
                <a:schemeClr val="tx1"/>
              </a:solidFill>
            </a:endParaRPr>
          </a:p>
          <a:p>
            <a:endParaRPr lang="en-US" sz="1100" dirty="0" smtClean="0">
              <a:solidFill>
                <a:schemeClr val="tx1"/>
              </a:solidFill>
            </a:endParaRPr>
          </a:p>
          <a:p>
            <a:r>
              <a:rPr lang="en-US" sz="1100" dirty="0" smtClean="0">
                <a:solidFill>
                  <a:schemeClr val="tx1"/>
                </a:solidFill>
              </a:rPr>
              <a:t>Lorem ipsum </a:t>
            </a:r>
            <a:r>
              <a:rPr lang="en-US" sz="1100" dirty="0">
                <a:solidFill>
                  <a:schemeClr val="tx1"/>
                </a:solidFill>
              </a:rPr>
              <a:t>dolor sit </a:t>
            </a:r>
            <a:r>
              <a:rPr lang="en-US" sz="1100" dirty="0" err="1">
                <a:solidFill>
                  <a:schemeClr val="tx1"/>
                </a:solidFill>
              </a:rPr>
              <a:t>amet</a:t>
            </a:r>
            <a:r>
              <a:rPr lang="en-US" sz="1100" dirty="0">
                <a:solidFill>
                  <a:schemeClr val="tx1"/>
                </a:solidFill>
              </a:rPr>
              <a:t>, </a:t>
            </a:r>
            <a:r>
              <a:rPr lang="en-US" sz="1100" dirty="0" err="1">
                <a:solidFill>
                  <a:schemeClr val="tx1"/>
                </a:solidFill>
              </a:rPr>
              <a:t>consectetur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adipiscing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elit</a:t>
            </a:r>
            <a:r>
              <a:rPr lang="en-US" sz="1100" dirty="0">
                <a:solidFill>
                  <a:schemeClr val="tx1"/>
                </a:solidFill>
              </a:rPr>
              <a:t>, </a:t>
            </a:r>
            <a:r>
              <a:rPr lang="en-US" sz="1100" dirty="0" err="1">
                <a:solidFill>
                  <a:schemeClr val="tx1"/>
                </a:solidFill>
              </a:rPr>
              <a:t>sed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eiusmod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tempor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incidunt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ut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labore</a:t>
            </a:r>
            <a:r>
              <a:rPr lang="en-US" sz="1100" dirty="0">
                <a:solidFill>
                  <a:schemeClr val="tx1"/>
                </a:solidFill>
              </a:rPr>
              <a:t> et </a:t>
            </a:r>
            <a:r>
              <a:rPr lang="en-US" sz="1100" dirty="0" err="1">
                <a:solidFill>
                  <a:schemeClr val="tx1"/>
                </a:solidFill>
              </a:rPr>
              <a:t>dolore</a:t>
            </a:r>
            <a:r>
              <a:rPr lang="en-US" sz="1100" dirty="0">
                <a:solidFill>
                  <a:schemeClr val="tx1"/>
                </a:solidFill>
              </a:rPr>
              <a:t> magna </a:t>
            </a:r>
            <a:r>
              <a:rPr lang="en-US" sz="1100" dirty="0" err="1">
                <a:solidFill>
                  <a:schemeClr val="tx1"/>
                </a:solidFill>
              </a:rPr>
              <a:t>aliqua</a:t>
            </a:r>
            <a:r>
              <a:rPr lang="en-US" sz="1100" dirty="0">
                <a:solidFill>
                  <a:schemeClr val="tx1"/>
                </a:solidFill>
              </a:rPr>
              <a:t>. </a:t>
            </a:r>
            <a:r>
              <a:rPr lang="en-US" sz="1100" dirty="0" err="1">
                <a:solidFill>
                  <a:schemeClr val="tx1"/>
                </a:solidFill>
              </a:rPr>
              <a:t>Ut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enim</a:t>
            </a:r>
            <a:r>
              <a:rPr lang="en-US" sz="1100" dirty="0">
                <a:solidFill>
                  <a:schemeClr val="tx1"/>
                </a:solidFill>
              </a:rPr>
              <a:t> ad minim </a:t>
            </a:r>
            <a:r>
              <a:rPr lang="en-US" sz="1100" dirty="0" err="1">
                <a:solidFill>
                  <a:schemeClr val="tx1"/>
                </a:solidFill>
              </a:rPr>
              <a:t>veniam</a:t>
            </a:r>
            <a:r>
              <a:rPr lang="en-US" sz="1100" dirty="0">
                <a:solidFill>
                  <a:schemeClr val="tx1"/>
                </a:solidFill>
              </a:rPr>
              <a:t>, </a:t>
            </a:r>
            <a:r>
              <a:rPr lang="en-US" sz="1100" dirty="0" err="1">
                <a:solidFill>
                  <a:schemeClr val="tx1"/>
                </a:solidFill>
              </a:rPr>
              <a:t>quis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nostrud</a:t>
            </a:r>
            <a:r>
              <a:rPr lang="en-US" sz="1100" dirty="0">
                <a:solidFill>
                  <a:schemeClr val="tx1"/>
                </a:solidFill>
              </a:rPr>
              <a:t> exercitation </a:t>
            </a:r>
            <a:r>
              <a:rPr lang="en-US" sz="1100" dirty="0" err="1">
                <a:solidFill>
                  <a:schemeClr val="tx1"/>
                </a:solidFill>
              </a:rPr>
              <a:t>ullamco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laboris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smtClean="0">
                <a:solidFill>
                  <a:schemeClr val="tx1"/>
                </a:solidFill>
              </a:rPr>
              <a:t>nisi…</a:t>
            </a:r>
            <a:endParaRPr lang="en-US" sz="1100" dirty="0" smtClean="0">
              <a:solidFill>
                <a:schemeClr val="tx1"/>
              </a:solidFill>
            </a:endParaRPr>
          </a:p>
          <a:p>
            <a:endParaRPr lang="es-CO" dirty="0">
              <a:solidFill>
                <a:schemeClr val="tx1"/>
              </a:solidFill>
            </a:endParaRPr>
          </a:p>
          <a:p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992802" y="1607145"/>
            <a:ext cx="612464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latin typeface="Consolas" panose="020B0609020204030204" pitchFamily="49" charset="0"/>
              </a:rPr>
              <a:t>ScrollView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</a:rPr>
              <a:t>  	</a:t>
            </a:r>
            <a:r>
              <a:rPr lang="en-US" sz="1200" b="1" dirty="0" err="1" smtClean="0">
                <a:latin typeface="Consolas" panose="020B0609020204030204" pitchFamily="49" charset="0"/>
              </a:rPr>
              <a:t>xmlns</a:t>
            </a:r>
            <a:r>
              <a:rPr lang="en-US" sz="1200" dirty="0" err="1" smtClean="0">
                <a:latin typeface="Consolas" panose="020B0609020204030204" pitchFamily="49" charset="0"/>
              </a:rPr>
              <a:t>:android</a:t>
            </a:r>
            <a:r>
              <a:rPr lang="en-US" sz="1200" dirty="0">
                <a:latin typeface="Consolas" panose="020B0609020204030204" pitchFamily="49" charset="0"/>
              </a:rPr>
              <a:t>="http://schemas.android.com/</a:t>
            </a:r>
            <a:r>
              <a:rPr lang="en-US" sz="1200" dirty="0" err="1">
                <a:latin typeface="Consolas" panose="020B0609020204030204" pitchFamily="49" charset="0"/>
              </a:rPr>
              <a:t>apk</a:t>
            </a:r>
            <a:r>
              <a:rPr lang="en-US" sz="1200" dirty="0">
                <a:latin typeface="Consolas" panose="020B0609020204030204" pitchFamily="49" charset="0"/>
              </a:rPr>
              <a:t>/res/android"</a:t>
            </a:r>
          </a:p>
          <a:p>
            <a:r>
              <a:rPr lang="en-US" sz="1200" b="1" dirty="0" smtClean="0">
                <a:latin typeface="Consolas" panose="020B0609020204030204" pitchFamily="49" charset="0"/>
              </a:rPr>
              <a:t>	</a:t>
            </a:r>
            <a:r>
              <a:rPr lang="en-US" sz="1200" b="1" dirty="0" err="1" smtClean="0">
                <a:latin typeface="Consolas" panose="020B0609020204030204" pitchFamily="49" charset="0"/>
              </a:rPr>
              <a:t>android</a:t>
            </a:r>
            <a:r>
              <a:rPr lang="en-US" sz="1200" dirty="0" err="1" smtClean="0">
                <a:latin typeface="Consolas" panose="020B0609020204030204" pitchFamily="49" charset="0"/>
              </a:rPr>
              <a:t>:layout_width</a:t>
            </a:r>
            <a:r>
              <a:rPr lang="en-US" sz="1200" dirty="0">
                <a:latin typeface="Consolas" panose="020B0609020204030204" pitchFamily="49" charset="0"/>
              </a:rPr>
              <a:t>="</a:t>
            </a:r>
            <a:r>
              <a:rPr lang="en-US" sz="1200" dirty="0" err="1">
                <a:latin typeface="Consolas" panose="020B0609020204030204" pitchFamily="49" charset="0"/>
              </a:rPr>
              <a:t>match_parent</a:t>
            </a:r>
            <a:r>
              <a:rPr lang="en-US" sz="1200" dirty="0">
                <a:latin typeface="Consolas" panose="020B0609020204030204" pitchFamily="49" charset="0"/>
              </a:rPr>
              <a:t>"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	</a:t>
            </a:r>
            <a:r>
              <a:rPr lang="en-US" sz="1200" b="1" dirty="0" err="1" smtClean="0">
                <a:latin typeface="Consolas" panose="020B0609020204030204" pitchFamily="49" charset="0"/>
              </a:rPr>
              <a:t>android</a:t>
            </a:r>
            <a:r>
              <a:rPr lang="en-US" sz="1200" dirty="0" err="1" smtClean="0">
                <a:latin typeface="Consolas" panose="020B0609020204030204" pitchFamily="49" charset="0"/>
              </a:rPr>
              <a:t>:layout_height</a:t>
            </a:r>
            <a:r>
              <a:rPr lang="en-US" sz="1200" dirty="0">
                <a:latin typeface="Consolas" panose="020B0609020204030204" pitchFamily="49" charset="0"/>
              </a:rPr>
              <a:t>="</a:t>
            </a:r>
            <a:r>
              <a:rPr lang="en-US" sz="1200" dirty="0" err="1">
                <a:latin typeface="Consolas" panose="020B0609020204030204" pitchFamily="49" charset="0"/>
              </a:rPr>
              <a:t>match_parent</a:t>
            </a:r>
            <a:r>
              <a:rPr lang="en-US" sz="1200" dirty="0">
                <a:latin typeface="Consolas" panose="020B0609020204030204" pitchFamily="49" charset="0"/>
              </a:rPr>
              <a:t>"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	</a:t>
            </a:r>
            <a:r>
              <a:rPr lang="en-US" sz="1200" b="1" dirty="0" err="1" smtClean="0">
                <a:latin typeface="Consolas" panose="020B0609020204030204" pitchFamily="49" charset="0"/>
              </a:rPr>
              <a:t>android</a:t>
            </a:r>
            <a:r>
              <a:rPr lang="en-US" sz="1200" dirty="0" err="1" smtClean="0">
                <a:latin typeface="Consolas" panose="020B0609020204030204" pitchFamily="49" charset="0"/>
              </a:rPr>
              <a:t>:fillViewport</a:t>
            </a:r>
            <a:r>
              <a:rPr lang="en-US" sz="1200" dirty="0">
                <a:latin typeface="Consolas" panose="020B0609020204030204" pitchFamily="49" charset="0"/>
              </a:rPr>
              <a:t>="true</a:t>
            </a:r>
            <a:r>
              <a:rPr lang="en-US" sz="1200" dirty="0" smtClean="0">
                <a:latin typeface="Consolas" panose="020B0609020204030204" pitchFamily="49" charset="0"/>
              </a:rPr>
              <a:t>"&gt;</a:t>
            </a:r>
          </a:p>
          <a:p>
            <a:endParaRPr lang="es-ES" sz="1200" dirty="0" smtClean="0">
              <a:latin typeface="Consolas" panose="020B0609020204030204" pitchFamily="49" charset="0"/>
            </a:endParaRPr>
          </a:p>
          <a:p>
            <a:r>
              <a:rPr lang="es-ES" sz="1200" dirty="0" smtClean="0">
                <a:latin typeface="Consolas" panose="020B0609020204030204" pitchFamily="49" charset="0"/>
              </a:rPr>
              <a:t>	&lt;</a:t>
            </a:r>
            <a:r>
              <a:rPr lang="es-ES" sz="1200" dirty="0" err="1" smtClean="0">
                <a:latin typeface="Consolas" panose="020B0609020204030204" pitchFamily="49" charset="0"/>
              </a:rPr>
              <a:t>LinearLayout</a:t>
            </a:r>
            <a:r>
              <a:rPr lang="es-ES" sz="1200" dirty="0" smtClean="0">
                <a:latin typeface="Consolas" panose="020B0609020204030204" pitchFamily="49" charset="0"/>
              </a:rPr>
              <a:t> </a:t>
            </a:r>
          </a:p>
          <a:p>
            <a:r>
              <a:rPr lang="es-ES" sz="1200" dirty="0">
                <a:latin typeface="Consolas" panose="020B0609020204030204" pitchFamily="49" charset="0"/>
              </a:rPr>
              <a:t>	</a:t>
            </a:r>
            <a:r>
              <a:rPr lang="es-ES" sz="1200" dirty="0" smtClean="0">
                <a:latin typeface="Consolas" panose="020B0609020204030204" pitchFamily="49" charset="0"/>
              </a:rPr>
              <a:t>	</a:t>
            </a:r>
            <a:r>
              <a:rPr lang="en-US" sz="1200" b="1" dirty="0" err="1" smtClean="0">
                <a:latin typeface="Consolas" panose="020B0609020204030204" pitchFamily="49" charset="0"/>
              </a:rPr>
              <a:t>android</a:t>
            </a:r>
            <a:r>
              <a:rPr lang="en-US" sz="1200" dirty="0" err="1" smtClean="0">
                <a:latin typeface="Consolas" panose="020B0609020204030204" pitchFamily="49" charset="0"/>
              </a:rPr>
              <a:t>:layout_width</a:t>
            </a:r>
            <a:r>
              <a:rPr lang="en-US" sz="1200" dirty="0">
                <a:latin typeface="Consolas" panose="020B0609020204030204" pitchFamily="49" charset="0"/>
              </a:rPr>
              <a:t>="</a:t>
            </a:r>
            <a:r>
              <a:rPr lang="en-US" sz="1200" dirty="0" err="1">
                <a:latin typeface="Consolas" panose="020B0609020204030204" pitchFamily="49" charset="0"/>
              </a:rPr>
              <a:t>match_parent</a:t>
            </a:r>
            <a:r>
              <a:rPr lang="en-US" sz="1200" dirty="0">
                <a:latin typeface="Consolas" panose="020B0609020204030204" pitchFamily="49" charset="0"/>
              </a:rPr>
              <a:t>"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	</a:t>
            </a:r>
            <a:r>
              <a:rPr lang="en-US" sz="1200" dirty="0">
                <a:latin typeface="Consolas" panose="020B0609020204030204" pitchFamily="49" charset="0"/>
              </a:rPr>
              <a:t>	</a:t>
            </a:r>
            <a:r>
              <a:rPr lang="en-US" sz="1200" b="1" dirty="0" err="1">
                <a:latin typeface="Consolas" panose="020B0609020204030204" pitchFamily="49" charset="0"/>
              </a:rPr>
              <a:t>android</a:t>
            </a:r>
            <a:r>
              <a:rPr lang="en-US" sz="1200" dirty="0" err="1">
                <a:latin typeface="Consolas" panose="020B0609020204030204" pitchFamily="49" charset="0"/>
              </a:rPr>
              <a:t>:layout_height</a:t>
            </a:r>
            <a:r>
              <a:rPr lang="en-US" sz="1200" dirty="0">
                <a:latin typeface="Consolas" panose="020B0609020204030204" pitchFamily="49" charset="0"/>
              </a:rPr>
              <a:t>="</a:t>
            </a:r>
            <a:r>
              <a:rPr lang="en-US" sz="1200" dirty="0" err="1" smtClean="0">
                <a:latin typeface="Consolas" panose="020B0609020204030204" pitchFamily="49" charset="0"/>
              </a:rPr>
              <a:t>match_parent</a:t>
            </a:r>
            <a:r>
              <a:rPr lang="en-US" sz="1200" dirty="0" smtClean="0">
                <a:latin typeface="Consolas" panose="020B0609020204030204" pitchFamily="49" charset="0"/>
              </a:rPr>
              <a:t>“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	</a:t>
            </a:r>
            <a:r>
              <a:rPr lang="en-US" sz="1200" dirty="0" smtClean="0">
                <a:latin typeface="Consolas" panose="020B0609020204030204" pitchFamily="49" charset="0"/>
              </a:rPr>
              <a:t>	</a:t>
            </a:r>
            <a:r>
              <a:rPr lang="en-US" sz="1200" b="1" dirty="0" smtClean="0">
                <a:latin typeface="Consolas" panose="020B0609020204030204" pitchFamily="49" charset="0"/>
              </a:rPr>
              <a:t>orientation</a:t>
            </a:r>
            <a:r>
              <a:rPr lang="en-US" sz="1200" dirty="0" smtClean="0">
                <a:latin typeface="Consolas" panose="020B0609020204030204" pitchFamily="49" charset="0"/>
              </a:rPr>
              <a:t>="vertical"</a:t>
            </a:r>
            <a:r>
              <a:rPr lang="es-ES" sz="1200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es-ES" sz="1200" i="1" dirty="0" smtClean="0">
                <a:latin typeface="Consolas" panose="020B0609020204030204" pitchFamily="49" charset="0"/>
              </a:rPr>
              <a:t>		&lt;!– Todos los </a:t>
            </a:r>
            <a:r>
              <a:rPr lang="es-ES" sz="1200" i="1" dirty="0" err="1" smtClean="0">
                <a:latin typeface="Consolas" panose="020B0609020204030204" pitchFamily="49" charset="0"/>
              </a:rPr>
              <a:t>views</a:t>
            </a:r>
            <a:r>
              <a:rPr lang="es-ES" sz="1200" i="1" dirty="0" smtClean="0">
                <a:latin typeface="Consolas" panose="020B0609020204030204" pitchFamily="49" charset="0"/>
              </a:rPr>
              <a:t> del diseño --&gt;</a:t>
            </a:r>
            <a:endParaRPr lang="es-ES" sz="1200" i="1" dirty="0">
              <a:latin typeface="Consolas" panose="020B0609020204030204" pitchFamily="49" charset="0"/>
            </a:endParaRPr>
          </a:p>
          <a:p>
            <a:r>
              <a:rPr lang="es-ES" sz="1200" dirty="0" smtClean="0">
                <a:latin typeface="Consolas" panose="020B0609020204030204" pitchFamily="49" charset="0"/>
              </a:rPr>
              <a:t>	&lt;/</a:t>
            </a:r>
            <a:r>
              <a:rPr lang="es-ES" sz="1200" dirty="0" err="1" smtClean="0">
                <a:latin typeface="Consolas" panose="020B0609020204030204" pitchFamily="49" charset="0"/>
              </a:rPr>
              <a:t>LinearLayout</a:t>
            </a:r>
            <a:r>
              <a:rPr lang="es-ES" sz="1200" dirty="0" smtClean="0">
                <a:latin typeface="Consolas" panose="020B0609020204030204" pitchFamily="49" charset="0"/>
              </a:rPr>
              <a:t>&gt;</a:t>
            </a:r>
            <a:endParaRPr lang="es-ES" sz="1200" dirty="0">
              <a:latin typeface="Consolas" panose="020B0609020204030204" pitchFamily="49" charset="0"/>
            </a:endParaRPr>
          </a:p>
          <a:p>
            <a:endParaRPr lang="es-ES" sz="1200" dirty="0">
              <a:latin typeface="Consolas" panose="020B0609020204030204" pitchFamily="49" charset="0"/>
            </a:endParaRPr>
          </a:p>
          <a:p>
            <a:r>
              <a:rPr lang="es-ES" sz="1200" dirty="0" smtClean="0">
                <a:latin typeface="Consolas" panose="020B0609020204030204" pitchFamily="49" charset="0"/>
              </a:rPr>
              <a:t>&lt;/</a:t>
            </a:r>
            <a:r>
              <a:rPr lang="es-ES" sz="1200" dirty="0" err="1" smtClean="0">
                <a:latin typeface="Consolas" panose="020B0609020204030204" pitchFamily="49" charset="0"/>
              </a:rPr>
              <a:t>ScrollView</a:t>
            </a:r>
            <a:r>
              <a:rPr lang="es-ES" sz="1200" dirty="0" smtClean="0">
                <a:latin typeface="Consolas" panose="020B0609020204030204" pitchFamily="49" charset="0"/>
              </a:rPr>
              <a:t>&gt;</a:t>
            </a:r>
            <a:endParaRPr lang="en-US" sz="1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199" y="84233"/>
            <a:ext cx="1152449" cy="360792"/>
          </a:xfrm>
          <a:prstGeom prst="rect">
            <a:avLst/>
          </a:prstGeom>
        </p:spPr>
      </p:pic>
      <p:pic>
        <p:nvPicPr>
          <p:cNvPr id="1027" name="Picture 3" descr="http://omicrono.elespanol.com/wp-content/uploads/2015/03/Lorem-ipsum-4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0" t="56314" r="26270"/>
          <a:stretch/>
        </p:blipFill>
        <p:spPr bwMode="auto">
          <a:xfrm>
            <a:off x="1147149" y="1635646"/>
            <a:ext cx="1665125" cy="78634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2699792" y="2139702"/>
            <a:ext cx="72008" cy="1296144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99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ScrollView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043608" y="1408326"/>
            <a:ext cx="1872208" cy="2952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26 Rectángulo"/>
          <p:cNvSpPr/>
          <p:nvPr/>
        </p:nvSpPr>
        <p:spPr>
          <a:xfrm>
            <a:off x="1147149" y="1635646"/>
            <a:ext cx="1665125" cy="24976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ES" sz="1100" dirty="0" smtClean="0">
              <a:solidFill>
                <a:schemeClr val="tx1"/>
              </a:solidFill>
            </a:endParaRPr>
          </a:p>
          <a:p>
            <a:endParaRPr lang="es-ES" sz="1100" dirty="0">
              <a:solidFill>
                <a:schemeClr val="tx1"/>
              </a:solidFill>
            </a:endParaRPr>
          </a:p>
          <a:p>
            <a:endParaRPr lang="es-ES" sz="1100" dirty="0" smtClean="0">
              <a:solidFill>
                <a:schemeClr val="tx1"/>
              </a:solidFill>
            </a:endParaRPr>
          </a:p>
          <a:p>
            <a:endParaRPr lang="es-ES" sz="1100" dirty="0">
              <a:solidFill>
                <a:schemeClr val="tx1"/>
              </a:solidFill>
            </a:endParaRPr>
          </a:p>
          <a:p>
            <a:endParaRPr lang="es-ES" sz="1100" dirty="0" smtClean="0">
              <a:solidFill>
                <a:schemeClr val="tx1"/>
              </a:solidFill>
            </a:endParaRPr>
          </a:p>
          <a:p>
            <a:endParaRPr lang="es-ES" sz="1100" dirty="0">
              <a:solidFill>
                <a:schemeClr val="tx1"/>
              </a:solidFill>
            </a:endParaRPr>
          </a:p>
          <a:p>
            <a:endParaRPr lang="en-US" sz="1100" dirty="0" smtClean="0">
              <a:solidFill>
                <a:schemeClr val="tx1"/>
              </a:solidFill>
            </a:endParaRPr>
          </a:p>
          <a:p>
            <a:endParaRPr lang="es-CO" dirty="0">
              <a:solidFill>
                <a:schemeClr val="tx1"/>
              </a:solidFill>
            </a:endParaRPr>
          </a:p>
          <a:p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47149" y="2499742"/>
            <a:ext cx="1667829" cy="163359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&lt;</a:t>
            </a:r>
            <a:r>
              <a:rPr lang="es-ES" dirty="0" err="1" smtClean="0"/>
              <a:t>TextView</a:t>
            </a:r>
            <a:r>
              <a:rPr lang="es-ES" dirty="0" smtClean="0"/>
              <a:t>/&gt;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144445" y="1635646"/>
            <a:ext cx="1670533" cy="792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&lt;</a:t>
            </a:r>
            <a:r>
              <a:rPr lang="es-ES" dirty="0" err="1" smtClean="0"/>
              <a:t>ImageView</a:t>
            </a:r>
            <a:r>
              <a:rPr lang="es-ES" dirty="0"/>
              <a:t>/</a:t>
            </a:r>
            <a:r>
              <a:rPr lang="es-ES" dirty="0" smtClean="0"/>
              <a:t>&gt;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199" y="84233"/>
            <a:ext cx="1152449" cy="360792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2699792" y="2139702"/>
            <a:ext cx="72008" cy="1296144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658756" y="1433741"/>
            <a:ext cx="1872208" cy="322624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79912" y="1491630"/>
            <a:ext cx="1656184" cy="10081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&lt;</a:t>
            </a:r>
            <a:r>
              <a:rPr lang="es-ES" dirty="0" err="1" smtClean="0"/>
              <a:t>ImageView</a:t>
            </a:r>
            <a:r>
              <a:rPr lang="es-ES" dirty="0"/>
              <a:t>/</a:t>
            </a:r>
            <a:r>
              <a:rPr lang="es-ES" dirty="0" smtClean="0"/>
              <a:t>&gt;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779912" y="2630462"/>
            <a:ext cx="1656184" cy="19575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&lt;</a:t>
            </a:r>
            <a:r>
              <a:rPr lang="es-ES" dirty="0" err="1" smtClean="0"/>
              <a:t>TextView</a:t>
            </a:r>
            <a:r>
              <a:rPr lang="es-ES" dirty="0" smtClean="0"/>
              <a:t>/&gt;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2915816" y="2884490"/>
            <a:ext cx="74294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/>
          <p:cNvSpPr txBox="1"/>
          <p:nvPr/>
        </p:nvSpPr>
        <p:spPr>
          <a:xfrm>
            <a:off x="6516216" y="2095276"/>
            <a:ext cx="1800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Cuando el contenido de la actividad es más grande que la pantalla, se puede usar un </a:t>
            </a:r>
            <a:r>
              <a:rPr lang="es-ES" dirty="0" err="1" smtClean="0"/>
              <a:t>ScrollView</a:t>
            </a:r>
            <a:endParaRPr lang="es-CO" dirty="0"/>
          </a:p>
        </p:txBody>
      </p:sp>
      <p:sp>
        <p:nvSpPr>
          <p:cNvPr id="14" name="CuadroTexto 13"/>
          <p:cNvSpPr txBox="1"/>
          <p:nvPr/>
        </p:nvSpPr>
        <p:spPr>
          <a:xfrm>
            <a:off x="6160204" y="2372274"/>
            <a:ext cx="2160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 smtClean="0"/>
              <a:t>!</a:t>
            </a:r>
            <a:endParaRPr lang="es-CO" sz="4800" dirty="0"/>
          </a:p>
        </p:txBody>
      </p:sp>
    </p:spTree>
    <p:extLst>
      <p:ext uri="{BB962C8B-B14F-4D97-AF65-F5344CB8AC3E}">
        <p14:creationId xmlns:p14="http://schemas.microsoft.com/office/powerpoint/2010/main" val="3949853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Listeners</a:t>
            </a:r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Android</a:t>
            </a: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63685"/>
            <a:ext cx="1944216" cy="60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407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Listeners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199" y="84233"/>
            <a:ext cx="1152449" cy="36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96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OnClickListener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043608" y="1408326"/>
            <a:ext cx="1872208" cy="2952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26 Rectángulo"/>
          <p:cNvSpPr/>
          <p:nvPr/>
        </p:nvSpPr>
        <p:spPr>
          <a:xfrm>
            <a:off x="1147149" y="1635646"/>
            <a:ext cx="1665125" cy="24976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ES" sz="1100" dirty="0" smtClean="0">
              <a:solidFill>
                <a:schemeClr val="tx1"/>
              </a:solidFill>
            </a:endParaRPr>
          </a:p>
          <a:p>
            <a:endParaRPr lang="es-ES" sz="1100" dirty="0">
              <a:solidFill>
                <a:schemeClr val="tx1"/>
              </a:solidFill>
            </a:endParaRPr>
          </a:p>
          <a:p>
            <a:endParaRPr lang="es-ES" sz="1100" dirty="0" smtClean="0">
              <a:solidFill>
                <a:schemeClr val="tx1"/>
              </a:solidFill>
            </a:endParaRPr>
          </a:p>
          <a:p>
            <a:endParaRPr lang="es-ES" sz="1100" dirty="0">
              <a:solidFill>
                <a:schemeClr val="tx1"/>
              </a:solidFill>
            </a:endParaRPr>
          </a:p>
          <a:p>
            <a:endParaRPr lang="es-ES" sz="1100" dirty="0" smtClean="0">
              <a:solidFill>
                <a:schemeClr val="tx1"/>
              </a:solidFill>
            </a:endParaRPr>
          </a:p>
          <a:p>
            <a:endParaRPr lang="es-ES" sz="1100" dirty="0">
              <a:solidFill>
                <a:schemeClr val="tx1"/>
              </a:solidFill>
            </a:endParaRPr>
          </a:p>
          <a:p>
            <a:endParaRPr lang="en-US" sz="1100" dirty="0" smtClean="0">
              <a:solidFill>
                <a:schemeClr val="tx1"/>
              </a:solidFill>
            </a:endParaRPr>
          </a:p>
          <a:p>
            <a:endParaRPr lang="es-CO" dirty="0">
              <a:solidFill>
                <a:schemeClr val="tx1"/>
              </a:solidFill>
            </a:endParaRPr>
          </a:p>
          <a:p>
            <a:endParaRPr lang="es-CO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199" y="84233"/>
            <a:ext cx="1152449" cy="36079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403647" y="2532784"/>
            <a:ext cx="115212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Click</a:t>
            </a:r>
            <a:r>
              <a:rPr lang="es-ES" dirty="0" smtClean="0"/>
              <a:t> me</a:t>
            </a:r>
            <a:endParaRPr lang="en-US" dirty="0"/>
          </a:p>
        </p:txBody>
      </p:sp>
      <p:pic>
        <p:nvPicPr>
          <p:cNvPr id="2050" name="Picture 2" descr="Resultado de imagen para hand icon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6017" y="2721138"/>
            <a:ext cx="487388" cy="487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2992802" y="1607145"/>
            <a:ext cx="61246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</a:rPr>
              <a:t>Button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latin typeface="Consolas" panose="020B0609020204030204" pitchFamily="49" charset="0"/>
              </a:rPr>
              <a:t>boton</a:t>
            </a:r>
            <a:r>
              <a:rPr lang="en-US" sz="1200" dirty="0" smtClean="0">
                <a:latin typeface="Consolas" panose="020B0609020204030204" pitchFamily="49" charset="0"/>
              </a:rPr>
              <a:t> = </a:t>
            </a:r>
            <a:r>
              <a:rPr lang="en-US" sz="1200" dirty="0">
                <a:latin typeface="Consolas" panose="020B0609020204030204" pitchFamily="49" charset="0"/>
              </a:rPr>
              <a:t>(Button) </a:t>
            </a:r>
            <a:r>
              <a:rPr lang="en-US" sz="1200" dirty="0" err="1" smtClean="0">
                <a:latin typeface="Consolas" panose="020B0609020204030204" pitchFamily="49" charset="0"/>
              </a:rPr>
              <a:t>findViewById</a:t>
            </a:r>
            <a:r>
              <a:rPr lang="en-US" sz="1200" dirty="0" smtClean="0">
                <a:latin typeface="Consolas" panose="020B0609020204030204" pitchFamily="49" charset="0"/>
              </a:rPr>
              <a:t>(</a:t>
            </a:r>
            <a:r>
              <a:rPr lang="en-US" sz="1200" dirty="0" err="1" smtClean="0">
                <a:latin typeface="Consolas" panose="020B0609020204030204" pitchFamily="49" charset="0"/>
              </a:rPr>
              <a:t>R.id.boton</a:t>
            </a:r>
            <a:r>
              <a:rPr lang="en-US" sz="1200" dirty="0" smtClean="0">
                <a:latin typeface="Consolas" panose="020B0609020204030204" pitchFamily="49" charset="0"/>
              </a:rPr>
              <a:t>);</a:t>
            </a:r>
            <a:endParaRPr lang="en-US" sz="1200" dirty="0">
              <a:latin typeface="Consolas" panose="020B0609020204030204" pitchFamily="49" charset="0"/>
            </a:endParaRP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 err="1" smtClean="0">
                <a:latin typeface="Consolas" panose="020B0609020204030204" pitchFamily="49" charset="0"/>
              </a:rPr>
              <a:t>boton.setOnClickListener</a:t>
            </a:r>
            <a:r>
              <a:rPr lang="en-US" sz="1200" dirty="0" smtClean="0">
                <a:latin typeface="Consolas" panose="020B0609020204030204" pitchFamily="49" charset="0"/>
              </a:rPr>
              <a:t>(new </a:t>
            </a:r>
            <a:r>
              <a:rPr lang="en-US" sz="1200" dirty="0" err="1">
                <a:latin typeface="Consolas" panose="020B0609020204030204" pitchFamily="49" charset="0"/>
              </a:rPr>
              <a:t>View.OnClickListener</a:t>
            </a:r>
            <a:r>
              <a:rPr lang="en-US" sz="1200" dirty="0">
                <a:latin typeface="Consolas" panose="020B0609020204030204" pitchFamily="49" charset="0"/>
              </a:rPr>
              <a:t>() 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public void </a:t>
            </a:r>
            <a:r>
              <a:rPr lang="en-US" sz="1200" dirty="0" err="1">
                <a:latin typeface="Consolas" panose="020B0609020204030204" pitchFamily="49" charset="0"/>
              </a:rPr>
              <a:t>onClick</a:t>
            </a:r>
            <a:r>
              <a:rPr lang="en-US" sz="1200" dirty="0">
                <a:latin typeface="Consolas" panose="020B0609020204030204" pitchFamily="49" charset="0"/>
              </a:rPr>
              <a:t>(View v) {</a:t>
            </a:r>
          </a:p>
          <a:p>
            <a:r>
              <a:rPr lang="en-US" sz="1200" i="1" dirty="0">
                <a:latin typeface="Consolas" panose="020B0609020204030204" pitchFamily="49" charset="0"/>
              </a:rPr>
              <a:t>        </a:t>
            </a:r>
            <a:r>
              <a:rPr lang="en-US" sz="1200" i="1" dirty="0" err="1" smtClean="0">
                <a:latin typeface="Consolas" panose="020B0609020204030204" pitchFamily="49" charset="0"/>
              </a:rPr>
              <a:t>accion</a:t>
            </a:r>
            <a:r>
              <a:rPr lang="en-US" sz="1200" i="1" dirty="0" smtClean="0">
                <a:latin typeface="Consolas" panose="020B0609020204030204" pitchFamily="49" charset="0"/>
              </a:rPr>
              <a:t>(v</a:t>
            </a:r>
            <a:r>
              <a:rPr lang="en-US" sz="1200" i="1" dirty="0"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019357" y="3363838"/>
            <a:ext cx="229060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Ejecuta el método acción cuando se toque el botón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99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OnTouchListener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043608" y="1408326"/>
            <a:ext cx="1872208" cy="2952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26 Rectángulo"/>
          <p:cNvSpPr/>
          <p:nvPr/>
        </p:nvSpPr>
        <p:spPr>
          <a:xfrm>
            <a:off x="1147149" y="1635646"/>
            <a:ext cx="1665125" cy="24976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ES" sz="1100" dirty="0" smtClean="0">
              <a:solidFill>
                <a:schemeClr val="tx1"/>
              </a:solidFill>
            </a:endParaRPr>
          </a:p>
          <a:p>
            <a:endParaRPr lang="es-ES" sz="1100" dirty="0">
              <a:solidFill>
                <a:schemeClr val="tx1"/>
              </a:solidFill>
            </a:endParaRPr>
          </a:p>
          <a:p>
            <a:endParaRPr lang="es-ES" sz="1100" dirty="0" smtClean="0">
              <a:solidFill>
                <a:schemeClr val="tx1"/>
              </a:solidFill>
            </a:endParaRPr>
          </a:p>
          <a:p>
            <a:endParaRPr lang="es-ES" sz="1100" dirty="0">
              <a:solidFill>
                <a:schemeClr val="tx1"/>
              </a:solidFill>
            </a:endParaRPr>
          </a:p>
          <a:p>
            <a:endParaRPr lang="es-ES" sz="1100" dirty="0" smtClean="0">
              <a:solidFill>
                <a:schemeClr val="tx1"/>
              </a:solidFill>
            </a:endParaRPr>
          </a:p>
          <a:p>
            <a:endParaRPr lang="es-ES" sz="1100" dirty="0">
              <a:solidFill>
                <a:schemeClr val="tx1"/>
              </a:solidFill>
            </a:endParaRPr>
          </a:p>
          <a:p>
            <a:endParaRPr lang="en-US" sz="1100" dirty="0" smtClean="0">
              <a:solidFill>
                <a:schemeClr val="tx1"/>
              </a:solidFill>
            </a:endParaRPr>
          </a:p>
          <a:p>
            <a:endParaRPr lang="es-CO" dirty="0">
              <a:solidFill>
                <a:schemeClr val="tx1"/>
              </a:solidFill>
            </a:endParaRPr>
          </a:p>
          <a:p>
            <a:endParaRPr lang="es-CO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199" y="84233"/>
            <a:ext cx="1152449" cy="36079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259631" y="1851670"/>
            <a:ext cx="1399685" cy="1944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50" name="Picture 2" descr="Resultado de imagen para hand icon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323" y="2933111"/>
            <a:ext cx="487388" cy="487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2992802" y="1419622"/>
            <a:ext cx="6124643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>
                <a:latin typeface="Consolas" panose="020B0609020204030204" pitchFamily="49" charset="0"/>
              </a:rPr>
              <a:t>TextView</a:t>
            </a:r>
            <a:r>
              <a:rPr lang="en-US" sz="1200" dirty="0" smtClean="0"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latin typeface="Consolas" panose="020B0609020204030204" pitchFamily="49" charset="0"/>
              </a:rPr>
              <a:t>miText</a:t>
            </a:r>
            <a:r>
              <a:rPr lang="en-US" sz="1200" dirty="0" smtClean="0">
                <a:latin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</a:rPr>
              <a:t>= (Button) </a:t>
            </a:r>
            <a:r>
              <a:rPr lang="en-US" sz="1200" dirty="0" err="1" smtClean="0">
                <a:latin typeface="Consolas" panose="020B0609020204030204" pitchFamily="49" charset="0"/>
              </a:rPr>
              <a:t>findViewById</a:t>
            </a:r>
            <a:r>
              <a:rPr lang="en-US" sz="1200" dirty="0" smtClean="0">
                <a:latin typeface="Consolas" panose="020B0609020204030204" pitchFamily="49" charset="0"/>
              </a:rPr>
              <a:t>(</a:t>
            </a:r>
            <a:r>
              <a:rPr lang="en-US" sz="1200" dirty="0" err="1" smtClean="0">
                <a:latin typeface="Consolas" panose="020B0609020204030204" pitchFamily="49" charset="0"/>
              </a:rPr>
              <a:t>R.id.miText</a:t>
            </a:r>
            <a:r>
              <a:rPr lang="en-US" sz="1200" dirty="0" smtClean="0">
                <a:latin typeface="Consolas" panose="020B0609020204030204" pitchFamily="49" charset="0"/>
              </a:rPr>
              <a:t>);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 err="1">
                <a:latin typeface="Consolas" panose="020B0609020204030204" pitchFamily="49" charset="0"/>
              </a:rPr>
              <a:t>miText</a:t>
            </a:r>
            <a:r>
              <a:rPr lang="en-US" sz="1200" dirty="0" err="1" smtClean="0">
                <a:latin typeface="Consolas" panose="020B0609020204030204" pitchFamily="49" charset="0"/>
              </a:rPr>
              <a:t>.setOnTouchListener</a:t>
            </a:r>
            <a:r>
              <a:rPr lang="en-US" sz="1200" dirty="0" smtClean="0">
                <a:latin typeface="Consolas" panose="020B0609020204030204" pitchFamily="49" charset="0"/>
              </a:rPr>
              <a:t>(new </a:t>
            </a:r>
            <a:r>
              <a:rPr lang="en-US" sz="1200" dirty="0" err="1">
                <a:latin typeface="Consolas" panose="020B0609020204030204" pitchFamily="49" charset="0"/>
              </a:rPr>
              <a:t>OnTouchListener</a:t>
            </a:r>
            <a:r>
              <a:rPr lang="en-US" sz="1200" dirty="0">
                <a:latin typeface="Consolas" panose="020B0609020204030204" pitchFamily="49" charset="0"/>
              </a:rPr>
              <a:t>() 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public </a:t>
            </a:r>
            <a:r>
              <a:rPr lang="en-US" sz="1200" dirty="0" err="1">
                <a:latin typeface="Consolas" panose="020B0609020204030204" pitchFamily="49" charset="0"/>
              </a:rPr>
              <a:t>boolean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onTouch</a:t>
            </a:r>
            <a:r>
              <a:rPr lang="en-US" sz="1200" dirty="0">
                <a:latin typeface="Consolas" panose="020B0609020204030204" pitchFamily="49" charset="0"/>
              </a:rPr>
              <a:t>(View v, </a:t>
            </a:r>
            <a:r>
              <a:rPr lang="en-US" sz="1200" dirty="0" err="1">
                <a:latin typeface="Consolas" panose="020B0609020204030204" pitchFamily="49" charset="0"/>
              </a:rPr>
              <a:t>MotionEvent</a:t>
            </a:r>
            <a:r>
              <a:rPr lang="en-US" sz="1200" dirty="0">
                <a:latin typeface="Consolas" panose="020B0609020204030204" pitchFamily="49" charset="0"/>
              </a:rPr>
              <a:t> event) </a:t>
            </a:r>
            <a:r>
              <a:rPr lang="en-US" sz="12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s-ES" sz="1200" dirty="0">
                <a:latin typeface="Consolas" panose="020B0609020204030204" pitchFamily="49" charset="0"/>
              </a:rPr>
              <a:t>	 </a:t>
            </a:r>
            <a:r>
              <a:rPr lang="es-ES" sz="1200" dirty="0" err="1">
                <a:latin typeface="Consolas" panose="020B0609020204030204" pitchFamily="49" charset="0"/>
              </a:rPr>
              <a:t>switch</a:t>
            </a:r>
            <a:r>
              <a:rPr lang="es-ES" sz="1200" dirty="0">
                <a:latin typeface="Consolas" panose="020B0609020204030204" pitchFamily="49" charset="0"/>
              </a:rPr>
              <a:t> (</a:t>
            </a:r>
            <a:r>
              <a:rPr lang="es-ES" sz="1200" dirty="0" err="1">
                <a:latin typeface="Consolas" panose="020B0609020204030204" pitchFamily="49" charset="0"/>
              </a:rPr>
              <a:t>event.getAction</a:t>
            </a:r>
            <a:r>
              <a:rPr lang="es-ES" sz="1200" dirty="0">
                <a:latin typeface="Consolas" panose="020B0609020204030204" pitchFamily="49" charset="0"/>
              </a:rPr>
              <a:t>()) {</a:t>
            </a:r>
          </a:p>
          <a:p>
            <a:r>
              <a:rPr lang="es-ES" sz="1200" dirty="0">
                <a:latin typeface="Consolas" panose="020B0609020204030204" pitchFamily="49" charset="0"/>
              </a:rPr>
              <a:t>            case </a:t>
            </a:r>
            <a:r>
              <a:rPr lang="es-ES" sz="1200" dirty="0" err="1">
                <a:latin typeface="Consolas" panose="020B0609020204030204" pitchFamily="49" charset="0"/>
              </a:rPr>
              <a:t>MotionEvent.</a:t>
            </a:r>
            <a:r>
              <a:rPr lang="es-ES" sz="1200" b="1" dirty="0" err="1">
                <a:latin typeface="Consolas" panose="020B0609020204030204" pitchFamily="49" charset="0"/>
              </a:rPr>
              <a:t>ACTION_DOWN</a:t>
            </a:r>
            <a:r>
              <a:rPr lang="es-ES" sz="1200" dirty="0" smtClean="0">
                <a:latin typeface="Consolas" panose="020B0609020204030204" pitchFamily="49" charset="0"/>
              </a:rPr>
              <a:t>:</a:t>
            </a:r>
          </a:p>
          <a:p>
            <a:endParaRPr lang="es-ES" sz="1200" dirty="0">
              <a:latin typeface="Consolas" panose="020B0609020204030204" pitchFamily="49" charset="0"/>
            </a:endParaRPr>
          </a:p>
          <a:p>
            <a:r>
              <a:rPr lang="es-ES" sz="1200" dirty="0" smtClean="0">
                <a:latin typeface="Consolas" panose="020B0609020204030204" pitchFamily="49" charset="0"/>
              </a:rPr>
              <a:t>	    </a:t>
            </a:r>
            <a:r>
              <a:rPr lang="es-ES" sz="1200" dirty="0" err="1" smtClean="0">
                <a:latin typeface="Consolas" panose="020B0609020204030204" pitchFamily="49" charset="0"/>
              </a:rPr>
              <a:t>return</a:t>
            </a:r>
            <a:r>
              <a:rPr lang="es-ES" sz="1200" dirty="0" smtClean="0">
                <a:latin typeface="Consolas" panose="020B0609020204030204" pitchFamily="49" charset="0"/>
              </a:rPr>
              <a:t> true;</a:t>
            </a:r>
            <a:endParaRPr lang="es-ES" sz="1200" dirty="0">
              <a:latin typeface="Consolas" panose="020B0609020204030204" pitchFamily="49" charset="0"/>
            </a:endParaRPr>
          </a:p>
          <a:p>
            <a:r>
              <a:rPr lang="es-ES" sz="1200" dirty="0">
                <a:latin typeface="Consolas" panose="020B0609020204030204" pitchFamily="49" charset="0"/>
              </a:rPr>
              <a:t>            case </a:t>
            </a:r>
            <a:r>
              <a:rPr lang="es-ES" sz="1200" dirty="0" err="1">
                <a:latin typeface="Consolas" panose="020B0609020204030204" pitchFamily="49" charset="0"/>
              </a:rPr>
              <a:t>MotionEvent.</a:t>
            </a:r>
            <a:r>
              <a:rPr lang="es-ES" sz="1200" b="1" dirty="0" err="1">
                <a:latin typeface="Consolas" panose="020B0609020204030204" pitchFamily="49" charset="0"/>
              </a:rPr>
              <a:t>ACTION_MOVE</a:t>
            </a:r>
            <a:r>
              <a:rPr lang="es-ES" sz="1200" dirty="0" smtClean="0">
                <a:latin typeface="Consolas" panose="020B0609020204030204" pitchFamily="49" charset="0"/>
              </a:rPr>
              <a:t>:</a:t>
            </a:r>
          </a:p>
          <a:p>
            <a:endParaRPr lang="es-ES" sz="1200" dirty="0">
              <a:latin typeface="Consolas" panose="020B0609020204030204" pitchFamily="49" charset="0"/>
            </a:endParaRPr>
          </a:p>
          <a:p>
            <a:r>
              <a:rPr lang="es-ES" sz="1200" dirty="0" smtClean="0">
                <a:latin typeface="Consolas" panose="020B0609020204030204" pitchFamily="49" charset="0"/>
              </a:rPr>
              <a:t>	    </a:t>
            </a:r>
            <a:r>
              <a:rPr lang="es-ES" sz="1200" dirty="0" err="1" smtClean="0">
                <a:latin typeface="Consolas" panose="020B0609020204030204" pitchFamily="49" charset="0"/>
              </a:rPr>
              <a:t>return</a:t>
            </a:r>
            <a:r>
              <a:rPr lang="es-ES" sz="1200" dirty="0" smtClean="0">
                <a:latin typeface="Consolas" panose="020B0609020204030204" pitchFamily="49" charset="0"/>
              </a:rPr>
              <a:t> true;</a:t>
            </a:r>
            <a:endParaRPr lang="es-ES" sz="1200" dirty="0">
              <a:latin typeface="Consolas" panose="020B0609020204030204" pitchFamily="49" charset="0"/>
            </a:endParaRPr>
          </a:p>
          <a:p>
            <a:r>
              <a:rPr lang="es-ES" sz="1200" dirty="0">
                <a:latin typeface="Consolas" panose="020B0609020204030204" pitchFamily="49" charset="0"/>
              </a:rPr>
              <a:t>            case </a:t>
            </a:r>
            <a:r>
              <a:rPr lang="es-ES" sz="1200" dirty="0" err="1">
                <a:latin typeface="Consolas" panose="020B0609020204030204" pitchFamily="49" charset="0"/>
              </a:rPr>
              <a:t>MotionEvent.</a:t>
            </a:r>
            <a:r>
              <a:rPr lang="es-ES" sz="1200" b="1" dirty="0" err="1">
                <a:latin typeface="Consolas" panose="020B0609020204030204" pitchFamily="49" charset="0"/>
              </a:rPr>
              <a:t>ACTION_UP</a:t>
            </a:r>
            <a:r>
              <a:rPr lang="es-ES" sz="1200" dirty="0" smtClean="0">
                <a:latin typeface="Consolas" panose="020B0609020204030204" pitchFamily="49" charset="0"/>
              </a:rPr>
              <a:t>:</a:t>
            </a:r>
          </a:p>
          <a:p>
            <a:endParaRPr lang="es-ES" sz="1200" dirty="0">
              <a:latin typeface="Consolas" panose="020B0609020204030204" pitchFamily="49" charset="0"/>
            </a:endParaRPr>
          </a:p>
          <a:p>
            <a:r>
              <a:rPr lang="es-ES" sz="1200" dirty="0" smtClean="0">
                <a:latin typeface="Consolas" panose="020B0609020204030204" pitchFamily="49" charset="0"/>
              </a:rPr>
              <a:t>	    </a:t>
            </a:r>
            <a:r>
              <a:rPr lang="es-ES" sz="1200" dirty="0" err="1" smtClean="0">
                <a:latin typeface="Consolas" panose="020B0609020204030204" pitchFamily="49" charset="0"/>
              </a:rPr>
              <a:t>return</a:t>
            </a:r>
            <a:r>
              <a:rPr lang="es-ES" sz="1200" dirty="0" smtClean="0">
                <a:latin typeface="Consolas" panose="020B0609020204030204" pitchFamily="49" charset="0"/>
              </a:rPr>
              <a:t> false;</a:t>
            </a:r>
            <a:endParaRPr lang="es-ES" sz="1200" dirty="0">
              <a:latin typeface="Consolas" panose="020B0609020204030204" pitchFamily="49" charset="0"/>
            </a:endParaRPr>
          </a:p>
          <a:p>
            <a:r>
              <a:rPr lang="es-ES" sz="1200" dirty="0">
                <a:latin typeface="Consolas" panose="020B0609020204030204" pitchFamily="49" charset="0"/>
              </a:rPr>
              <a:t>        } 	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</a:rPr>
              <a:t>   }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70152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OnTouchListener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043608" y="1408326"/>
            <a:ext cx="1872208" cy="2952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26 Rectángulo"/>
          <p:cNvSpPr/>
          <p:nvPr/>
        </p:nvSpPr>
        <p:spPr>
          <a:xfrm>
            <a:off x="1147149" y="1635646"/>
            <a:ext cx="1665125" cy="24976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ES" sz="1100" dirty="0" smtClean="0">
              <a:solidFill>
                <a:schemeClr val="tx1"/>
              </a:solidFill>
            </a:endParaRPr>
          </a:p>
          <a:p>
            <a:endParaRPr lang="es-ES" sz="1100" dirty="0">
              <a:solidFill>
                <a:schemeClr val="tx1"/>
              </a:solidFill>
            </a:endParaRPr>
          </a:p>
          <a:p>
            <a:endParaRPr lang="es-ES" sz="1100" dirty="0" smtClean="0">
              <a:solidFill>
                <a:schemeClr val="tx1"/>
              </a:solidFill>
            </a:endParaRPr>
          </a:p>
          <a:p>
            <a:endParaRPr lang="es-ES" sz="1100" dirty="0">
              <a:solidFill>
                <a:schemeClr val="tx1"/>
              </a:solidFill>
            </a:endParaRPr>
          </a:p>
          <a:p>
            <a:endParaRPr lang="es-ES" sz="1100" dirty="0" smtClean="0">
              <a:solidFill>
                <a:schemeClr val="tx1"/>
              </a:solidFill>
            </a:endParaRPr>
          </a:p>
          <a:p>
            <a:endParaRPr lang="es-ES" sz="1100" dirty="0">
              <a:solidFill>
                <a:schemeClr val="tx1"/>
              </a:solidFill>
            </a:endParaRPr>
          </a:p>
          <a:p>
            <a:endParaRPr lang="en-US" sz="1100" dirty="0" smtClean="0">
              <a:solidFill>
                <a:schemeClr val="tx1"/>
              </a:solidFill>
            </a:endParaRPr>
          </a:p>
          <a:p>
            <a:endParaRPr lang="es-CO" dirty="0">
              <a:solidFill>
                <a:schemeClr val="tx1"/>
              </a:solidFill>
            </a:endParaRPr>
          </a:p>
          <a:p>
            <a:endParaRPr lang="es-CO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199" y="84233"/>
            <a:ext cx="1152449" cy="36079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259631" y="1851670"/>
            <a:ext cx="1399685" cy="1944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50" name="Picture 2" descr="Resultado de imagen para hand icon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323" y="2933111"/>
            <a:ext cx="487388" cy="487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2992802" y="1419622"/>
            <a:ext cx="612464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i="1" dirty="0" err="1" smtClean="0">
                <a:latin typeface="Consolas" panose="020B0609020204030204" pitchFamily="49" charset="0"/>
              </a:rPr>
              <a:t>MotionEvent.</a:t>
            </a:r>
            <a:r>
              <a:rPr lang="es-ES" sz="1200" b="1" i="1" dirty="0" err="1" smtClean="0">
                <a:latin typeface="Consolas" panose="020B0609020204030204" pitchFamily="49" charset="0"/>
              </a:rPr>
              <a:t>ACTION_DOWN</a:t>
            </a:r>
            <a:r>
              <a:rPr lang="es-ES" sz="1200" i="1" dirty="0" smtClean="0">
                <a:latin typeface="Consolas" panose="020B0609020204030204" pitchFamily="49" charset="0"/>
              </a:rPr>
              <a:t>:</a:t>
            </a:r>
          </a:p>
          <a:p>
            <a:r>
              <a:rPr lang="es-ES" sz="1200" dirty="0" smtClean="0">
                <a:latin typeface="Consolas" panose="020B0609020204030204" pitchFamily="49" charset="0"/>
              </a:rPr>
              <a:t>Ocurre cuando se toca el </a:t>
            </a:r>
            <a:r>
              <a:rPr lang="es-ES" sz="1200" dirty="0" err="1" smtClean="0">
                <a:latin typeface="Consolas" panose="020B0609020204030204" pitchFamily="49" charset="0"/>
              </a:rPr>
              <a:t>view</a:t>
            </a:r>
            <a:r>
              <a:rPr lang="es-ES" sz="1200" dirty="0" smtClean="0">
                <a:latin typeface="Consolas" panose="020B0609020204030204" pitchFamily="49" charset="0"/>
              </a:rPr>
              <a:t>.</a:t>
            </a:r>
          </a:p>
          <a:p>
            <a:endParaRPr lang="es-ES" sz="1200" dirty="0">
              <a:latin typeface="Consolas" panose="020B0609020204030204" pitchFamily="49" charset="0"/>
            </a:endParaRPr>
          </a:p>
          <a:p>
            <a:r>
              <a:rPr lang="es-ES" sz="1200" i="1" dirty="0" err="1" smtClean="0">
                <a:latin typeface="Consolas" panose="020B0609020204030204" pitchFamily="49" charset="0"/>
              </a:rPr>
              <a:t>MotionEvent.</a:t>
            </a:r>
            <a:r>
              <a:rPr lang="es-ES" sz="1200" b="1" i="1" dirty="0" err="1" smtClean="0">
                <a:latin typeface="Consolas" panose="020B0609020204030204" pitchFamily="49" charset="0"/>
              </a:rPr>
              <a:t>ACTION_MOVE</a:t>
            </a:r>
            <a:r>
              <a:rPr lang="es-ES" sz="1200" i="1" dirty="0" smtClean="0">
                <a:latin typeface="Consolas" panose="020B0609020204030204" pitchFamily="49" charset="0"/>
              </a:rPr>
              <a:t>:</a:t>
            </a:r>
          </a:p>
          <a:p>
            <a:r>
              <a:rPr lang="es-ES" sz="1200" dirty="0" smtClean="0">
                <a:latin typeface="Consolas" panose="020B0609020204030204" pitchFamily="49" charset="0"/>
              </a:rPr>
              <a:t>Ocurre cuando se arrastra el dedo luego de ser tocado el View</a:t>
            </a:r>
          </a:p>
          <a:p>
            <a:endParaRPr lang="es-ES" sz="1200" dirty="0">
              <a:latin typeface="Consolas" panose="020B0609020204030204" pitchFamily="49" charset="0"/>
            </a:endParaRPr>
          </a:p>
          <a:p>
            <a:r>
              <a:rPr lang="es-ES" sz="1200" i="1" dirty="0" err="1" smtClean="0">
                <a:latin typeface="Consolas" panose="020B0609020204030204" pitchFamily="49" charset="0"/>
              </a:rPr>
              <a:t>MotionEvent.</a:t>
            </a:r>
            <a:r>
              <a:rPr lang="es-ES" sz="1200" b="1" i="1" dirty="0" err="1" smtClean="0">
                <a:latin typeface="Consolas" panose="020B0609020204030204" pitchFamily="49" charset="0"/>
              </a:rPr>
              <a:t>ACTION_UP</a:t>
            </a:r>
            <a:r>
              <a:rPr lang="es-ES" sz="1200" i="1" dirty="0" smtClean="0">
                <a:latin typeface="Consolas" panose="020B0609020204030204" pitchFamily="49" charset="0"/>
              </a:rPr>
              <a:t>:</a:t>
            </a:r>
          </a:p>
          <a:p>
            <a:r>
              <a:rPr lang="es-ES" sz="1200" dirty="0">
                <a:latin typeface="Consolas" panose="020B0609020204030204" pitchFamily="49" charset="0"/>
              </a:rPr>
              <a:t>Ocurre cuando se </a:t>
            </a:r>
            <a:r>
              <a:rPr lang="es-ES" sz="1200" dirty="0" smtClean="0">
                <a:latin typeface="Consolas" panose="020B0609020204030204" pitchFamily="49" charset="0"/>
              </a:rPr>
              <a:t>levanta el dedo y se deja de tocar el </a:t>
            </a:r>
            <a:r>
              <a:rPr lang="es-ES" sz="1200" dirty="0" err="1" smtClean="0">
                <a:latin typeface="Consolas" panose="020B0609020204030204" pitchFamily="49" charset="0"/>
              </a:rPr>
              <a:t>view</a:t>
            </a:r>
            <a:endParaRPr lang="es-ES" sz="1200" dirty="0" smtClean="0">
              <a:latin typeface="Consolas" panose="020B0609020204030204" pitchFamily="49" charset="0"/>
            </a:endParaRPr>
          </a:p>
          <a:p>
            <a:endParaRPr lang="es-ES" sz="1200" dirty="0">
              <a:latin typeface="Consolas" panose="020B0609020204030204" pitchFamily="49" charset="0"/>
            </a:endParaRPr>
          </a:p>
          <a:p>
            <a:endParaRPr lang="es-ES" sz="1200" dirty="0" smtClean="0">
              <a:latin typeface="Consolas" panose="020B0609020204030204" pitchFamily="49" charset="0"/>
            </a:endParaRPr>
          </a:p>
          <a:p>
            <a:endParaRPr lang="es-ES" sz="12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865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AO-Theme">
  <a:themeElements>
    <a:clrScheme name="Azul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AO-Theme" id="{20182190-A49B-4539-8B8D-99DAED61407D}" vid="{177BBD3A-124E-465B-8A36-CCB2FD2F6C2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UAO-Theme</Template>
  <TotalTime>4350</TotalTime>
  <Words>360</Words>
  <Application>Microsoft Office PowerPoint</Application>
  <PresentationFormat>Presentación en pantalla (16:9)</PresentationFormat>
  <Paragraphs>147</Paragraphs>
  <Slides>15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UAO-Theme</vt:lpstr>
      <vt:lpstr>Aplicaciones Móviles</vt:lpstr>
      <vt:lpstr>Views</vt:lpstr>
      <vt:lpstr>ScrollView</vt:lpstr>
      <vt:lpstr>ScrollView</vt:lpstr>
      <vt:lpstr>Listeners</vt:lpstr>
      <vt:lpstr>Listeners</vt:lpstr>
      <vt:lpstr>OnClickListener</vt:lpstr>
      <vt:lpstr>OnTouchListener</vt:lpstr>
      <vt:lpstr>OnTouchListener</vt:lpstr>
      <vt:lpstr>OnTouchListener</vt:lpstr>
      <vt:lpstr>Intents</vt:lpstr>
      <vt:lpstr>Intent</vt:lpstr>
      <vt:lpstr>Intent</vt:lpstr>
      <vt:lpstr>Intent (CallBack de las Activities)</vt:lpstr>
      <vt:lpstr>ACTIVIDAD EN CLASE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Aplicaciones Móviles</dc:title>
  <dc:creator>Domiciano Rﭑηcφη</dc:creator>
  <cp:lastModifiedBy>Domiciano Rincon Nino</cp:lastModifiedBy>
  <cp:revision>66</cp:revision>
  <dcterms:modified xsi:type="dcterms:W3CDTF">2019-01-31T15:56:38Z</dcterms:modified>
</cp:coreProperties>
</file>