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4" r:id="rId14"/>
    <p:sldId id="295" r:id="rId15"/>
    <p:sldId id="296" r:id="rId16"/>
    <p:sldId id="300" r:id="rId17"/>
    <p:sldId id="301" r:id="rId18"/>
    <p:sldId id="302" r:id="rId19"/>
    <p:sldId id="303" r:id="rId20"/>
    <p:sldId id="293" r:id="rId21"/>
    <p:sldId id="290" r:id="rId22"/>
    <p:sldId id="297" r:id="rId23"/>
    <p:sldId id="298" r:id="rId24"/>
    <p:sldId id="299" r:id="rId25"/>
    <p:sldId id="30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100" d="100"/>
          <a:sy n="100" d="100"/>
        </p:scale>
        <p:origin x="300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8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Representa una parte o comportamiento de la interfaz de una </a:t>
            </a:r>
            <a:r>
              <a:rPr lang="es-ES" dirty="0" err="1" smtClean="0"/>
              <a:t>activity</a:t>
            </a:r>
            <a:r>
              <a:rPr lang="es-ES" dirty="0" smtClean="0"/>
              <a:t>. De esta forma una </a:t>
            </a:r>
            <a:r>
              <a:rPr lang="es-ES" dirty="0" err="1" smtClean="0"/>
              <a:t>Activity</a:t>
            </a:r>
            <a:r>
              <a:rPr lang="es-ES" dirty="0" smtClean="0"/>
              <a:t> se puede componer de </a:t>
            </a:r>
            <a:r>
              <a:rPr lang="es-ES" dirty="0" err="1" smtClean="0"/>
              <a:t>Fragments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Tiene también dos partes: JAVA y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06162" y="1653250"/>
            <a:ext cx="659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En XML se debe cargar un contenedor de </a:t>
            </a:r>
            <a:r>
              <a:rPr lang="es-ES" b="1" dirty="0" err="1" smtClean="0">
                <a:latin typeface="Consolas" panose="020B0609020204030204" pitchFamily="49" charset="0"/>
              </a:rPr>
              <a:t>fragments</a:t>
            </a:r>
            <a:r>
              <a:rPr lang="es-ES" b="1" dirty="0" smtClean="0">
                <a:latin typeface="Consolas" panose="020B0609020204030204" pitchFamily="49" charset="0"/>
              </a:rPr>
              <a:t> llamado </a:t>
            </a:r>
            <a:r>
              <a:rPr lang="es-ES" b="1" dirty="0" err="1" smtClean="0">
                <a:latin typeface="Consolas" panose="020B0609020204030204" pitchFamily="49" charset="0"/>
              </a:rPr>
              <a:t>FrameLayout</a:t>
            </a:r>
            <a:endParaRPr lang="es-ES" b="1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&lt;</a:t>
            </a:r>
            <a:r>
              <a:rPr lang="es-ES" dirty="0" err="1" smtClean="0">
                <a:latin typeface="Consolas" panose="020B0609020204030204" pitchFamily="49" charset="0"/>
              </a:rPr>
              <a:t>FrameLayout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android:layout_width</a:t>
            </a:r>
            <a:r>
              <a:rPr lang="es-ES" dirty="0" smtClean="0">
                <a:latin typeface="Consolas" panose="020B0609020204030204" pitchFamily="49" charset="0"/>
              </a:rPr>
              <a:t>="</a:t>
            </a:r>
            <a:r>
              <a:rPr lang="es-ES" dirty="0" err="1" smtClean="0">
                <a:latin typeface="Consolas" panose="020B0609020204030204" pitchFamily="49" charset="0"/>
              </a:rPr>
              <a:t>wrap_content</a:t>
            </a:r>
            <a:r>
              <a:rPr lang="es-ES" dirty="0">
                <a:latin typeface="Consolas" panose="020B0609020204030204" pitchFamily="49" charset="0"/>
              </a:rPr>
              <a:t>"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      </a:t>
            </a:r>
            <a:r>
              <a:rPr lang="es-ES" dirty="0" err="1" smtClean="0">
                <a:latin typeface="Consolas" panose="020B0609020204030204" pitchFamily="49" charset="0"/>
              </a:rPr>
              <a:t>android:layout_height</a:t>
            </a:r>
            <a:r>
              <a:rPr lang="es-ES" dirty="0" smtClean="0">
                <a:latin typeface="Consolas" panose="020B0609020204030204" pitchFamily="49" charset="0"/>
              </a:rPr>
              <a:t>=</a:t>
            </a:r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wrap_content</a:t>
            </a:r>
            <a:r>
              <a:rPr lang="es-ES" dirty="0" smtClean="0">
                <a:latin typeface="Consolas" panose="020B0609020204030204" pitchFamily="49" charset="0"/>
              </a:rPr>
              <a:t>" </a:t>
            </a: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android:id</a:t>
            </a:r>
            <a:r>
              <a:rPr lang="es-ES" dirty="0">
                <a:latin typeface="Consolas" panose="020B0609020204030204" pitchFamily="49" charset="0"/>
              </a:rPr>
              <a:t>="@+id/contenido"    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65822" y="1455678"/>
            <a:ext cx="599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Luego, puede cargar cualquier </a:t>
            </a:r>
            <a:r>
              <a:rPr lang="es-ES" b="1" dirty="0" err="1" smtClean="0">
                <a:latin typeface="Consolas" panose="020B0609020204030204" pitchFamily="49" charset="0"/>
              </a:rPr>
              <a:t>fragment</a:t>
            </a:r>
            <a:r>
              <a:rPr lang="es-ES" b="1" dirty="0" smtClean="0">
                <a:latin typeface="Consolas" panose="020B0609020204030204" pitchFamily="49" charset="0"/>
              </a:rPr>
              <a:t> en el contenedor de la siguiente forma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3019357" y="2113645"/>
            <a:ext cx="6852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FragmentA</a:t>
            </a:r>
            <a:r>
              <a:rPr lang="es-CO" dirty="0"/>
              <a:t> </a:t>
            </a:r>
            <a:r>
              <a:rPr lang="es-CO" dirty="0" err="1" smtClean="0"/>
              <a:t>fragmentA</a:t>
            </a:r>
            <a:r>
              <a:rPr lang="es-CO" dirty="0" smtClean="0"/>
              <a:t> </a:t>
            </a:r>
            <a:r>
              <a:rPr lang="es-CO" dirty="0"/>
              <a:t>= new </a:t>
            </a:r>
            <a:r>
              <a:rPr lang="es-CO" dirty="0" err="1"/>
              <a:t>FragmentA</a:t>
            </a:r>
            <a:r>
              <a:rPr lang="es-CO" dirty="0" smtClean="0"/>
              <a:t>();</a:t>
            </a:r>
          </a:p>
          <a:p>
            <a:endParaRPr lang="es-CO" dirty="0" smtClean="0"/>
          </a:p>
          <a:p>
            <a:r>
              <a:rPr lang="es-CO" dirty="0" err="1" smtClean="0"/>
              <a:t>FragmentManager</a:t>
            </a:r>
            <a:r>
              <a:rPr lang="es-CO" dirty="0" smtClean="0"/>
              <a:t> </a:t>
            </a:r>
            <a:r>
              <a:rPr lang="es-CO" dirty="0" err="1"/>
              <a:t>fragmentManager</a:t>
            </a:r>
            <a:r>
              <a:rPr lang="es-CO" dirty="0"/>
              <a:t> </a:t>
            </a:r>
            <a:r>
              <a:rPr lang="es-CO" dirty="0" smtClean="0"/>
              <a:t>= </a:t>
            </a:r>
            <a:r>
              <a:rPr lang="es-CO" dirty="0" err="1" smtClean="0"/>
              <a:t>getSupportFragmentManager</a:t>
            </a:r>
            <a:r>
              <a:rPr lang="es-CO" dirty="0" smtClean="0"/>
              <a:t>();</a:t>
            </a:r>
          </a:p>
          <a:p>
            <a:endParaRPr lang="es-CO" dirty="0"/>
          </a:p>
          <a:p>
            <a:r>
              <a:rPr lang="es-CO" dirty="0" err="1"/>
              <a:t>FragmentTransaction</a:t>
            </a:r>
            <a:r>
              <a:rPr lang="es-CO" dirty="0"/>
              <a:t> </a:t>
            </a:r>
            <a:r>
              <a:rPr lang="es-CO" dirty="0" err="1"/>
              <a:t>transaction</a:t>
            </a:r>
            <a:r>
              <a:rPr lang="es-CO" dirty="0"/>
              <a:t> = </a:t>
            </a:r>
            <a:r>
              <a:rPr lang="es-CO" dirty="0" err="1"/>
              <a:t>fragmentManager.beginTransaction</a:t>
            </a:r>
            <a:r>
              <a:rPr lang="es-CO" dirty="0" smtClean="0"/>
              <a:t>();</a:t>
            </a:r>
          </a:p>
          <a:p>
            <a:endParaRPr lang="es-CO" dirty="0"/>
          </a:p>
          <a:p>
            <a:r>
              <a:rPr lang="es-CO" dirty="0" err="1"/>
              <a:t>transaction.replace</a:t>
            </a:r>
            <a:r>
              <a:rPr lang="es-CO" dirty="0"/>
              <a:t>(</a:t>
            </a:r>
            <a:r>
              <a:rPr lang="es-CO" dirty="0" err="1"/>
              <a:t>R.id.contenido</a:t>
            </a:r>
            <a:r>
              <a:rPr lang="es-CO" dirty="0"/>
              <a:t>, </a:t>
            </a:r>
            <a:r>
              <a:rPr lang="es-CO" dirty="0" err="1"/>
              <a:t>fragmentA</a:t>
            </a:r>
            <a:r>
              <a:rPr lang="es-CO" dirty="0" smtClean="0"/>
              <a:t>);</a:t>
            </a:r>
          </a:p>
          <a:p>
            <a:endParaRPr lang="es-CO" dirty="0"/>
          </a:p>
          <a:p>
            <a:r>
              <a:rPr lang="es-CO" dirty="0" err="1"/>
              <a:t>transaction.commit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25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La forma los </a:t>
            </a:r>
            <a:r>
              <a:rPr lang="es-ES" b="1" dirty="0" err="1" smtClean="0">
                <a:latin typeface="Consolas" panose="020B0609020204030204" pitchFamily="49" charset="0"/>
              </a:rPr>
              <a:t>fragments</a:t>
            </a:r>
            <a:r>
              <a:rPr lang="es-ES" b="1" dirty="0" smtClean="0">
                <a:latin typeface="Consolas" panose="020B0609020204030204" pitchFamily="49" charset="0"/>
              </a:rPr>
              <a:t> más usuales es con barra inferior de navegación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9232" y="1696266"/>
            <a:ext cx="1390346" cy="21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47148" y="3867894"/>
            <a:ext cx="616540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668747" y="3867894"/>
            <a:ext cx="762351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2267744" y="3867894"/>
            <a:ext cx="545302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O con Menú estilo hamburguesa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1147149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187624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187624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87624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O con Menú estilo hamburguesa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1147149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187624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187624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87624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147149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Menu</a:t>
            </a:r>
          </a:p>
          <a:p>
            <a:endParaRPr lang="en-US" sz="800" dirty="0"/>
          </a:p>
          <a:p>
            <a:r>
              <a:rPr lang="en-US" sz="800" dirty="0" err="1" smtClean="0"/>
              <a:t>Notificaciones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Feed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2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Los datos generados por un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pueden ser enviados a la actividad. O pueden ser enviados a otro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, pero siempre el intermediario es la actividad.</a:t>
            </a:r>
            <a:endParaRPr lang="es-CO" sz="2400" dirty="0"/>
          </a:p>
        </p:txBody>
      </p:sp>
      <p:sp>
        <p:nvSpPr>
          <p:cNvPr id="4" name="Rectángulo 3"/>
          <p:cNvSpPr/>
          <p:nvPr/>
        </p:nvSpPr>
        <p:spPr>
          <a:xfrm>
            <a:off x="6228184" y="1563638"/>
            <a:ext cx="108012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796136" y="3091840"/>
            <a:ext cx="936104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r>
              <a:rPr lang="es-ES" dirty="0" smtClean="0"/>
              <a:t> </a:t>
            </a:r>
          </a:p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804248" y="3091840"/>
            <a:ext cx="936104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r>
              <a:rPr lang="es-ES" dirty="0" smtClean="0"/>
              <a:t> </a:t>
            </a:r>
          </a:p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8" name="Conector angular 7"/>
          <p:cNvCxnSpPr>
            <a:stCxn id="5" idx="0"/>
          </p:cNvCxnSpPr>
          <p:nvPr/>
        </p:nvCxnSpPr>
        <p:spPr>
          <a:xfrm rot="5400000" flipH="1" flipV="1">
            <a:off x="6246186" y="2805776"/>
            <a:ext cx="304066" cy="26806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6" idx="0"/>
          </p:cNvCxnSpPr>
          <p:nvPr/>
        </p:nvCxnSpPr>
        <p:spPr>
          <a:xfrm rot="16200000" flipV="1">
            <a:off x="6984268" y="2803808"/>
            <a:ext cx="304066" cy="27199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De este modo se deben aplicar técnicas de inversión de control para enviar información del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A </a:t>
            </a:r>
            <a:r>
              <a:rPr lang="es-ES" sz="2400" dirty="0" err="1" smtClean="0"/>
              <a:t>a</a:t>
            </a:r>
            <a:r>
              <a:rPr lang="es-ES" sz="2400" dirty="0" smtClean="0"/>
              <a:t> la actividad.</a:t>
            </a:r>
          </a:p>
          <a:p>
            <a:endParaRPr lang="es-ES" sz="2400" dirty="0"/>
          </a:p>
          <a:p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707" t="45800" r="29919" b="22700"/>
          <a:stretch/>
        </p:blipFill>
        <p:spPr>
          <a:xfrm>
            <a:off x="5006388" y="1923678"/>
            <a:ext cx="336037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Para enviar la información de la actividad al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se usa un </a:t>
            </a:r>
            <a:r>
              <a:rPr lang="es-ES" sz="2400" dirty="0" err="1" smtClean="0"/>
              <a:t>bundle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707" t="45800" r="29919" b="22700"/>
          <a:stretch/>
        </p:blipFill>
        <p:spPr>
          <a:xfrm>
            <a:off x="5006388" y="1923678"/>
            <a:ext cx="3360372" cy="15121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24176" y="2893061"/>
            <a:ext cx="7542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latin typeface="Consolas" panose="020B0609020204030204" pitchFamily="49" charset="0"/>
              </a:rPr>
              <a:t>Bundle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bundle</a:t>
            </a:r>
            <a:r>
              <a:rPr lang="es-CO" dirty="0">
                <a:latin typeface="Consolas" panose="020B0609020204030204" pitchFamily="49" charset="0"/>
              </a:rPr>
              <a:t> = new </a:t>
            </a:r>
            <a:r>
              <a:rPr lang="es-CO" dirty="0" err="1">
                <a:latin typeface="Consolas" panose="020B0609020204030204" pitchFamily="49" charset="0"/>
              </a:rPr>
              <a:t>Bundle</a:t>
            </a:r>
            <a:r>
              <a:rPr lang="es-CO" dirty="0">
                <a:latin typeface="Consolas" panose="020B0609020204030204" pitchFamily="49" charset="0"/>
              </a:rPr>
              <a:t>();</a:t>
            </a:r>
          </a:p>
          <a:p>
            <a:r>
              <a:rPr lang="es-CO" dirty="0" err="1">
                <a:latin typeface="Consolas" panose="020B0609020204030204" pitchFamily="49" charset="0"/>
              </a:rPr>
              <a:t>bundle.putString</a:t>
            </a:r>
            <a:r>
              <a:rPr lang="es-CO" dirty="0">
                <a:latin typeface="Consolas" panose="020B0609020204030204" pitchFamily="49" charset="0"/>
              </a:rPr>
              <a:t>("</a:t>
            </a:r>
            <a:r>
              <a:rPr lang="es-CO" dirty="0" err="1">
                <a:latin typeface="Consolas" panose="020B0609020204030204" pitchFamily="49" charset="0"/>
              </a:rPr>
              <a:t>data","Prueba</a:t>
            </a:r>
            <a:r>
              <a:rPr lang="es-CO" dirty="0">
                <a:latin typeface="Consolas" panose="020B0609020204030204" pitchFamily="49" charset="0"/>
              </a:rPr>
              <a:t>");</a:t>
            </a:r>
          </a:p>
          <a:p>
            <a:r>
              <a:rPr lang="es-CO" dirty="0" err="1">
                <a:latin typeface="Consolas" panose="020B0609020204030204" pitchFamily="49" charset="0"/>
              </a:rPr>
              <a:t>fragmentB</a:t>
            </a:r>
            <a:r>
              <a:rPr lang="es-CO" dirty="0">
                <a:latin typeface="Consolas" panose="020B0609020204030204" pitchFamily="49" charset="0"/>
              </a:rPr>
              <a:t> = new </a:t>
            </a:r>
            <a:r>
              <a:rPr lang="es-CO" dirty="0" err="1">
                <a:latin typeface="Consolas" panose="020B0609020204030204" pitchFamily="49" charset="0"/>
              </a:rPr>
              <a:t>FragmentB</a:t>
            </a:r>
            <a:r>
              <a:rPr lang="es-CO" dirty="0">
                <a:latin typeface="Consolas" panose="020B0609020204030204" pitchFamily="49" charset="0"/>
              </a:rPr>
              <a:t>();</a:t>
            </a:r>
          </a:p>
          <a:p>
            <a:r>
              <a:rPr lang="es-CO" b="1" dirty="0" err="1">
                <a:latin typeface="Consolas" panose="020B0609020204030204" pitchFamily="49" charset="0"/>
              </a:rPr>
              <a:t>fragmentB.setArguments</a:t>
            </a:r>
            <a:r>
              <a:rPr lang="es-CO" b="1" dirty="0">
                <a:latin typeface="Consolas" panose="020B0609020204030204" pitchFamily="49" charset="0"/>
              </a:rPr>
              <a:t>(</a:t>
            </a:r>
            <a:r>
              <a:rPr lang="es-CO" b="1" dirty="0" err="1">
                <a:latin typeface="Consolas" panose="020B0609020204030204" pitchFamily="49" charset="0"/>
              </a:rPr>
              <a:t>bundle</a:t>
            </a:r>
            <a:r>
              <a:rPr lang="es-CO" b="1" dirty="0">
                <a:latin typeface="Consolas" panose="020B0609020204030204" pitchFamily="49" charset="0"/>
              </a:rPr>
              <a:t>);</a:t>
            </a:r>
          </a:p>
          <a:p>
            <a:r>
              <a:rPr lang="es-CO" dirty="0" err="1">
                <a:latin typeface="Consolas" panose="020B0609020204030204" pitchFamily="49" charset="0"/>
              </a:rPr>
              <a:t>FragmentManager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fragmentManager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getSupportFragmentManager</a:t>
            </a:r>
            <a:r>
              <a:rPr lang="es-CO" dirty="0">
                <a:latin typeface="Consolas" panose="020B0609020204030204" pitchFamily="49" charset="0"/>
              </a:rPr>
              <a:t>();</a:t>
            </a:r>
          </a:p>
          <a:p>
            <a:r>
              <a:rPr lang="es-CO" dirty="0" err="1">
                <a:latin typeface="Consolas" panose="020B0609020204030204" pitchFamily="49" charset="0"/>
              </a:rPr>
              <a:t>FragmentTransaction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transaction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fragmentManager.beginTransaction</a:t>
            </a:r>
            <a:r>
              <a:rPr lang="es-CO" dirty="0">
                <a:latin typeface="Consolas" panose="020B0609020204030204" pitchFamily="49" charset="0"/>
              </a:rPr>
              <a:t>();</a:t>
            </a:r>
          </a:p>
          <a:p>
            <a:r>
              <a:rPr lang="es-CO" dirty="0" err="1">
                <a:latin typeface="Consolas" panose="020B0609020204030204" pitchFamily="49" charset="0"/>
              </a:rPr>
              <a:t>transaction.replace</a:t>
            </a:r>
            <a:r>
              <a:rPr lang="es-CO" dirty="0">
                <a:latin typeface="Consolas" panose="020B0609020204030204" pitchFamily="49" charset="0"/>
              </a:rPr>
              <a:t>(</a:t>
            </a:r>
            <a:r>
              <a:rPr lang="es-CO" dirty="0" err="1">
                <a:latin typeface="Consolas" panose="020B0609020204030204" pitchFamily="49" charset="0"/>
              </a:rPr>
              <a:t>R.id.contenido</a:t>
            </a:r>
            <a:r>
              <a:rPr lang="es-CO" dirty="0">
                <a:latin typeface="Consolas" panose="020B0609020204030204" pitchFamily="49" charset="0"/>
              </a:rPr>
              <a:t>, </a:t>
            </a:r>
            <a:r>
              <a:rPr lang="es-CO" dirty="0" err="1">
                <a:latin typeface="Consolas" panose="020B0609020204030204" pitchFamily="49" charset="0"/>
              </a:rPr>
              <a:t>fragmentB</a:t>
            </a:r>
            <a:r>
              <a:rPr lang="es-CO" dirty="0">
                <a:latin typeface="Consolas" panose="020B0609020204030204" pitchFamily="49" charset="0"/>
              </a:rPr>
              <a:t>);</a:t>
            </a:r>
          </a:p>
          <a:p>
            <a:r>
              <a:rPr lang="es-CO" dirty="0" err="1">
                <a:latin typeface="Consolas" panose="020B0609020204030204" pitchFamily="49" charset="0"/>
              </a:rPr>
              <a:t>transaction.commit</a:t>
            </a:r>
            <a:r>
              <a:rPr lang="es-CO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23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Para enviar la información de la actividad al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se usa un </a:t>
            </a:r>
            <a:r>
              <a:rPr lang="es-ES" sz="2400" dirty="0" err="1" smtClean="0"/>
              <a:t>bundle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707" t="45800" r="29919" b="22700"/>
          <a:stretch/>
        </p:blipFill>
        <p:spPr>
          <a:xfrm>
            <a:off x="5006388" y="1923678"/>
            <a:ext cx="3360372" cy="15121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24176" y="2893061"/>
            <a:ext cx="7542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latin typeface="Consolas" panose="020B0609020204030204" pitchFamily="49" charset="0"/>
              </a:rPr>
              <a:t>public View </a:t>
            </a:r>
            <a:r>
              <a:rPr lang="en-US" dirty="0" err="1">
                <a:latin typeface="Consolas" panose="020B0609020204030204" pitchFamily="49" charset="0"/>
              </a:rPr>
              <a:t>onCreateView</a:t>
            </a:r>
            <a:r>
              <a:rPr lang="en-US" dirty="0">
                <a:latin typeface="Consolas" panose="020B0609020204030204" pitchFamily="49" charset="0"/>
              </a:rPr>
              <a:t>(...) {</a:t>
            </a:r>
          </a:p>
          <a:p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r>
              <a:rPr lang="en-US" dirty="0">
                <a:latin typeface="Consolas" panose="020B0609020204030204" pitchFamily="49" charset="0"/>
              </a:rPr>
              <a:t>        Bundle </a:t>
            </a:r>
            <a:r>
              <a:rPr lang="en-US" dirty="0" err="1">
                <a:latin typeface="Consolas" panose="020B0609020204030204" pitchFamily="49" charset="0"/>
              </a:rPr>
              <a:t>bundle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this.getArguments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Leer y escribir datos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solidFill>
                  <a:schemeClr val="tx1"/>
                </a:solidFill>
              </a:rPr>
              <a:t>A</a:t>
            </a:r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1923678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9921" y="2345722"/>
            <a:ext cx="328507" cy="35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7574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78053" y="1923678"/>
            <a:ext cx="328507" cy="351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475741" y="2345722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 menú </a:t>
            </a:r>
            <a:r>
              <a:rPr lang="es-ES" dirty="0" err="1" smtClean="0"/>
              <a:t>custom</a:t>
            </a:r>
            <a:r>
              <a:rPr lang="es-ES" dirty="0" smtClean="0"/>
              <a:t> en el que tenga dos botones que al pulsarlos, </a:t>
            </a:r>
            <a:r>
              <a:rPr lang="es-ES" dirty="0" smtClean="0"/>
              <a:t>pueda </a:t>
            </a:r>
            <a:r>
              <a:rPr lang="es-ES" dirty="0" smtClean="0"/>
              <a:t>ver dos fragmentos, el A y el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1923678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9921" y="2345722"/>
            <a:ext cx="328507" cy="35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fragmento A recibe una URL de una imagen. Al pulsar el botón “ver”, inicia la descarga de una foto y cuando termine, la foto es mostrada en el </a:t>
            </a:r>
            <a:r>
              <a:rPr lang="es-ES" dirty="0" err="1" smtClean="0"/>
              <a:t>fragment</a:t>
            </a:r>
            <a:r>
              <a:rPr lang="es-ES" dirty="0" smtClean="0"/>
              <a:t> B.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721015" y="1951298"/>
            <a:ext cx="1224136" cy="296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4721015" y="2345722"/>
            <a:ext cx="1224136" cy="29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s-CO" dirty="0"/>
          </a:p>
        </p:txBody>
      </p:sp>
      <p:sp>
        <p:nvSpPr>
          <p:cNvPr id="16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18" name="Rectangle 25"/>
          <p:cNvSpPr/>
          <p:nvPr/>
        </p:nvSpPr>
        <p:spPr>
          <a:xfrm>
            <a:off x="647574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6"/>
          <p:cNvSpPr/>
          <p:nvPr/>
        </p:nvSpPr>
        <p:spPr>
          <a:xfrm>
            <a:off x="6478053" y="1923678"/>
            <a:ext cx="328507" cy="351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0" name="Rectangle 27"/>
          <p:cNvSpPr/>
          <p:nvPr/>
        </p:nvSpPr>
        <p:spPr>
          <a:xfrm>
            <a:off x="6475741" y="2345722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cxnSp>
        <p:nvCxnSpPr>
          <p:cNvPr id="12" name="Conector recto de flecha 11"/>
          <p:cNvCxnSpPr>
            <a:stCxn id="4" idx="3"/>
            <a:endCxn id="16" idx="1"/>
          </p:cNvCxnSpPr>
          <p:nvPr/>
        </p:nvCxnSpPr>
        <p:spPr>
          <a:xfrm>
            <a:off x="6108588" y="3100514"/>
            <a:ext cx="263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r="19683"/>
          <a:stretch/>
        </p:blipFill>
        <p:spPr bwMode="auto">
          <a:xfrm>
            <a:off x="6914963" y="2345722"/>
            <a:ext cx="1051793" cy="12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1923678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9921" y="2345722"/>
            <a:ext cx="328507" cy="35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</a:t>
            </a:r>
            <a:r>
              <a:rPr lang="es-ES" dirty="0" err="1" smtClean="0"/>
              <a:t>fragment</a:t>
            </a:r>
            <a:r>
              <a:rPr lang="es-ES" dirty="0" smtClean="0"/>
              <a:t> A, </a:t>
            </a:r>
            <a:r>
              <a:rPr lang="es-ES" dirty="0" err="1" smtClean="0"/>
              <a:t>encárgese</a:t>
            </a:r>
            <a:r>
              <a:rPr lang="es-ES" dirty="0" smtClean="0"/>
              <a:t> de descargar la foto y asignar una ruta en el teléfono para guardarla.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721015" y="1951298"/>
            <a:ext cx="1224136" cy="296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4721015" y="2345722"/>
            <a:ext cx="1224136" cy="29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s-CO" dirty="0"/>
          </a:p>
        </p:txBody>
      </p:sp>
      <p:sp>
        <p:nvSpPr>
          <p:cNvPr id="16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18" name="Rectangle 25"/>
          <p:cNvSpPr/>
          <p:nvPr/>
        </p:nvSpPr>
        <p:spPr>
          <a:xfrm>
            <a:off x="647574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6"/>
          <p:cNvSpPr/>
          <p:nvPr/>
        </p:nvSpPr>
        <p:spPr>
          <a:xfrm>
            <a:off x="6478053" y="1923678"/>
            <a:ext cx="328507" cy="351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0" name="Rectangle 27"/>
          <p:cNvSpPr/>
          <p:nvPr/>
        </p:nvSpPr>
        <p:spPr>
          <a:xfrm>
            <a:off x="6475741" y="2345722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cxnSp>
        <p:nvCxnSpPr>
          <p:cNvPr id="12" name="Conector recto de flecha 11"/>
          <p:cNvCxnSpPr>
            <a:stCxn id="4" idx="3"/>
            <a:endCxn id="16" idx="1"/>
          </p:cNvCxnSpPr>
          <p:nvPr/>
        </p:nvCxnSpPr>
        <p:spPr>
          <a:xfrm>
            <a:off x="6108588" y="3100514"/>
            <a:ext cx="263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r="19683"/>
          <a:stretch/>
        </p:blipFill>
        <p:spPr bwMode="auto">
          <a:xfrm>
            <a:off x="6914963" y="2345722"/>
            <a:ext cx="1051793" cy="12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1923678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9921" y="2345722"/>
            <a:ext cx="328507" cy="35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</a:t>
            </a:r>
            <a:r>
              <a:rPr lang="es-ES" dirty="0" err="1" smtClean="0"/>
              <a:t>path</a:t>
            </a:r>
            <a:r>
              <a:rPr lang="es-ES" dirty="0" smtClean="0"/>
              <a:t> envíelo del </a:t>
            </a:r>
            <a:r>
              <a:rPr lang="es-ES" dirty="0" err="1" smtClean="0"/>
              <a:t>fragment</a:t>
            </a:r>
            <a:r>
              <a:rPr lang="es-ES" dirty="0" smtClean="0"/>
              <a:t> A al </a:t>
            </a:r>
            <a:r>
              <a:rPr lang="es-ES" dirty="0" err="1" smtClean="0"/>
              <a:t>fragment</a:t>
            </a:r>
            <a:r>
              <a:rPr lang="es-ES" dirty="0" smtClean="0"/>
              <a:t> B, para que este finalmente lo cargue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721015" y="1951298"/>
            <a:ext cx="1224136" cy="296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4721015" y="2345722"/>
            <a:ext cx="1224136" cy="29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s-CO" dirty="0"/>
          </a:p>
        </p:txBody>
      </p:sp>
      <p:sp>
        <p:nvSpPr>
          <p:cNvPr id="16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18" name="Rectangle 25"/>
          <p:cNvSpPr/>
          <p:nvPr/>
        </p:nvSpPr>
        <p:spPr>
          <a:xfrm>
            <a:off x="647574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6"/>
          <p:cNvSpPr/>
          <p:nvPr/>
        </p:nvSpPr>
        <p:spPr>
          <a:xfrm>
            <a:off x="6478053" y="1923678"/>
            <a:ext cx="328507" cy="351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0" name="Rectangle 27"/>
          <p:cNvSpPr/>
          <p:nvPr/>
        </p:nvSpPr>
        <p:spPr>
          <a:xfrm>
            <a:off x="6475741" y="2345722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cxnSp>
        <p:nvCxnSpPr>
          <p:cNvPr id="12" name="Conector recto de flecha 11"/>
          <p:cNvCxnSpPr>
            <a:stCxn id="4" idx="3"/>
            <a:endCxn id="16" idx="1"/>
          </p:cNvCxnSpPr>
          <p:nvPr/>
        </p:nvCxnSpPr>
        <p:spPr>
          <a:xfrm>
            <a:off x="6108588" y="3100514"/>
            <a:ext cx="263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r="19683"/>
          <a:stretch/>
        </p:blipFill>
        <p:spPr bwMode="auto">
          <a:xfrm>
            <a:off x="6914963" y="2345722"/>
            <a:ext cx="1051793" cy="12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1923678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9921" y="2345722"/>
            <a:ext cx="328507" cy="35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2109" y="1412651"/>
            <a:ext cx="259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Pista!</a:t>
            </a:r>
          </a:p>
          <a:p>
            <a:endParaRPr lang="es-ES" dirty="0"/>
          </a:p>
          <a:p>
            <a:r>
              <a:rPr lang="es-ES" dirty="0" smtClean="0"/>
              <a:t>No olvide declarar los permisos en el </a:t>
            </a:r>
            <a:r>
              <a:rPr lang="es-ES" dirty="0" err="1" smtClean="0"/>
              <a:t>manifest</a:t>
            </a:r>
            <a:r>
              <a:rPr lang="es-ES" dirty="0" smtClean="0"/>
              <a:t> para internet y lectura-escritura del almacenamiento</a:t>
            </a:r>
          </a:p>
          <a:p>
            <a:endParaRPr lang="es-ES" dirty="0"/>
          </a:p>
          <a:p>
            <a:r>
              <a:rPr lang="es-ES" dirty="0" smtClean="0"/>
              <a:t>Tenga en cuenta que debe pedir los permisos de lectura-escritura en tiempo de ejecución.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721015" y="1951298"/>
            <a:ext cx="1224136" cy="296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4721015" y="2345722"/>
            <a:ext cx="1224136" cy="298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</a:t>
            </a:r>
            <a:endParaRPr lang="es-CO" dirty="0"/>
          </a:p>
        </p:txBody>
      </p:sp>
      <p:sp>
        <p:nvSpPr>
          <p:cNvPr id="16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18" name="Rectangle 25"/>
          <p:cNvSpPr/>
          <p:nvPr/>
        </p:nvSpPr>
        <p:spPr>
          <a:xfrm>
            <a:off x="6475741" y="1851670"/>
            <a:ext cx="328507" cy="24963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6"/>
          <p:cNvSpPr/>
          <p:nvPr/>
        </p:nvSpPr>
        <p:spPr>
          <a:xfrm>
            <a:off x="6478053" y="1923678"/>
            <a:ext cx="328507" cy="351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n-US" dirty="0"/>
          </a:p>
        </p:txBody>
      </p:sp>
      <p:sp>
        <p:nvSpPr>
          <p:cNvPr id="20" name="Rectangle 27"/>
          <p:cNvSpPr/>
          <p:nvPr/>
        </p:nvSpPr>
        <p:spPr>
          <a:xfrm>
            <a:off x="6475741" y="2345722"/>
            <a:ext cx="328507" cy="351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n-US" dirty="0"/>
          </a:p>
        </p:txBody>
      </p:sp>
      <p:cxnSp>
        <p:nvCxnSpPr>
          <p:cNvPr id="12" name="Conector recto de flecha 11"/>
          <p:cNvCxnSpPr>
            <a:stCxn id="4" idx="3"/>
            <a:endCxn id="16" idx="1"/>
          </p:cNvCxnSpPr>
          <p:nvPr/>
        </p:nvCxnSpPr>
        <p:spPr>
          <a:xfrm>
            <a:off x="6108588" y="3100514"/>
            <a:ext cx="263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para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r="19683"/>
          <a:stretch/>
        </p:blipFill>
        <p:spPr bwMode="auto">
          <a:xfrm>
            <a:off x="6914963" y="2345722"/>
            <a:ext cx="1051793" cy="124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822960" y="3919375"/>
            <a:ext cx="5981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 err="1"/>
              <a:t>ActivityCompat.requestPermissions</a:t>
            </a:r>
            <a:r>
              <a:rPr lang="es-CO" sz="800" dirty="0"/>
              <a:t>(</a:t>
            </a:r>
            <a:r>
              <a:rPr lang="es-CO" sz="800" dirty="0" err="1"/>
              <a:t>this</a:t>
            </a:r>
            <a:r>
              <a:rPr lang="es-CO" sz="800" dirty="0"/>
              <a:t>, new </a:t>
            </a:r>
            <a:r>
              <a:rPr lang="es-CO" sz="800" dirty="0" err="1"/>
              <a:t>String</a:t>
            </a:r>
            <a:r>
              <a:rPr lang="es-CO" sz="800" dirty="0"/>
              <a:t>[]{</a:t>
            </a:r>
          </a:p>
          <a:p>
            <a:r>
              <a:rPr lang="es-CO" sz="800" dirty="0"/>
              <a:t>                </a:t>
            </a:r>
            <a:r>
              <a:rPr lang="es-CO" sz="800" dirty="0" err="1"/>
              <a:t>Manifest.permission.WRITE_EXTERNAL_STORAGE</a:t>
            </a:r>
            <a:r>
              <a:rPr lang="es-CO" sz="800" dirty="0"/>
              <a:t>,</a:t>
            </a:r>
          </a:p>
          <a:p>
            <a:r>
              <a:rPr lang="es-CO" sz="800" dirty="0"/>
              <a:t>                </a:t>
            </a:r>
            <a:r>
              <a:rPr lang="es-CO" sz="800" dirty="0" err="1"/>
              <a:t>Manifest.permission.READ_EXTERNAL_STORAGE</a:t>
            </a:r>
            <a:endParaRPr lang="es-CO" sz="800" dirty="0"/>
          </a:p>
          <a:p>
            <a:r>
              <a:rPr lang="es-CO" sz="800" dirty="0"/>
              <a:t>        }, 11);</a:t>
            </a:r>
          </a:p>
        </p:txBody>
      </p:sp>
    </p:spTree>
    <p:extLst>
      <p:ext uri="{BB962C8B-B14F-4D97-AF65-F5344CB8AC3E}">
        <p14:creationId xmlns:p14="http://schemas.microsoft.com/office/powerpoint/2010/main" val="1301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 smtClean="0"/>
              <a:t>Button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b.getText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b.setText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 smtClean="0"/>
              <a:t>EditText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et.getText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</a:t>
            </a:r>
            <a:r>
              <a:rPr lang="es-ES" i="1" dirty="0" err="1" smtClean="0"/>
              <a:t>EditText</a:t>
            </a:r>
            <a:endParaRPr lang="es-ES" i="1" dirty="0" smtClean="0"/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et.setText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</a:t>
            </a:r>
            <a:r>
              <a:rPr lang="es-ES" i="1" dirty="0" err="1" smtClean="0"/>
              <a:t>EditText</a:t>
            </a:r>
            <a:r>
              <a:rPr lang="es-ES" i="1" dirty="0" smtClean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 smtClean="0"/>
          </a:p>
          <a:p>
            <a:r>
              <a:rPr lang="es-ES" b="1" dirty="0" smtClean="0"/>
              <a:t>3. Escribir el </a:t>
            </a:r>
            <a:r>
              <a:rPr lang="es-ES" b="1" dirty="0" err="1" smtClean="0"/>
              <a:t>hint</a:t>
            </a:r>
            <a:endParaRPr lang="es-ES" b="1" dirty="0" smtClean="0"/>
          </a:p>
          <a:p>
            <a:r>
              <a:rPr lang="es-ES" dirty="0" err="1" smtClean="0"/>
              <a:t>et.setHint</a:t>
            </a:r>
            <a:r>
              <a:rPr lang="es-ES" dirty="0" smtClean="0"/>
              <a:t>("Escriba su numero");</a:t>
            </a:r>
          </a:p>
          <a:p>
            <a:r>
              <a:rPr lang="es-ES" i="1" dirty="0" smtClean="0"/>
              <a:t>El consejo del </a:t>
            </a:r>
            <a:r>
              <a:rPr lang="es-ES" i="1" dirty="0" err="1" smtClean="0"/>
              <a:t>editText</a:t>
            </a:r>
            <a:r>
              <a:rPr lang="es-ES" i="1" dirty="0" smtClean="0"/>
              <a:t> cambia a “Escriba su numero”</a:t>
            </a:r>
          </a:p>
          <a:p>
            <a:endParaRPr lang="es-E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ImageView</a:t>
            </a:r>
            <a:endParaRPr lang="es-ES" b="1" dirty="0" smtClean="0"/>
          </a:p>
          <a:p>
            <a:r>
              <a:rPr lang="es-ES" b="1" dirty="0" smtClean="0"/>
              <a:t>1. Cargar una imagen a partir de un recurso</a:t>
            </a:r>
          </a:p>
          <a:p>
            <a:r>
              <a:rPr lang="es-ES" dirty="0" err="1" smtClean="0"/>
              <a:t>iv.setImageResource</a:t>
            </a:r>
            <a:r>
              <a:rPr lang="es-ES" dirty="0" smtClean="0"/>
              <a:t>(</a:t>
            </a:r>
            <a:r>
              <a:rPr lang="es-ES" dirty="0" err="1" smtClean="0"/>
              <a:t>R.drawable.imagen</a:t>
            </a:r>
            <a:r>
              <a:rPr lang="es-ES" dirty="0" smtClean="0"/>
              <a:t>);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smtClean="0"/>
              <a:t>2. </a:t>
            </a:r>
            <a:r>
              <a:rPr lang="es-ES" b="1" dirty="0"/>
              <a:t>Cargar una imagen a partir de un </a:t>
            </a:r>
            <a:r>
              <a:rPr lang="es-ES" b="1" dirty="0" smtClean="0"/>
              <a:t>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/>
              <a:t>BitmapFactory</a:t>
            </a:r>
            <a:r>
              <a:rPr lang="es-ES" dirty="0" err="1"/>
              <a:t>.decodeFile</a:t>
            </a:r>
            <a:r>
              <a:rPr lang="es-ES" dirty="0"/>
              <a:t>(</a:t>
            </a:r>
            <a:r>
              <a:rPr lang="es-ES" dirty="0" err="1"/>
              <a:t>Environment.getExternalStorageDirectory</a:t>
            </a:r>
            <a:r>
              <a:rPr lang="es-ES" dirty="0"/>
              <a:t>()+"/foto.jpg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iv.setImageBitmap</a:t>
            </a:r>
            <a:r>
              <a:rPr lang="es-ES" dirty="0" smtClean="0"/>
              <a:t>(m);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Checkbox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/>
              <a:t>cb.isChecked</a:t>
            </a:r>
            <a:r>
              <a:rPr lang="es-ES" dirty="0" smtClean="0"/>
              <a:t>()</a:t>
            </a:r>
          </a:p>
          <a:p>
            <a:endParaRPr lang="es-ES" b="1" dirty="0" smtClean="0"/>
          </a:p>
          <a:p>
            <a:r>
              <a:rPr lang="es-ES" b="1" dirty="0" smtClean="0"/>
              <a:t>2. Escribir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 smtClean="0"/>
              <a:t>cb.setChecked</a:t>
            </a:r>
            <a:r>
              <a:rPr lang="es-ES" dirty="0" smtClean="0"/>
              <a:t>(true);</a:t>
            </a:r>
          </a:p>
          <a:p>
            <a:r>
              <a:rPr lang="es-ES" i="1" dirty="0" smtClean="0"/>
              <a:t>Esto hace que el </a:t>
            </a:r>
            <a:r>
              <a:rPr lang="es-ES" i="1" dirty="0" err="1" smtClean="0"/>
              <a:t>Checkbox</a:t>
            </a:r>
            <a:r>
              <a:rPr lang="es-ES" i="1" dirty="0" smtClean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70000" lnSpcReduction="20000"/>
          </a:bodyPr>
          <a:lstStyle/>
          <a:p>
            <a:r>
              <a:rPr lang="es-ES" sz="3200" b="1" dirty="0" err="1" smtClean="0"/>
              <a:t>RadioButton</a:t>
            </a:r>
            <a:r>
              <a:rPr lang="es-ES" sz="3200" b="1" dirty="0" smtClean="0"/>
              <a:t>/</a:t>
            </a:r>
            <a:r>
              <a:rPr lang="es-ES" sz="3200" b="1" dirty="0" err="1" smtClean="0"/>
              <a:t>RadioGroup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radioGroup</a:t>
            </a:r>
            <a:endParaRPr lang="es-ES" b="1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//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//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break;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DatePicker</a:t>
            </a:r>
            <a:endParaRPr lang="es-ES" b="1" dirty="0" smtClean="0"/>
          </a:p>
          <a:p>
            <a:r>
              <a:rPr lang="es-ES" b="1" dirty="0" smtClean="0"/>
              <a:t>1. Leer la fecha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 smtClean="0"/>
          </a:p>
          <a:p>
            <a:r>
              <a:rPr lang="es-ES" dirty="0" smtClean="0"/>
              <a:t>Tenga en cuenta que el método </a:t>
            </a:r>
            <a:r>
              <a:rPr lang="es-ES" dirty="0" err="1" smtClean="0"/>
              <a:t>getMonth</a:t>
            </a:r>
            <a:r>
              <a:rPr lang="es-ES" dirty="0" smtClean="0"/>
              <a:t>() devuelve número entre 0 y 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4638</TotalTime>
  <Words>747</Words>
  <Application>Microsoft Office PowerPoint</Application>
  <PresentationFormat>Presentación en pantalla (16:9)</PresentationFormat>
  <Paragraphs>193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UAO-Theme</vt:lpstr>
      <vt:lpstr>Aplicaciones Móviles</vt:lpstr>
      <vt:lpstr>Leer y escribir datos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Ejercicio</vt:lpstr>
      <vt:lpstr>Ejercicio aplicaciones</vt:lpstr>
      <vt:lpstr>Ejercicio aplicaciones</vt:lpstr>
      <vt:lpstr>Ejercicio aplicaciones</vt:lpstr>
      <vt:lpstr>Ejercicio aplicaciones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88</cp:revision>
  <dcterms:modified xsi:type="dcterms:W3CDTF">2019-02-08T15:08:26Z</dcterms:modified>
</cp:coreProperties>
</file>