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</p:sldIdLst>
  <p:sldSz cx="9144000" cy="5143500" type="screen16x9"/>
  <p:notesSz cx="9144000" cy="51435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7" y="4800599"/>
            <a:ext cx="9141460" cy="342900"/>
          </a:xfrm>
          <a:custGeom>
            <a:avLst/>
            <a:gdLst/>
            <a:ahLst/>
            <a:cxnLst/>
            <a:rect l="l" t="t" r="r" b="b"/>
            <a:pathLst>
              <a:path w="9141460" h="342900">
                <a:moveTo>
                  <a:pt x="0" y="342900"/>
                </a:moveTo>
                <a:lnTo>
                  <a:pt x="9140952" y="342900"/>
                </a:lnTo>
                <a:lnTo>
                  <a:pt x="91409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1460" cy="48895"/>
          </a:xfrm>
          <a:custGeom>
            <a:avLst/>
            <a:gdLst/>
            <a:ahLst/>
            <a:cxnLst/>
            <a:rect l="l" t="t" r="r" b="b"/>
            <a:pathLst>
              <a:path w="9141460" h="48895">
                <a:moveTo>
                  <a:pt x="0" y="48767"/>
                </a:moveTo>
                <a:lnTo>
                  <a:pt x="9140952" y="48767"/>
                </a:lnTo>
                <a:lnTo>
                  <a:pt x="9140952" y="0"/>
                </a:lnTo>
                <a:lnTo>
                  <a:pt x="0" y="0"/>
                </a:lnTo>
                <a:lnTo>
                  <a:pt x="0" y="4876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5255" y="3258311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00599"/>
            <a:ext cx="9144000" cy="342900"/>
          </a:xfrm>
          <a:custGeom>
            <a:avLst/>
            <a:gdLst/>
            <a:ahLst/>
            <a:cxnLst/>
            <a:rect l="l" t="t" r="r" b="b"/>
            <a:pathLst>
              <a:path w="9144000" h="342900">
                <a:moveTo>
                  <a:pt x="0" y="342900"/>
                </a:moveTo>
                <a:lnTo>
                  <a:pt x="9144000" y="342900"/>
                </a:lnTo>
                <a:lnTo>
                  <a:pt x="9144000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750308"/>
            <a:ext cx="9144000" cy="50800"/>
          </a:xfrm>
          <a:custGeom>
            <a:avLst/>
            <a:gdLst/>
            <a:ahLst/>
            <a:cxnLst/>
            <a:rect l="l" t="t" r="r" b="b"/>
            <a:pathLst>
              <a:path w="9144000" h="50800">
                <a:moveTo>
                  <a:pt x="0" y="50291"/>
                </a:moveTo>
                <a:lnTo>
                  <a:pt x="9144000" y="50291"/>
                </a:lnTo>
                <a:lnTo>
                  <a:pt x="9144000" y="0"/>
                </a:lnTo>
                <a:lnTo>
                  <a:pt x="0" y="0"/>
                </a:lnTo>
                <a:lnTo>
                  <a:pt x="0" y="50291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94588" y="1303019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671829"/>
            <a:ext cx="733999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232" y="1988820"/>
            <a:ext cx="3907535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2184603"/>
            <a:ext cx="62845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30" dirty="0">
                <a:solidFill>
                  <a:srgbClr val="252525"/>
                </a:solidFill>
                <a:latin typeface="Trebuchet MS"/>
                <a:cs typeface="Trebuchet MS"/>
              </a:rPr>
              <a:t>Aplicaciones</a:t>
            </a:r>
            <a:r>
              <a:rPr sz="6000" spc="-60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6000" spc="-155" dirty="0">
                <a:solidFill>
                  <a:srgbClr val="252525"/>
                </a:solidFill>
                <a:latin typeface="Trebuchet MS"/>
                <a:cs typeface="Trebuchet MS"/>
              </a:rPr>
              <a:t>Móviles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375856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solidFill>
                  <a:srgbClr val="696363"/>
                </a:solidFill>
                <a:latin typeface="Trebuchet MS"/>
                <a:cs typeface="Trebuchet MS"/>
              </a:rPr>
              <a:t>DOMICIANO </a:t>
            </a:r>
            <a:r>
              <a:rPr sz="1800" spc="75" dirty="0">
                <a:solidFill>
                  <a:srgbClr val="696363"/>
                </a:solidFill>
                <a:latin typeface="Trebuchet MS"/>
                <a:cs typeface="Trebuchet MS"/>
              </a:rPr>
              <a:t>RINCÓN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2055"/>
              </a:lnSpc>
            </a:pPr>
            <a:r>
              <a:rPr sz="1800" spc="75" dirty="0">
                <a:solidFill>
                  <a:srgbClr val="696363"/>
                </a:solidFill>
                <a:latin typeface="Trebuchet MS"/>
                <a:cs typeface="Trebuchet MS"/>
              </a:rPr>
              <a:t>INGENIERÍA</a:t>
            </a:r>
            <a:r>
              <a:rPr sz="1800" spc="120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696363"/>
                </a:solidFill>
                <a:latin typeface="Trebuchet MS"/>
                <a:cs typeface="Trebuchet MS"/>
              </a:rPr>
              <a:t>TELEMÁTICA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55"/>
              </a:lnSpc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DISEÑO </a:t>
            </a:r>
            <a:r>
              <a:rPr sz="1800" spc="25" dirty="0">
                <a:solidFill>
                  <a:srgbClr val="696363"/>
                </a:solidFill>
                <a:latin typeface="Trebuchet MS"/>
                <a:cs typeface="Trebuchet MS"/>
              </a:rPr>
              <a:t>DE </a:t>
            </a:r>
            <a:r>
              <a:rPr sz="1800" spc="120" dirty="0">
                <a:solidFill>
                  <a:srgbClr val="696363"/>
                </a:solidFill>
                <a:latin typeface="Trebuchet MS"/>
                <a:cs typeface="Trebuchet MS"/>
              </a:rPr>
              <a:t>MEDIOS </a:t>
            </a:r>
            <a:r>
              <a:rPr sz="1800" spc="45" dirty="0">
                <a:solidFill>
                  <a:srgbClr val="696363"/>
                </a:solidFill>
                <a:latin typeface="Trebuchet MS"/>
                <a:cs typeface="Trebuchet MS"/>
              </a:rPr>
              <a:t>INTERAC</a:t>
            </a:r>
            <a:r>
              <a:rPr sz="1800" spc="-260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696363"/>
                </a:solidFill>
                <a:latin typeface="Trebuchet MS"/>
                <a:cs typeface="Trebuchet MS"/>
              </a:rPr>
              <a:t>TIVOS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74676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18948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Leer</a:t>
            </a:r>
            <a:r>
              <a:rPr spc="-434" dirty="0"/>
              <a:t> </a:t>
            </a:r>
            <a:r>
              <a:rPr spc="-185" dirty="0"/>
              <a:t>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613" y="1467739"/>
            <a:ext cx="4560570" cy="135636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1620"/>
              </a:lnSpc>
              <a:spcBef>
                <a:spcPts val="305"/>
              </a:spcBef>
            </a:pPr>
            <a:r>
              <a:rPr sz="1500" spc="-155" dirty="0">
                <a:solidFill>
                  <a:srgbClr val="404040"/>
                </a:solidFill>
                <a:latin typeface="Arial"/>
                <a:cs typeface="Arial"/>
              </a:rPr>
              <a:t>Si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usted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quiere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referenciar un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elemento 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dentro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1500" spc="-1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usuario. 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Usted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puede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especificarlo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con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el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método</a:t>
            </a:r>
            <a:r>
              <a:rPr sz="15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i="1" spc="-45" dirty="0">
                <a:solidFill>
                  <a:srgbClr val="404040"/>
                </a:solidFill>
                <a:latin typeface="Arial"/>
                <a:cs typeface="Arial"/>
              </a:rPr>
              <a:t>child:</a:t>
            </a:r>
            <a:endParaRPr sz="1500">
              <a:latin typeface="Arial"/>
              <a:cs typeface="Arial"/>
            </a:endParaRPr>
          </a:p>
          <a:p>
            <a:pPr marL="12700" marR="132715">
              <a:lnSpc>
                <a:spcPts val="2710"/>
              </a:lnSpc>
              <a:spcBef>
                <a:spcPts val="229"/>
              </a:spcBef>
            </a:pP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FirebaseDatabase </a:t>
            </a:r>
            <a:r>
              <a:rPr sz="1500" b="1" spc="-70" dirty="0">
                <a:solidFill>
                  <a:srgbClr val="404040"/>
                </a:solidFill>
                <a:latin typeface="Trebuchet MS"/>
                <a:cs typeface="Trebuchet MS"/>
              </a:rPr>
              <a:t>db </a:t>
            </a:r>
            <a:r>
              <a:rPr sz="1500" spc="-130" dirty="0">
                <a:solidFill>
                  <a:srgbClr val="404040"/>
                </a:solidFill>
                <a:latin typeface="Arial"/>
                <a:cs typeface="Arial"/>
              </a:rPr>
              <a:t>= </a:t>
            </a:r>
            <a:r>
              <a:rPr sz="1500" spc="-85" dirty="0">
                <a:solidFill>
                  <a:srgbClr val="404040"/>
                </a:solidFill>
                <a:latin typeface="Arial"/>
                <a:cs typeface="Arial"/>
              </a:rPr>
              <a:t>FirebaseDatabase.getReference();  </a:t>
            </a: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DatabaseReference </a:t>
            </a:r>
            <a:r>
              <a:rPr sz="1500" b="1" spc="-95" dirty="0">
                <a:solidFill>
                  <a:srgbClr val="404040"/>
                </a:solidFill>
                <a:latin typeface="Trebuchet MS"/>
                <a:cs typeface="Trebuchet MS"/>
              </a:rPr>
              <a:t>user1</a:t>
            </a:r>
            <a:r>
              <a:rPr sz="1500" b="1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3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ts val="1380"/>
              </a:lnSpc>
            </a:pPr>
            <a:r>
              <a:rPr sz="1500" b="1" spc="-70" dirty="0">
                <a:solidFill>
                  <a:srgbClr val="404040"/>
                </a:solidFill>
                <a:latin typeface="Trebuchet MS"/>
                <a:cs typeface="Trebuchet MS"/>
              </a:rPr>
              <a:t>db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.getReference("usuario").child("E3JNXrw…");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41202" y="1532132"/>
            <a:ext cx="3085604" cy="2909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073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18948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Leer</a:t>
            </a:r>
            <a:r>
              <a:rPr spc="-434" dirty="0"/>
              <a:t> </a:t>
            </a:r>
            <a:r>
              <a:rPr spc="-185" dirty="0"/>
              <a:t>datos</a:t>
            </a:r>
          </a:p>
        </p:txBody>
      </p:sp>
      <p:sp>
        <p:nvSpPr>
          <p:cNvPr id="3" name="object 3"/>
          <p:cNvSpPr/>
          <p:nvPr/>
        </p:nvSpPr>
        <p:spPr>
          <a:xfrm>
            <a:off x="5541202" y="1532132"/>
            <a:ext cx="3085604" cy="2909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6082" y="1449451"/>
            <a:ext cx="4468495" cy="317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5" dirty="0">
                <a:solidFill>
                  <a:srgbClr val="404040"/>
                </a:solidFill>
                <a:latin typeface="Arial"/>
                <a:cs typeface="Arial"/>
              </a:rPr>
              <a:t>Si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quiere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leer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todos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los</a:t>
            </a:r>
            <a:r>
              <a:rPr sz="15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hijos:</a:t>
            </a:r>
            <a:endParaRPr sz="15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1015"/>
              </a:spcBef>
            </a:pPr>
            <a:r>
              <a:rPr sz="1000" spc="-5" dirty="0">
                <a:latin typeface="Courier New"/>
                <a:cs typeface="Courier New"/>
              </a:rPr>
              <a:t>ref.addValueEventListener(</a:t>
            </a:r>
            <a:r>
              <a:rPr sz="1000" b="1" spc="-5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000" spc="-5" dirty="0">
                <a:latin typeface="Courier New"/>
                <a:cs typeface="Courier New"/>
              </a:rPr>
              <a:t>ValueEventListener()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40360">
              <a:lnSpc>
                <a:spcPct val="100000"/>
              </a:lnSpc>
            </a:pPr>
            <a:r>
              <a:rPr sz="1000" spc="-5" dirty="0">
                <a:solidFill>
                  <a:srgbClr val="808000"/>
                </a:solidFill>
                <a:latin typeface="Courier New"/>
                <a:cs typeface="Courier New"/>
              </a:rPr>
              <a:t>@Override</a:t>
            </a:r>
            <a:endParaRPr sz="1000">
              <a:latin typeface="Courier New"/>
              <a:cs typeface="Courier New"/>
            </a:endParaRPr>
          </a:p>
          <a:p>
            <a:pPr marL="340360">
              <a:lnSpc>
                <a:spcPct val="100000"/>
              </a:lnSpc>
            </a:pPr>
            <a:r>
              <a:rPr sz="10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void </a:t>
            </a:r>
            <a:r>
              <a:rPr sz="1000" spc="-5" dirty="0">
                <a:latin typeface="Courier New"/>
                <a:cs typeface="Courier New"/>
              </a:rPr>
              <a:t>onDataChange(DataSnapshot dataSnapshot)</a:t>
            </a:r>
            <a:r>
              <a:rPr sz="1000" spc="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949960" marR="5080" indent="-305435">
              <a:lnSpc>
                <a:spcPct val="100000"/>
              </a:lnSpc>
            </a:pPr>
            <a:r>
              <a:rPr sz="1000" b="1" spc="-5" dirty="0">
                <a:solidFill>
                  <a:srgbClr val="000080"/>
                </a:solidFill>
                <a:latin typeface="Courier New"/>
                <a:cs typeface="Courier New"/>
              </a:rPr>
              <a:t>for</a:t>
            </a:r>
            <a:r>
              <a:rPr sz="1000" spc="-5" dirty="0">
                <a:latin typeface="Courier New"/>
                <a:cs typeface="Courier New"/>
              </a:rPr>
              <a:t>(DataSnapshot ds : dataSnapshot.getChildren()){  Usuario usuario = ds.getValue(Usuario.</a:t>
            </a:r>
            <a:r>
              <a:rPr sz="1000" b="1" spc="-5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000" spc="-5" dirty="0">
                <a:latin typeface="Courier New"/>
                <a:cs typeface="Courier New"/>
              </a:rPr>
              <a:t>);  </a:t>
            </a:r>
            <a:r>
              <a:rPr sz="1000" b="1" spc="-5" dirty="0">
                <a:solidFill>
                  <a:srgbClr val="660D79"/>
                </a:solidFill>
                <a:latin typeface="Courier New"/>
                <a:cs typeface="Courier New"/>
              </a:rPr>
              <a:t>arreglo_usuarios</a:t>
            </a:r>
            <a:r>
              <a:rPr sz="1000" spc="-5" dirty="0">
                <a:latin typeface="Courier New"/>
                <a:cs typeface="Courier New"/>
              </a:rPr>
              <a:t>.add(usuario.</a:t>
            </a:r>
            <a:r>
              <a:rPr sz="1000" b="1" spc="-5" dirty="0">
                <a:solidFill>
                  <a:srgbClr val="660D79"/>
                </a:solidFill>
                <a:latin typeface="Courier New"/>
                <a:cs typeface="Courier New"/>
              </a:rPr>
              <a:t>nombre</a:t>
            </a:r>
            <a:r>
              <a:rPr sz="1000" spc="-5" dirty="0">
                <a:latin typeface="Courier New"/>
                <a:cs typeface="Courier New"/>
              </a:rPr>
              <a:t>);</a:t>
            </a:r>
            <a:endParaRPr sz="1000">
              <a:latin typeface="Courier New"/>
              <a:cs typeface="Courier New"/>
            </a:endParaRPr>
          </a:p>
          <a:p>
            <a:pPr marL="64516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556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340360">
              <a:lnSpc>
                <a:spcPct val="100000"/>
              </a:lnSpc>
            </a:pPr>
            <a:r>
              <a:rPr sz="1000" spc="-5" dirty="0">
                <a:solidFill>
                  <a:srgbClr val="808000"/>
                </a:solidFill>
                <a:latin typeface="Courier New"/>
                <a:cs typeface="Courier New"/>
              </a:rPr>
              <a:t>@Override</a:t>
            </a:r>
            <a:endParaRPr sz="1000">
              <a:latin typeface="Courier New"/>
              <a:cs typeface="Courier New"/>
            </a:endParaRPr>
          </a:p>
          <a:p>
            <a:pPr marL="340360">
              <a:lnSpc>
                <a:spcPct val="100000"/>
              </a:lnSpc>
            </a:pPr>
            <a:r>
              <a:rPr sz="10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void </a:t>
            </a:r>
            <a:r>
              <a:rPr sz="1000" spc="-5" dirty="0">
                <a:latin typeface="Courier New"/>
                <a:cs typeface="Courier New"/>
              </a:rPr>
              <a:t>onCancelled(DatabaseError databaseError)</a:t>
            </a:r>
            <a:r>
              <a:rPr sz="1000" spc="4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34036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5560">
              <a:lnSpc>
                <a:spcPct val="100000"/>
              </a:lnSpc>
              <a:spcBef>
                <a:spcPts val="25"/>
              </a:spcBef>
            </a:pPr>
            <a:r>
              <a:rPr sz="1000" spc="-5" dirty="0">
                <a:latin typeface="Courier New"/>
                <a:cs typeface="Courier New"/>
              </a:rPr>
              <a:t>});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430"/>
              </a:lnSpc>
            </a:pPr>
            <a:r>
              <a:rPr sz="1400" spc="-114" dirty="0">
                <a:solidFill>
                  <a:srgbClr val="404040"/>
                </a:solidFill>
                <a:latin typeface="Arial"/>
                <a:cs typeface="Arial"/>
              </a:rPr>
              <a:t>Para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lo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cual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necesitará </a:t>
            </a:r>
            <a:r>
              <a:rPr sz="1400" spc="-70" dirty="0">
                <a:solidFill>
                  <a:srgbClr val="404040"/>
                </a:solidFill>
                <a:latin typeface="Arial"/>
                <a:cs typeface="Arial"/>
              </a:rPr>
              <a:t>una 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clase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Usuario 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modelando</a:t>
            </a:r>
            <a:r>
              <a:rPr sz="1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404040"/>
                </a:solidFill>
                <a:latin typeface="Arial"/>
                <a:cs typeface="Arial"/>
              </a:rPr>
              <a:t>los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430"/>
              </a:lnSpc>
            </a:pP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parámetros 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400" spc="-85" dirty="0">
                <a:solidFill>
                  <a:srgbClr val="404040"/>
                </a:solidFill>
                <a:latin typeface="Arial"/>
                <a:cs typeface="Arial"/>
              </a:rPr>
              <a:t>las</a:t>
            </a:r>
            <a:r>
              <a:rPr sz="1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404040"/>
                </a:solidFill>
                <a:latin typeface="Arial"/>
                <a:cs typeface="Arial"/>
              </a:rPr>
              <a:t>ramas.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388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18948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Leer</a:t>
            </a:r>
            <a:r>
              <a:rPr spc="-434" dirty="0"/>
              <a:t> </a:t>
            </a:r>
            <a:r>
              <a:rPr spc="-185" dirty="0"/>
              <a:t>datos</a:t>
            </a:r>
          </a:p>
        </p:txBody>
      </p:sp>
      <p:sp>
        <p:nvSpPr>
          <p:cNvPr id="3" name="object 3"/>
          <p:cNvSpPr/>
          <p:nvPr/>
        </p:nvSpPr>
        <p:spPr>
          <a:xfrm>
            <a:off x="5541202" y="1532132"/>
            <a:ext cx="3085604" cy="2909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6082" y="1449451"/>
            <a:ext cx="4468495" cy="317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5" dirty="0">
                <a:solidFill>
                  <a:srgbClr val="404040"/>
                </a:solidFill>
                <a:latin typeface="Arial"/>
                <a:cs typeface="Arial"/>
              </a:rPr>
              <a:t>Si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quiere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leer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todos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los</a:t>
            </a:r>
            <a:r>
              <a:rPr sz="15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hijos:</a:t>
            </a:r>
            <a:endParaRPr sz="15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1015"/>
              </a:spcBef>
            </a:pPr>
            <a:r>
              <a:rPr sz="1000" spc="-5" dirty="0">
                <a:latin typeface="Courier New"/>
                <a:cs typeface="Courier New"/>
              </a:rPr>
              <a:t>ref.addValueEventListener(</a:t>
            </a:r>
            <a:r>
              <a:rPr sz="1000" b="1" spc="-5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000" spc="-5" dirty="0">
                <a:latin typeface="Courier New"/>
                <a:cs typeface="Courier New"/>
              </a:rPr>
              <a:t>ValueEventListener()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40360">
              <a:lnSpc>
                <a:spcPct val="100000"/>
              </a:lnSpc>
            </a:pPr>
            <a:r>
              <a:rPr sz="1000" spc="-5" dirty="0">
                <a:solidFill>
                  <a:srgbClr val="808000"/>
                </a:solidFill>
                <a:latin typeface="Courier New"/>
                <a:cs typeface="Courier New"/>
              </a:rPr>
              <a:t>@Override</a:t>
            </a:r>
            <a:endParaRPr sz="1000">
              <a:latin typeface="Courier New"/>
              <a:cs typeface="Courier New"/>
            </a:endParaRPr>
          </a:p>
          <a:p>
            <a:pPr marL="340360">
              <a:lnSpc>
                <a:spcPct val="100000"/>
              </a:lnSpc>
            </a:pPr>
            <a:r>
              <a:rPr sz="10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void </a:t>
            </a:r>
            <a:r>
              <a:rPr sz="1000" spc="-5" dirty="0">
                <a:latin typeface="Courier New"/>
                <a:cs typeface="Courier New"/>
              </a:rPr>
              <a:t>onDataChange(DataSnapshot dataSnapshot)</a:t>
            </a:r>
            <a:r>
              <a:rPr sz="1000" spc="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949960" marR="5080" indent="-305435">
              <a:lnSpc>
                <a:spcPct val="100000"/>
              </a:lnSpc>
            </a:pPr>
            <a:r>
              <a:rPr sz="1000" b="1" spc="-5" dirty="0">
                <a:solidFill>
                  <a:srgbClr val="000080"/>
                </a:solidFill>
                <a:latin typeface="Courier New"/>
                <a:cs typeface="Courier New"/>
              </a:rPr>
              <a:t>for</a:t>
            </a:r>
            <a:r>
              <a:rPr sz="1000" spc="-5" dirty="0">
                <a:latin typeface="Courier New"/>
                <a:cs typeface="Courier New"/>
              </a:rPr>
              <a:t>(DataSnapshot ds : dataSnapshot.getChildren()){  Usuario usuario = ds.getValue(Usuario.</a:t>
            </a:r>
            <a:r>
              <a:rPr sz="1000" b="1" spc="-5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000" spc="-5" dirty="0">
                <a:latin typeface="Courier New"/>
                <a:cs typeface="Courier New"/>
              </a:rPr>
              <a:t>);  </a:t>
            </a:r>
            <a:r>
              <a:rPr sz="1000" b="1" spc="-5" dirty="0">
                <a:solidFill>
                  <a:srgbClr val="660D79"/>
                </a:solidFill>
                <a:latin typeface="Courier New"/>
                <a:cs typeface="Courier New"/>
              </a:rPr>
              <a:t>arreglo_usuarios</a:t>
            </a:r>
            <a:r>
              <a:rPr sz="1000" spc="-5" dirty="0">
                <a:latin typeface="Courier New"/>
                <a:cs typeface="Courier New"/>
              </a:rPr>
              <a:t>.add(usuario.</a:t>
            </a:r>
            <a:r>
              <a:rPr sz="1000" b="1" spc="-5" dirty="0">
                <a:solidFill>
                  <a:srgbClr val="660D79"/>
                </a:solidFill>
                <a:latin typeface="Courier New"/>
                <a:cs typeface="Courier New"/>
              </a:rPr>
              <a:t>nombre</a:t>
            </a:r>
            <a:r>
              <a:rPr sz="1000" spc="-5" dirty="0">
                <a:latin typeface="Courier New"/>
                <a:cs typeface="Courier New"/>
              </a:rPr>
              <a:t>);</a:t>
            </a:r>
            <a:endParaRPr sz="1000">
              <a:latin typeface="Courier New"/>
              <a:cs typeface="Courier New"/>
            </a:endParaRPr>
          </a:p>
          <a:p>
            <a:pPr marL="64516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556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340360">
              <a:lnSpc>
                <a:spcPct val="100000"/>
              </a:lnSpc>
            </a:pPr>
            <a:r>
              <a:rPr sz="1000" spc="-5" dirty="0">
                <a:solidFill>
                  <a:srgbClr val="808000"/>
                </a:solidFill>
                <a:latin typeface="Courier New"/>
                <a:cs typeface="Courier New"/>
              </a:rPr>
              <a:t>@Override</a:t>
            </a:r>
            <a:endParaRPr sz="1000">
              <a:latin typeface="Courier New"/>
              <a:cs typeface="Courier New"/>
            </a:endParaRPr>
          </a:p>
          <a:p>
            <a:pPr marL="340360">
              <a:lnSpc>
                <a:spcPct val="100000"/>
              </a:lnSpc>
            </a:pPr>
            <a:r>
              <a:rPr sz="10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void </a:t>
            </a:r>
            <a:r>
              <a:rPr sz="1000" spc="-5" dirty="0">
                <a:latin typeface="Courier New"/>
                <a:cs typeface="Courier New"/>
              </a:rPr>
              <a:t>onCancelled(DatabaseError databaseError)</a:t>
            </a:r>
            <a:r>
              <a:rPr sz="1000" spc="4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34036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5560">
              <a:lnSpc>
                <a:spcPct val="100000"/>
              </a:lnSpc>
              <a:spcBef>
                <a:spcPts val="25"/>
              </a:spcBef>
            </a:pPr>
            <a:r>
              <a:rPr sz="1000" spc="-5" dirty="0">
                <a:latin typeface="Courier New"/>
                <a:cs typeface="Courier New"/>
              </a:rPr>
              <a:t>});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430"/>
              </a:lnSpc>
            </a:pPr>
            <a:r>
              <a:rPr sz="1400" b="1" spc="-90" dirty="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sz="1400" b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70" dirty="0">
                <a:solidFill>
                  <a:srgbClr val="404040"/>
                </a:solidFill>
                <a:latin typeface="Trebuchet MS"/>
                <a:cs typeface="Trebuchet MS"/>
              </a:rPr>
              <a:t>método</a:t>
            </a:r>
            <a:r>
              <a:rPr sz="1400" b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i="1" spc="-75" dirty="0">
                <a:solidFill>
                  <a:srgbClr val="404040"/>
                </a:solidFill>
                <a:latin typeface="Trebuchet MS"/>
                <a:cs typeface="Trebuchet MS"/>
              </a:rPr>
              <a:t>onDataChange</a:t>
            </a:r>
            <a:r>
              <a:rPr sz="1400" b="1" i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75" dirty="0">
                <a:solidFill>
                  <a:srgbClr val="404040"/>
                </a:solidFill>
                <a:latin typeface="Trebuchet MS"/>
                <a:cs typeface="Trebuchet MS"/>
              </a:rPr>
              <a:t>se</a:t>
            </a:r>
            <a:r>
              <a:rPr sz="1400" b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100" dirty="0">
                <a:solidFill>
                  <a:srgbClr val="404040"/>
                </a:solidFill>
                <a:latin typeface="Trebuchet MS"/>
                <a:cs typeface="Trebuchet MS"/>
              </a:rPr>
              <a:t>ejecuta</a:t>
            </a:r>
            <a:r>
              <a:rPr sz="1400" b="1" spc="-1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80" dirty="0">
                <a:solidFill>
                  <a:srgbClr val="404040"/>
                </a:solidFill>
                <a:latin typeface="Trebuchet MS"/>
                <a:cs typeface="Trebuchet MS"/>
              </a:rPr>
              <a:t>cada</a:t>
            </a:r>
            <a:r>
              <a:rPr sz="1400" b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130" dirty="0">
                <a:solidFill>
                  <a:srgbClr val="404040"/>
                </a:solidFill>
                <a:latin typeface="Trebuchet MS"/>
                <a:cs typeface="Trebuchet MS"/>
              </a:rPr>
              <a:t>vez</a:t>
            </a:r>
            <a:r>
              <a:rPr sz="1400" b="1" spc="-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80" dirty="0">
                <a:solidFill>
                  <a:srgbClr val="404040"/>
                </a:solidFill>
                <a:latin typeface="Trebuchet MS"/>
                <a:cs typeface="Trebuchet MS"/>
              </a:rPr>
              <a:t>que</a:t>
            </a:r>
            <a:r>
              <a:rPr sz="1400" b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80" dirty="0">
                <a:solidFill>
                  <a:srgbClr val="404040"/>
                </a:solidFill>
                <a:latin typeface="Trebuchet MS"/>
                <a:cs typeface="Trebuchet MS"/>
              </a:rPr>
              <a:t>haya</a:t>
            </a:r>
            <a:r>
              <a:rPr sz="1400" b="1" spc="-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75" dirty="0">
                <a:solidFill>
                  <a:srgbClr val="404040"/>
                </a:solidFill>
                <a:latin typeface="Trebuchet MS"/>
                <a:cs typeface="Trebuchet MS"/>
              </a:rPr>
              <a:t>un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430"/>
              </a:lnSpc>
            </a:pPr>
            <a:r>
              <a:rPr sz="1400" b="1" spc="-75" dirty="0">
                <a:solidFill>
                  <a:srgbClr val="404040"/>
                </a:solidFill>
                <a:latin typeface="Trebuchet MS"/>
                <a:cs typeface="Trebuchet MS"/>
              </a:rPr>
              <a:t>cambio </a:t>
            </a:r>
            <a:r>
              <a:rPr sz="1400" b="1" spc="-90" dirty="0">
                <a:solidFill>
                  <a:srgbClr val="404040"/>
                </a:solidFill>
                <a:latin typeface="Trebuchet MS"/>
                <a:cs typeface="Trebuchet MS"/>
              </a:rPr>
              <a:t>en </a:t>
            </a:r>
            <a:r>
              <a:rPr sz="1400" b="1" spc="-85" dirty="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sz="1400" b="1" spc="-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70" dirty="0">
                <a:solidFill>
                  <a:srgbClr val="404040"/>
                </a:solidFill>
                <a:latin typeface="Trebuchet MS"/>
                <a:cs typeface="Trebuchet MS"/>
              </a:rPr>
              <a:t>nodo.</a:t>
            </a:r>
            <a:endParaRPr sz="1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9547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18948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Leer</a:t>
            </a:r>
            <a:r>
              <a:rPr spc="-434" dirty="0"/>
              <a:t> </a:t>
            </a:r>
            <a:r>
              <a:rPr spc="-185" dirty="0"/>
              <a:t>datos</a:t>
            </a:r>
          </a:p>
        </p:txBody>
      </p:sp>
      <p:sp>
        <p:nvSpPr>
          <p:cNvPr id="3" name="object 3"/>
          <p:cNvSpPr/>
          <p:nvPr/>
        </p:nvSpPr>
        <p:spPr>
          <a:xfrm>
            <a:off x="5541202" y="1532132"/>
            <a:ext cx="3085604" cy="2909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6082" y="1449451"/>
            <a:ext cx="4697095" cy="317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5" dirty="0">
                <a:solidFill>
                  <a:srgbClr val="404040"/>
                </a:solidFill>
                <a:latin typeface="Arial"/>
                <a:cs typeface="Arial"/>
              </a:rPr>
              <a:t>Si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quiere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leer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todos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los</a:t>
            </a:r>
            <a:r>
              <a:rPr sz="15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hijos:</a:t>
            </a:r>
            <a:endParaRPr sz="15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1015"/>
              </a:spcBef>
            </a:pPr>
            <a:r>
              <a:rPr sz="1000" spc="-5" dirty="0">
                <a:latin typeface="Courier New"/>
                <a:cs typeface="Courier New"/>
              </a:rPr>
              <a:t>ref.</a:t>
            </a:r>
            <a:r>
              <a:rPr sz="1000" b="1" spc="-5" dirty="0">
                <a:latin typeface="Courier New"/>
                <a:cs typeface="Courier New"/>
              </a:rPr>
              <a:t>addListenerForSingleValueEvent</a:t>
            </a:r>
            <a:r>
              <a:rPr sz="1000" spc="-5" dirty="0">
                <a:latin typeface="Courier New"/>
                <a:cs typeface="Courier New"/>
              </a:rPr>
              <a:t>(</a:t>
            </a:r>
            <a:r>
              <a:rPr sz="1000" b="1" spc="-5" dirty="0">
                <a:solidFill>
                  <a:srgbClr val="000080"/>
                </a:solidFill>
                <a:latin typeface="Courier New"/>
                <a:cs typeface="Courier New"/>
              </a:rPr>
              <a:t>new </a:t>
            </a:r>
            <a:r>
              <a:rPr sz="1000" spc="-5" dirty="0">
                <a:latin typeface="Courier New"/>
                <a:cs typeface="Courier New"/>
              </a:rPr>
              <a:t>ValueEventListener()</a:t>
            </a:r>
            <a:r>
              <a:rPr sz="1000" spc="1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40360">
              <a:lnSpc>
                <a:spcPct val="100000"/>
              </a:lnSpc>
            </a:pPr>
            <a:r>
              <a:rPr sz="1000" spc="-5" dirty="0">
                <a:solidFill>
                  <a:srgbClr val="808000"/>
                </a:solidFill>
                <a:latin typeface="Courier New"/>
                <a:cs typeface="Courier New"/>
              </a:rPr>
              <a:t>@Override</a:t>
            </a:r>
            <a:endParaRPr sz="1000">
              <a:latin typeface="Courier New"/>
              <a:cs typeface="Courier New"/>
            </a:endParaRPr>
          </a:p>
          <a:p>
            <a:pPr marL="340360">
              <a:lnSpc>
                <a:spcPct val="100000"/>
              </a:lnSpc>
            </a:pPr>
            <a:r>
              <a:rPr sz="10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void </a:t>
            </a:r>
            <a:r>
              <a:rPr sz="1000" spc="-5" dirty="0">
                <a:latin typeface="Courier New"/>
                <a:cs typeface="Courier New"/>
              </a:rPr>
              <a:t>onDataChange(DataSnapshot dataSnapshot)</a:t>
            </a:r>
            <a:r>
              <a:rPr sz="1000" spc="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949960" marR="233045" indent="-305435">
              <a:lnSpc>
                <a:spcPct val="100000"/>
              </a:lnSpc>
            </a:pPr>
            <a:r>
              <a:rPr sz="1000" b="1" spc="-5" dirty="0">
                <a:solidFill>
                  <a:srgbClr val="000080"/>
                </a:solidFill>
                <a:latin typeface="Courier New"/>
                <a:cs typeface="Courier New"/>
              </a:rPr>
              <a:t>for</a:t>
            </a:r>
            <a:r>
              <a:rPr sz="1000" spc="-5" dirty="0">
                <a:latin typeface="Courier New"/>
                <a:cs typeface="Courier New"/>
              </a:rPr>
              <a:t>(DataSnapshot ds : dataSnapshot.getChildren()){  Usuario usuario = ds.getValue(Usuario.</a:t>
            </a:r>
            <a:r>
              <a:rPr sz="1000" b="1" spc="-5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000" spc="-5" dirty="0">
                <a:latin typeface="Courier New"/>
                <a:cs typeface="Courier New"/>
              </a:rPr>
              <a:t>);  </a:t>
            </a:r>
            <a:r>
              <a:rPr sz="1000" b="1" spc="-5" dirty="0">
                <a:solidFill>
                  <a:srgbClr val="660D79"/>
                </a:solidFill>
                <a:latin typeface="Courier New"/>
                <a:cs typeface="Courier New"/>
              </a:rPr>
              <a:t>arreglo_usuarios</a:t>
            </a:r>
            <a:r>
              <a:rPr sz="1000" spc="-5" dirty="0">
                <a:latin typeface="Courier New"/>
                <a:cs typeface="Courier New"/>
              </a:rPr>
              <a:t>.add(usuario.</a:t>
            </a:r>
            <a:r>
              <a:rPr sz="1000" b="1" spc="-5" dirty="0">
                <a:solidFill>
                  <a:srgbClr val="660D79"/>
                </a:solidFill>
                <a:latin typeface="Courier New"/>
                <a:cs typeface="Courier New"/>
              </a:rPr>
              <a:t>nombre</a:t>
            </a:r>
            <a:r>
              <a:rPr sz="1000" spc="-5" dirty="0">
                <a:latin typeface="Courier New"/>
                <a:cs typeface="Courier New"/>
              </a:rPr>
              <a:t>);</a:t>
            </a:r>
            <a:endParaRPr sz="1000">
              <a:latin typeface="Courier New"/>
              <a:cs typeface="Courier New"/>
            </a:endParaRPr>
          </a:p>
          <a:p>
            <a:pPr marL="64516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556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340360">
              <a:lnSpc>
                <a:spcPct val="100000"/>
              </a:lnSpc>
            </a:pPr>
            <a:r>
              <a:rPr sz="1000" spc="-5" dirty="0">
                <a:solidFill>
                  <a:srgbClr val="808000"/>
                </a:solidFill>
                <a:latin typeface="Courier New"/>
                <a:cs typeface="Courier New"/>
              </a:rPr>
              <a:t>@Override</a:t>
            </a:r>
            <a:endParaRPr sz="1000">
              <a:latin typeface="Courier New"/>
              <a:cs typeface="Courier New"/>
            </a:endParaRPr>
          </a:p>
          <a:p>
            <a:pPr marL="340360">
              <a:lnSpc>
                <a:spcPct val="100000"/>
              </a:lnSpc>
            </a:pPr>
            <a:r>
              <a:rPr sz="10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void </a:t>
            </a:r>
            <a:r>
              <a:rPr sz="1000" spc="-5" dirty="0">
                <a:latin typeface="Courier New"/>
                <a:cs typeface="Courier New"/>
              </a:rPr>
              <a:t>onCancelled(DatabaseError databaseError)</a:t>
            </a:r>
            <a:r>
              <a:rPr sz="1000" spc="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34036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5560">
              <a:lnSpc>
                <a:spcPct val="100000"/>
              </a:lnSpc>
              <a:spcBef>
                <a:spcPts val="25"/>
              </a:spcBef>
            </a:pPr>
            <a:r>
              <a:rPr sz="1000" spc="-5" dirty="0">
                <a:latin typeface="Courier New"/>
                <a:cs typeface="Courier New"/>
              </a:rPr>
              <a:t>});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430"/>
              </a:lnSpc>
            </a:pPr>
            <a:r>
              <a:rPr sz="1400" b="1" spc="-65" dirty="0">
                <a:solidFill>
                  <a:srgbClr val="404040"/>
                </a:solidFill>
                <a:latin typeface="Trebuchet MS"/>
                <a:cs typeface="Trebuchet MS"/>
              </a:rPr>
              <a:t>Aquí</a:t>
            </a:r>
            <a:r>
              <a:rPr sz="1400" b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90" dirty="0">
                <a:solidFill>
                  <a:srgbClr val="404040"/>
                </a:solidFill>
                <a:latin typeface="Trebuchet MS"/>
                <a:cs typeface="Trebuchet MS"/>
              </a:rPr>
              <a:t>el</a:t>
            </a:r>
            <a:r>
              <a:rPr sz="1400" b="1" spc="-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i="1" spc="-75" dirty="0">
                <a:solidFill>
                  <a:srgbClr val="404040"/>
                </a:solidFill>
                <a:latin typeface="Trebuchet MS"/>
                <a:cs typeface="Trebuchet MS"/>
              </a:rPr>
              <a:t>onDataChange</a:t>
            </a:r>
            <a:r>
              <a:rPr sz="1400" b="1" i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75" dirty="0">
                <a:solidFill>
                  <a:srgbClr val="404040"/>
                </a:solidFill>
                <a:latin typeface="Trebuchet MS"/>
                <a:cs typeface="Trebuchet MS"/>
              </a:rPr>
              <a:t>se</a:t>
            </a:r>
            <a:r>
              <a:rPr sz="1400" b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100" dirty="0">
                <a:solidFill>
                  <a:srgbClr val="404040"/>
                </a:solidFill>
                <a:latin typeface="Trebuchet MS"/>
                <a:cs typeface="Trebuchet MS"/>
              </a:rPr>
              <a:t>ejecuta</a:t>
            </a:r>
            <a:r>
              <a:rPr sz="1400" b="1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50" dirty="0">
                <a:solidFill>
                  <a:srgbClr val="404040"/>
                </a:solidFill>
                <a:latin typeface="Trebuchet MS"/>
                <a:cs typeface="Trebuchet MS"/>
              </a:rPr>
              <a:t>sólo</a:t>
            </a:r>
            <a:r>
              <a:rPr sz="1400" b="1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70" dirty="0">
                <a:solidFill>
                  <a:srgbClr val="404040"/>
                </a:solidFill>
                <a:latin typeface="Trebuchet MS"/>
                <a:cs typeface="Trebuchet MS"/>
              </a:rPr>
              <a:t>una</a:t>
            </a:r>
            <a:r>
              <a:rPr sz="1400" b="1" spc="-130" dirty="0">
                <a:solidFill>
                  <a:srgbClr val="404040"/>
                </a:solidFill>
                <a:latin typeface="Trebuchet MS"/>
                <a:cs typeface="Trebuchet MS"/>
              </a:rPr>
              <a:t> vez</a:t>
            </a:r>
            <a:r>
              <a:rPr sz="1400" b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80" dirty="0">
                <a:solidFill>
                  <a:srgbClr val="404040"/>
                </a:solidFill>
                <a:latin typeface="Trebuchet MS"/>
                <a:cs typeface="Trebuchet MS"/>
              </a:rPr>
              <a:t>para</a:t>
            </a:r>
            <a:r>
              <a:rPr sz="1400" b="1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95" dirty="0">
                <a:solidFill>
                  <a:srgbClr val="404040"/>
                </a:solidFill>
                <a:latin typeface="Trebuchet MS"/>
                <a:cs typeface="Trebuchet MS"/>
              </a:rPr>
              <a:t>leer</a:t>
            </a:r>
            <a:r>
              <a:rPr sz="1400" b="1" spc="-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50" dirty="0">
                <a:solidFill>
                  <a:srgbClr val="404040"/>
                </a:solidFill>
                <a:latin typeface="Trebuchet MS"/>
                <a:cs typeface="Trebuchet MS"/>
              </a:rPr>
              <a:t>los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430"/>
              </a:lnSpc>
            </a:pPr>
            <a:r>
              <a:rPr sz="1400" b="1" spc="-70" dirty="0">
                <a:solidFill>
                  <a:srgbClr val="404040"/>
                </a:solidFill>
                <a:latin typeface="Trebuchet MS"/>
                <a:cs typeface="Trebuchet MS"/>
              </a:rPr>
              <a:t>datos.</a:t>
            </a:r>
            <a:endParaRPr sz="1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7917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2230323"/>
            <a:ext cx="406781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30" dirty="0">
                <a:solidFill>
                  <a:srgbClr val="252525"/>
                </a:solidFill>
              </a:rPr>
              <a:t>Escribir</a:t>
            </a:r>
            <a:r>
              <a:rPr sz="6000" spc="-590" dirty="0">
                <a:solidFill>
                  <a:srgbClr val="252525"/>
                </a:solidFill>
              </a:rPr>
              <a:t> </a:t>
            </a:r>
            <a:r>
              <a:rPr sz="6000" spc="-290" dirty="0">
                <a:solidFill>
                  <a:srgbClr val="252525"/>
                </a:solidFill>
              </a:rPr>
              <a:t>datos</a:t>
            </a:r>
            <a:endParaRPr sz="6000"/>
          </a:p>
        </p:txBody>
      </p:sp>
    </p:spTree>
    <p:extLst>
      <p:ext uri="{BB962C8B-B14F-4D97-AF65-F5344CB8AC3E}">
        <p14:creationId xmlns:p14="http://schemas.microsoft.com/office/powerpoint/2010/main" val="109874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2425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Escribir</a:t>
            </a:r>
            <a:r>
              <a:rPr spc="-430" dirty="0"/>
              <a:t> </a:t>
            </a:r>
            <a:r>
              <a:rPr spc="-185" dirty="0"/>
              <a:t>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382648"/>
            <a:ext cx="7575550" cy="224726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8905" marR="5080">
              <a:lnSpc>
                <a:spcPct val="90100"/>
              </a:lnSpc>
              <a:spcBef>
                <a:spcPts val="275"/>
              </a:spcBef>
            </a:pPr>
            <a:r>
              <a:rPr sz="1500" spc="-125" dirty="0">
                <a:solidFill>
                  <a:srgbClr val="404040"/>
                </a:solidFill>
                <a:latin typeface="Arial"/>
                <a:cs typeface="Arial"/>
              </a:rPr>
              <a:t>Para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escribir directamente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datos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en </a:t>
            </a:r>
            <a:r>
              <a:rPr sz="1500" spc="-110" dirty="0">
                <a:solidFill>
                  <a:srgbClr val="404040"/>
                </a:solidFill>
                <a:latin typeface="Arial"/>
                <a:cs typeface="Arial"/>
              </a:rPr>
              <a:t>su 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base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datos,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debe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especificar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la referencia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antes. </a:t>
            </a:r>
            <a:r>
              <a:rPr sz="1500" spc="-145" dirty="0">
                <a:solidFill>
                  <a:srgbClr val="404040"/>
                </a:solidFill>
                <a:latin typeface="Arial"/>
                <a:cs typeface="Arial"/>
              </a:rPr>
              <a:t>NO  </a:t>
            </a:r>
            <a:r>
              <a:rPr sz="1500" spc="-165" dirty="0">
                <a:solidFill>
                  <a:srgbClr val="404040"/>
                </a:solidFill>
                <a:latin typeface="Arial"/>
                <a:cs typeface="Arial"/>
              </a:rPr>
              <a:t>IMPORTA </a:t>
            </a: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si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no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existe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la referencia, </a:t>
            </a: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si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no 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hay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un 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conflicto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duplicado,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firebase </a:t>
            </a: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crea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el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nodo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que 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usted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especifica en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la</a:t>
            </a:r>
            <a:r>
              <a:rPr sz="15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referencia.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128905" marR="662305">
              <a:lnSpc>
                <a:spcPts val="1620"/>
              </a:lnSpc>
            </a:pP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Por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ejemplo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si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usted</a:t>
            </a:r>
            <a:r>
              <a:rPr sz="15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quiere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crear</a:t>
            </a: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un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nodo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que</a:t>
            </a: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30" dirty="0">
                <a:solidFill>
                  <a:srgbClr val="404040"/>
                </a:solidFill>
                <a:latin typeface="Arial"/>
                <a:cs typeface="Arial"/>
              </a:rPr>
              <a:t>se</a:t>
            </a:r>
            <a:r>
              <a:rPr sz="15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llame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04040"/>
                </a:solidFill>
                <a:latin typeface="Arial"/>
                <a:cs typeface="Arial"/>
              </a:rPr>
              <a:t>“chat”</a:t>
            </a: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y </a:t>
            </a:r>
            <a:r>
              <a:rPr sz="1500" spc="-25" dirty="0">
                <a:solidFill>
                  <a:srgbClr val="404040"/>
                </a:solidFill>
                <a:latin typeface="Arial"/>
                <a:cs typeface="Arial"/>
              </a:rPr>
              <a:t>dentro</a:t>
            </a:r>
            <a:r>
              <a:rPr sz="15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poner</a:t>
            </a: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un</a:t>
            </a:r>
            <a:r>
              <a:rPr sz="15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Arial"/>
                <a:cs typeface="Arial"/>
              </a:rPr>
              <a:t>objeto  </a:t>
            </a: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mensaje1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con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la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información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del</a:t>
            </a:r>
            <a:r>
              <a:rPr sz="15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mensaje: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238125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Courier New"/>
                <a:cs typeface="Courier New"/>
              </a:rPr>
              <a:t>DatabaseReference ref=</a:t>
            </a:r>
            <a:r>
              <a:rPr sz="1500" b="1" spc="-5" dirty="0">
                <a:solidFill>
                  <a:srgbClr val="660D79"/>
                </a:solidFill>
                <a:latin typeface="Courier New"/>
                <a:cs typeface="Courier New"/>
              </a:rPr>
              <a:t>db</a:t>
            </a:r>
            <a:r>
              <a:rPr sz="1500" spc="-5" dirty="0">
                <a:latin typeface="Courier New"/>
                <a:cs typeface="Courier New"/>
              </a:rPr>
              <a:t>.getReference(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"chat"</a:t>
            </a:r>
            <a:r>
              <a:rPr sz="1500" spc="-5" dirty="0">
                <a:latin typeface="Courier New"/>
                <a:cs typeface="Courier New"/>
              </a:rPr>
              <a:t>).child(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"mensaje1"</a:t>
            </a:r>
            <a:r>
              <a:rPr sz="1500" spc="-5" dirty="0">
                <a:latin typeface="Courier New"/>
                <a:cs typeface="Courier New"/>
              </a:rPr>
              <a:t>);  ref.setValue( </a:t>
            </a:r>
            <a:r>
              <a:rPr sz="1500" b="1" spc="-5" dirty="0">
                <a:solidFill>
                  <a:srgbClr val="660D79"/>
                </a:solidFill>
                <a:latin typeface="Courier New"/>
                <a:cs typeface="Courier New"/>
              </a:rPr>
              <a:t>new </a:t>
            </a:r>
            <a:r>
              <a:rPr sz="1500" spc="-5" dirty="0">
                <a:latin typeface="Courier New"/>
                <a:cs typeface="Courier New"/>
              </a:rPr>
              <a:t>Mensaje(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"Hola"</a:t>
            </a:r>
            <a:r>
              <a:rPr sz="1500" spc="-5" dirty="0">
                <a:latin typeface="Courier New"/>
                <a:cs typeface="Courier New"/>
              </a:rPr>
              <a:t>)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);</a:t>
            </a:r>
            <a:endParaRPr sz="15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8641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2425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Escribir</a:t>
            </a:r>
            <a:r>
              <a:rPr spc="-430" dirty="0"/>
              <a:t> </a:t>
            </a:r>
            <a:r>
              <a:rPr spc="-185" dirty="0"/>
              <a:t>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434210"/>
            <a:ext cx="73418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DatabaseReference</a:t>
            </a:r>
            <a:r>
              <a:rPr sz="1500" spc="-6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ref=</a:t>
            </a:r>
            <a:r>
              <a:rPr sz="1500" b="1" spc="-5" dirty="0">
                <a:solidFill>
                  <a:srgbClr val="660D79"/>
                </a:solidFill>
                <a:latin typeface="Courier New"/>
                <a:cs typeface="Courier New"/>
              </a:rPr>
              <a:t>db</a:t>
            </a:r>
            <a:r>
              <a:rPr sz="1500" spc="-5" dirty="0">
                <a:latin typeface="Courier New"/>
                <a:cs typeface="Courier New"/>
              </a:rPr>
              <a:t>.getReference(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"chat"</a:t>
            </a:r>
            <a:r>
              <a:rPr sz="1500" spc="-5" dirty="0">
                <a:latin typeface="Courier New"/>
                <a:cs typeface="Courier New"/>
              </a:rPr>
              <a:t>).child(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"mensaje1"</a:t>
            </a:r>
            <a:r>
              <a:rPr sz="1500" spc="-5" dirty="0">
                <a:latin typeface="Courier New"/>
                <a:cs typeface="Courier New"/>
              </a:rPr>
              <a:t>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ref.setValue( </a:t>
            </a:r>
            <a:r>
              <a:rPr sz="1500" b="1" spc="-5" dirty="0">
                <a:solidFill>
                  <a:srgbClr val="660D79"/>
                </a:solidFill>
                <a:latin typeface="Courier New"/>
                <a:cs typeface="Courier New"/>
              </a:rPr>
              <a:t>new </a:t>
            </a:r>
            <a:r>
              <a:rPr sz="1500" spc="-5" dirty="0">
                <a:latin typeface="Courier New"/>
                <a:cs typeface="Courier New"/>
              </a:rPr>
              <a:t>Mensaje(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"Hola mundo"</a:t>
            </a:r>
            <a:r>
              <a:rPr sz="1500" spc="-5" dirty="0">
                <a:latin typeface="Courier New"/>
                <a:cs typeface="Courier New"/>
              </a:rPr>
              <a:t>)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);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6932" y="2287579"/>
            <a:ext cx="2799977" cy="964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406" y="3463797"/>
            <a:ext cx="71710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Ahora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imagine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ese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nodo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recibe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mensajes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sólo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usted,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sino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múltiples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usuarios.  </a:t>
            </a:r>
            <a:r>
              <a:rPr sz="1400" spc="-5" dirty="0">
                <a:latin typeface="Arial"/>
                <a:cs typeface="Arial"/>
              </a:rPr>
              <a:t>Cómo maneja </a:t>
            </a:r>
            <a:r>
              <a:rPr sz="1400" dirty="0">
                <a:latin typeface="Arial"/>
                <a:cs typeface="Arial"/>
              </a:rPr>
              <a:t>usted </a:t>
            </a:r>
            <a:r>
              <a:rPr sz="1400" spc="-5" dirty="0">
                <a:latin typeface="Arial"/>
                <a:cs typeface="Arial"/>
              </a:rPr>
              <a:t>las “claves” de cada nodo de mensajes que recibirá</a:t>
            </a:r>
            <a:r>
              <a:rPr sz="1400" spc="-2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“chat”?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4651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2425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Escribir</a:t>
            </a:r>
            <a:r>
              <a:rPr spc="-430" dirty="0"/>
              <a:t> </a:t>
            </a:r>
            <a:r>
              <a:rPr spc="-185" dirty="0"/>
              <a:t>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366469"/>
            <a:ext cx="322643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DatabaseReference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Courier New"/>
                <a:cs typeface="Courier New"/>
              </a:rPr>
              <a:t>ref=</a:t>
            </a:r>
            <a:r>
              <a:rPr sz="1500" b="1" spc="-5" dirty="0">
                <a:solidFill>
                  <a:srgbClr val="660D79"/>
                </a:solidFill>
                <a:latin typeface="Courier New"/>
                <a:cs typeface="Courier New"/>
              </a:rPr>
              <a:t>db</a:t>
            </a:r>
            <a:r>
              <a:rPr sz="1500" spc="-5" dirty="0">
                <a:latin typeface="Courier New"/>
                <a:cs typeface="Courier New"/>
              </a:rPr>
              <a:t>.getReference(</a:t>
            </a:r>
            <a:r>
              <a:rPr sz="1500" b="1" spc="-5" dirty="0">
                <a:solidFill>
                  <a:srgbClr val="008000"/>
                </a:solidFill>
                <a:latin typeface="Courier New"/>
                <a:cs typeface="Courier New"/>
              </a:rPr>
              <a:t>"chat"</a:t>
            </a:r>
            <a:r>
              <a:rPr sz="1500" spc="-5" dirty="0">
                <a:latin typeface="Courier New"/>
                <a:cs typeface="Courier New"/>
              </a:rPr>
              <a:t>);</a:t>
            </a:r>
            <a:endParaRPr sz="15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3356" y="2097559"/>
          <a:ext cx="4407535" cy="1592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615">
                <a:tc>
                  <a:txBody>
                    <a:bodyPr/>
                    <a:lstStyle/>
                    <a:p>
                      <a:pPr marL="31750">
                        <a:lnSpc>
                          <a:spcPts val="15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ref.push().setValue(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50"/>
                        </a:lnSpc>
                      </a:pPr>
                      <a:r>
                        <a:rPr sz="1500" b="1" spc="-5" dirty="0">
                          <a:solidFill>
                            <a:srgbClr val="660D79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5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Mensaje(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"Hola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1600"/>
                        </a:lnSpc>
                      </a:pP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mundo"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15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ref.push().setValue(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desde otro</a:t>
                      </a:r>
                      <a:r>
                        <a:rPr sz="1500" b="1" spc="-60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usuario"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500" b="1" spc="-5" dirty="0">
                          <a:solidFill>
                            <a:srgbClr val="660D79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500">
                        <a:latin typeface="Courier New"/>
                        <a:cs typeface="Courier New"/>
                      </a:endParaRPr>
                    </a:p>
                    <a:p>
                      <a:pPr marL="565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Mensaje(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"Hola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889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62406" y="3876852"/>
            <a:ext cx="447103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Mediante el método push, el nombre del nodo queda  configurado </a:t>
            </a:r>
            <a:r>
              <a:rPr sz="1400" spc="-5" dirty="0">
                <a:latin typeface="Arial"/>
                <a:cs typeface="Arial"/>
              </a:rPr>
              <a:t>como </a:t>
            </a:r>
            <a:r>
              <a:rPr sz="1400" dirty="0">
                <a:latin typeface="Arial"/>
                <a:cs typeface="Arial"/>
              </a:rPr>
              <a:t>un </a:t>
            </a:r>
            <a:r>
              <a:rPr sz="1400" spc="-5" dirty="0">
                <a:latin typeface="Arial"/>
                <a:cs typeface="Arial"/>
              </a:rPr>
              <a:t>consecutivo. </a:t>
            </a:r>
            <a:r>
              <a:rPr sz="1400" dirty="0">
                <a:latin typeface="Arial"/>
                <a:cs typeface="Arial"/>
              </a:rPr>
              <a:t>Estos id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consecutivos  </a:t>
            </a:r>
            <a:r>
              <a:rPr sz="1400" dirty="0">
                <a:latin typeface="Arial"/>
                <a:cs typeface="Arial"/>
              </a:rPr>
              <a:t>son los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"pushID"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7735" y="1353311"/>
            <a:ext cx="3371088" cy="3104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539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2230323"/>
            <a:ext cx="19475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40" dirty="0">
                <a:solidFill>
                  <a:srgbClr val="252525"/>
                </a:solidFill>
              </a:rPr>
              <a:t>Reglas</a:t>
            </a:r>
            <a:endParaRPr sz="6000"/>
          </a:p>
        </p:txBody>
      </p:sp>
    </p:spTree>
    <p:extLst>
      <p:ext uri="{BB962C8B-B14F-4D97-AF65-F5344CB8AC3E}">
        <p14:creationId xmlns:p14="http://schemas.microsoft.com/office/powerpoint/2010/main" val="2165737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1169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R</a:t>
            </a:r>
            <a:r>
              <a:rPr spc="-229" dirty="0"/>
              <a:t>e</a:t>
            </a:r>
            <a:r>
              <a:rPr spc="-155" dirty="0"/>
              <a:t>g</a:t>
            </a:r>
            <a:r>
              <a:rPr spc="-310" dirty="0"/>
              <a:t>l</a:t>
            </a:r>
            <a:r>
              <a:rPr spc="-240" dirty="0"/>
              <a:t>a</a:t>
            </a:r>
            <a:r>
              <a:rPr spc="-6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382648"/>
            <a:ext cx="3489325" cy="27317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109855">
              <a:lnSpc>
                <a:spcPct val="90100"/>
              </a:lnSpc>
              <a:spcBef>
                <a:spcPts val="275"/>
              </a:spcBef>
            </a:pP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Por </a:t>
            </a:r>
            <a:r>
              <a:rPr sz="1500" spc="-15" dirty="0">
                <a:solidFill>
                  <a:srgbClr val="404040"/>
                </a:solidFill>
                <a:latin typeface="Arial"/>
                <a:cs typeface="Arial"/>
              </a:rPr>
              <a:t>último,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usted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puede 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restringir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el 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permiso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500" spc="-110" dirty="0">
                <a:solidFill>
                  <a:srgbClr val="404040"/>
                </a:solidFill>
                <a:latin typeface="Arial"/>
                <a:cs typeface="Arial"/>
              </a:rPr>
              <a:t>acceso </a:t>
            </a:r>
            <a:r>
              <a:rPr sz="1500" spc="-12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1500" spc="-130" dirty="0">
                <a:solidFill>
                  <a:srgbClr val="404040"/>
                </a:solidFill>
                <a:latin typeface="Arial"/>
                <a:cs typeface="Arial"/>
              </a:rPr>
              <a:t>sus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nodos </a:t>
            </a:r>
            <a:r>
              <a:rPr sz="1500" spc="-25" dirty="0">
                <a:solidFill>
                  <a:srgbClr val="404040"/>
                </a:solidFill>
                <a:latin typeface="Arial"/>
                <a:cs typeface="Arial"/>
              </a:rPr>
              <a:t>dentro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la  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base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datos. </a:t>
            </a: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Por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ejemplo,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considere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la  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base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datos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la</a:t>
            </a:r>
            <a:r>
              <a:rPr sz="15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derecha.</a:t>
            </a:r>
            <a:endParaRPr sz="1500">
              <a:latin typeface="Arial"/>
              <a:cs typeface="Arial"/>
            </a:endParaRPr>
          </a:p>
          <a:p>
            <a:pPr marL="12700" marR="236854">
              <a:lnSpc>
                <a:spcPts val="1620"/>
              </a:lnSpc>
              <a:spcBef>
                <a:spcPts val="1130"/>
              </a:spcBef>
            </a:pPr>
            <a:r>
              <a:rPr sz="1500" spc="-135" dirty="0">
                <a:solidFill>
                  <a:srgbClr val="404040"/>
                </a:solidFill>
                <a:latin typeface="Arial"/>
                <a:cs typeface="Arial"/>
              </a:rPr>
              <a:t>El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nodo </a:t>
            </a:r>
            <a:r>
              <a:rPr sz="1500" b="1" spc="-85" dirty="0">
                <a:solidFill>
                  <a:srgbClr val="404040"/>
                </a:solidFill>
                <a:latin typeface="Trebuchet MS"/>
                <a:cs typeface="Trebuchet MS"/>
              </a:rPr>
              <a:t>broadcast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contiene 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mensajes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que 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todos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los usuarios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pueden</a:t>
            </a:r>
            <a:r>
              <a:rPr sz="1500" spc="-1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ver</a:t>
            </a:r>
            <a:endParaRPr sz="1500">
              <a:latin typeface="Arial"/>
              <a:cs typeface="Arial"/>
            </a:endParaRPr>
          </a:p>
          <a:p>
            <a:pPr marL="12700" marR="66675">
              <a:lnSpc>
                <a:spcPts val="1620"/>
              </a:lnSpc>
              <a:spcBef>
                <a:spcPts val="1095"/>
              </a:spcBef>
            </a:pPr>
            <a:r>
              <a:rPr sz="1500" spc="-135" dirty="0">
                <a:solidFill>
                  <a:srgbClr val="404040"/>
                </a:solidFill>
                <a:latin typeface="Arial"/>
                <a:cs typeface="Arial"/>
              </a:rPr>
              <a:t>El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nodo </a:t>
            </a:r>
            <a:r>
              <a:rPr sz="1500" b="1" spc="-70" dirty="0">
                <a:solidFill>
                  <a:srgbClr val="404040"/>
                </a:solidFill>
                <a:latin typeface="Trebuchet MS"/>
                <a:cs typeface="Trebuchet MS"/>
              </a:rPr>
              <a:t>usuarios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contiene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la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información</a:t>
            </a:r>
            <a:r>
              <a:rPr sz="1500" spc="-2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de 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los</a:t>
            </a: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usuarios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ts val="1620"/>
              </a:lnSpc>
              <a:spcBef>
                <a:spcPts val="1105"/>
              </a:spcBef>
            </a:pPr>
            <a:r>
              <a:rPr sz="1500" spc="-135" dirty="0">
                <a:solidFill>
                  <a:srgbClr val="404040"/>
                </a:solidFill>
                <a:latin typeface="Arial"/>
                <a:cs typeface="Arial"/>
              </a:rPr>
              <a:t>El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nodo </a:t>
            </a:r>
            <a:r>
              <a:rPr sz="1500" b="1" spc="-75" dirty="0">
                <a:solidFill>
                  <a:srgbClr val="404040"/>
                </a:solidFill>
                <a:latin typeface="Trebuchet MS"/>
                <a:cs typeface="Trebuchet MS"/>
              </a:rPr>
              <a:t>lista_usuarios </a:t>
            </a:r>
            <a:r>
              <a:rPr sz="1500" spc="-130" dirty="0">
                <a:solidFill>
                  <a:srgbClr val="404040"/>
                </a:solidFill>
                <a:latin typeface="Arial"/>
                <a:cs typeface="Arial"/>
              </a:rPr>
              <a:t>es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una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representación  </a:t>
            </a:r>
            <a:r>
              <a:rPr sz="1500" spc="-15" dirty="0">
                <a:solidFill>
                  <a:srgbClr val="404040"/>
                </a:solidFill>
                <a:latin typeface="Arial"/>
                <a:cs typeface="Arial"/>
              </a:rPr>
              <a:t>“pública”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del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nodo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usuarios. 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Sólo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contiene 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datos que pueden </a:t>
            </a: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ser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visibles </a:t>
            </a:r>
            <a:r>
              <a:rPr sz="1500" spc="-25" dirty="0">
                <a:solidFill>
                  <a:srgbClr val="404040"/>
                </a:solidFill>
                <a:latin typeface="Arial"/>
                <a:cs typeface="Arial"/>
              </a:rPr>
              <a:t>por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los</a:t>
            </a:r>
            <a:r>
              <a:rPr sz="1500" spc="-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00" dirty="0">
                <a:solidFill>
                  <a:srgbClr val="404040"/>
                </a:solidFill>
                <a:latin typeface="Arial"/>
                <a:cs typeface="Arial"/>
              </a:rPr>
              <a:t>demás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9766" y="1470278"/>
            <a:ext cx="3171849" cy="2821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169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2184603"/>
            <a:ext cx="44113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80" dirty="0">
                <a:solidFill>
                  <a:srgbClr val="252525"/>
                </a:solidFill>
              </a:rPr>
              <a:t>Hilos </a:t>
            </a:r>
            <a:r>
              <a:rPr sz="6000" spc="-315" dirty="0">
                <a:solidFill>
                  <a:srgbClr val="252525"/>
                </a:solidFill>
              </a:rPr>
              <a:t>y</a:t>
            </a:r>
            <a:r>
              <a:rPr sz="6000" spc="-844" dirty="0">
                <a:solidFill>
                  <a:srgbClr val="252525"/>
                </a:solidFill>
              </a:rPr>
              <a:t> </a:t>
            </a:r>
            <a:r>
              <a:rPr sz="6000" spc="-240" dirty="0">
                <a:solidFill>
                  <a:srgbClr val="252525"/>
                </a:solidFill>
              </a:rPr>
              <a:t>Androd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903833" y="3378834"/>
            <a:ext cx="101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696363"/>
                </a:solidFill>
                <a:latin typeface="Trebuchet MS"/>
                <a:cs typeface="Trebuchet MS"/>
              </a:rPr>
              <a:t>ANDROID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64007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14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1169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R</a:t>
            </a:r>
            <a:r>
              <a:rPr spc="-229" dirty="0"/>
              <a:t>e</a:t>
            </a:r>
            <a:r>
              <a:rPr spc="-155" dirty="0"/>
              <a:t>g</a:t>
            </a:r>
            <a:r>
              <a:rPr spc="-310" dirty="0"/>
              <a:t>l</a:t>
            </a:r>
            <a:r>
              <a:rPr spc="-240" dirty="0"/>
              <a:t>a</a:t>
            </a:r>
            <a:r>
              <a:rPr spc="-6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382648"/>
            <a:ext cx="3475354" cy="10775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sz="1500" spc="-145" dirty="0">
                <a:solidFill>
                  <a:srgbClr val="404040"/>
                </a:solidFill>
                <a:latin typeface="Arial"/>
                <a:cs typeface="Arial"/>
              </a:rPr>
              <a:t>Cada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nodo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puede 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tener </a:t>
            </a:r>
            <a:r>
              <a:rPr sz="1500" spc="-130" dirty="0">
                <a:solidFill>
                  <a:srgbClr val="404040"/>
                </a:solidFill>
                <a:latin typeface="Arial"/>
                <a:cs typeface="Arial"/>
              </a:rPr>
              <a:t>sus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propias </a:t>
            </a:r>
            <a:r>
              <a:rPr sz="1500" spc="-85" dirty="0">
                <a:solidFill>
                  <a:srgbClr val="404040"/>
                </a:solidFill>
                <a:latin typeface="Arial"/>
                <a:cs typeface="Arial"/>
              </a:rPr>
              <a:t>reglas 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500" spc="-100" dirty="0">
                <a:solidFill>
                  <a:srgbClr val="404040"/>
                </a:solidFill>
                <a:latin typeface="Arial"/>
                <a:cs typeface="Arial"/>
              </a:rPr>
              <a:t>acceso. </a:t>
            </a:r>
            <a:r>
              <a:rPr sz="1500" spc="-160" dirty="0">
                <a:solidFill>
                  <a:srgbClr val="404040"/>
                </a:solidFill>
                <a:latin typeface="Arial"/>
                <a:cs typeface="Arial"/>
              </a:rPr>
              <a:t>La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regla que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debe 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tener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en 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cuenta </a:t>
            </a:r>
            <a:r>
              <a:rPr sz="1500" spc="-130" dirty="0">
                <a:solidFill>
                  <a:srgbClr val="404040"/>
                </a:solidFill>
                <a:latin typeface="Arial"/>
                <a:cs typeface="Arial"/>
              </a:rPr>
              <a:t>es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que </a:t>
            </a: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si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usted </a:t>
            </a:r>
            <a:r>
              <a:rPr sz="1500" spc="-25" dirty="0">
                <a:solidFill>
                  <a:srgbClr val="404040"/>
                </a:solidFill>
                <a:latin typeface="Arial"/>
                <a:cs typeface="Arial"/>
              </a:rPr>
              <a:t>permite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la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escritura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o 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lectura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en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un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nodo,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todos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los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nodos</a:t>
            </a:r>
            <a:r>
              <a:rPr sz="1500" spc="-2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internos 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quedan 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con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permisos de</a:t>
            </a:r>
            <a:r>
              <a:rPr sz="15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404040"/>
                </a:solidFill>
                <a:latin typeface="Arial"/>
                <a:cs typeface="Arial"/>
              </a:rPr>
              <a:t>lectura.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9766" y="1470278"/>
            <a:ext cx="3171849" cy="2821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0581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1169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R</a:t>
            </a:r>
            <a:r>
              <a:rPr spc="-229" dirty="0"/>
              <a:t>e</a:t>
            </a:r>
            <a:r>
              <a:rPr spc="-155" dirty="0"/>
              <a:t>g</a:t>
            </a:r>
            <a:r>
              <a:rPr spc="-310" dirty="0"/>
              <a:t>l</a:t>
            </a:r>
            <a:r>
              <a:rPr spc="-240" dirty="0"/>
              <a:t>a</a:t>
            </a:r>
            <a:r>
              <a:rPr spc="-6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45" y="1260006"/>
            <a:ext cx="1510665" cy="15614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340"/>
              </a:spcBef>
            </a:pP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"rules":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547370">
              <a:lnSpc>
                <a:spcPct val="100000"/>
              </a:lnSpc>
              <a:spcBef>
                <a:spcPts val="335"/>
              </a:spcBef>
            </a:pP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".read":</a:t>
            </a:r>
            <a:r>
              <a:rPr sz="14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true,</a:t>
            </a:r>
            <a:endParaRPr sz="1400">
              <a:latin typeface="Arial"/>
              <a:cs typeface="Arial"/>
            </a:endParaRPr>
          </a:p>
          <a:p>
            <a:pPr marL="547370">
              <a:lnSpc>
                <a:spcPct val="100000"/>
              </a:lnSpc>
              <a:spcBef>
                <a:spcPts val="325"/>
              </a:spcBef>
            </a:pPr>
            <a:r>
              <a:rPr sz="1400" dirty="0">
                <a:solidFill>
                  <a:srgbClr val="404040"/>
                </a:solidFill>
                <a:latin typeface="Arial"/>
                <a:cs typeface="Arial"/>
              </a:rPr>
              <a:t>".write":true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34553" y="1415397"/>
            <a:ext cx="2741333" cy="2439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0473" y="3955491"/>
            <a:ext cx="41440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Estas reglas posibilitan que cualquiera </a:t>
            </a:r>
            <a:r>
              <a:rPr sz="1400" spc="-5" dirty="0">
                <a:latin typeface="Arial"/>
                <a:cs typeface="Arial"/>
              </a:rPr>
              <a:t>vea </a:t>
            </a:r>
            <a:r>
              <a:rPr sz="1400" dirty="0">
                <a:latin typeface="Arial"/>
                <a:cs typeface="Arial"/>
              </a:rPr>
              <a:t>todos</a:t>
            </a:r>
            <a:r>
              <a:rPr sz="1400" spc="-2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los  </a:t>
            </a:r>
            <a:r>
              <a:rPr sz="1400" spc="-5" dirty="0">
                <a:latin typeface="Arial"/>
                <a:cs typeface="Arial"/>
              </a:rPr>
              <a:t>nodos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7788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1169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R</a:t>
            </a:r>
            <a:r>
              <a:rPr spc="-229" dirty="0"/>
              <a:t>e</a:t>
            </a:r>
            <a:r>
              <a:rPr spc="-155" dirty="0"/>
              <a:t>g</a:t>
            </a:r>
            <a:r>
              <a:rPr spc="-310" dirty="0"/>
              <a:t>l</a:t>
            </a:r>
            <a:r>
              <a:rPr spc="-240" dirty="0"/>
              <a:t>a</a:t>
            </a:r>
            <a:r>
              <a:rPr spc="-6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45" y="1260006"/>
            <a:ext cx="2138045" cy="207200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70815" marR="719455" indent="-79375">
              <a:lnSpc>
                <a:spcPct val="120000"/>
              </a:lnSpc>
            </a:pPr>
            <a:r>
              <a:rPr sz="1400" spc="-15" dirty="0">
                <a:solidFill>
                  <a:srgbClr val="404040"/>
                </a:solidFill>
                <a:latin typeface="Arial"/>
                <a:cs typeface="Arial"/>
              </a:rPr>
              <a:t>"rules":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{  </a:t>
            </a:r>
            <a:r>
              <a:rPr sz="1400" spc="65" dirty="0">
                <a:solidFill>
                  <a:srgbClr val="404040"/>
                </a:solidFill>
                <a:latin typeface="Arial"/>
                <a:cs typeface="Arial"/>
              </a:rPr>
              <a:t>"</a:t>
            </a:r>
            <a:r>
              <a:rPr sz="1400" spc="-35" dirty="0">
                <a:solidFill>
                  <a:srgbClr val="404040"/>
                </a:solidFill>
                <a:latin typeface="Arial"/>
                <a:cs typeface="Arial"/>
              </a:rPr>
              <a:t>li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400" spc="6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400" spc="-80" dirty="0">
                <a:solidFill>
                  <a:srgbClr val="404040"/>
                </a:solidFill>
                <a:latin typeface="Arial"/>
                <a:cs typeface="Arial"/>
              </a:rPr>
              <a:t>a_</a:t>
            </a:r>
            <a:r>
              <a:rPr sz="1400" spc="-90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400" spc="-55" dirty="0">
                <a:solidFill>
                  <a:srgbClr val="404040"/>
                </a:solidFill>
                <a:latin typeface="Arial"/>
                <a:cs typeface="Arial"/>
              </a:rPr>
              <a:t>suari</a:t>
            </a:r>
            <a:r>
              <a:rPr sz="1400" spc="-6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1400" spc="-15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400" spc="5" dirty="0">
                <a:solidFill>
                  <a:srgbClr val="404040"/>
                </a:solidFill>
                <a:latin typeface="Arial"/>
                <a:cs typeface="Arial"/>
              </a:rPr>
              <a:t>":{</a:t>
            </a:r>
            <a:endParaRPr sz="1400">
              <a:latin typeface="Arial"/>
              <a:cs typeface="Arial"/>
            </a:endParaRPr>
          </a:p>
          <a:p>
            <a:pPr marL="547370">
              <a:lnSpc>
                <a:spcPct val="100000"/>
              </a:lnSpc>
              <a:spcBef>
                <a:spcPts val="325"/>
              </a:spcBef>
            </a:pPr>
            <a:r>
              <a:rPr sz="1400" spc="-20" dirty="0">
                <a:solidFill>
                  <a:srgbClr val="404040"/>
                </a:solidFill>
                <a:latin typeface="Arial"/>
                <a:cs typeface="Arial"/>
              </a:rPr>
              <a:t>".read":"auth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!=</a:t>
            </a:r>
            <a:r>
              <a:rPr sz="1400" spc="-1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Arial"/>
                <a:cs typeface="Arial"/>
              </a:rPr>
              <a:t>null",</a:t>
            </a:r>
            <a:endParaRPr sz="1400">
              <a:latin typeface="Arial"/>
              <a:cs typeface="Arial"/>
            </a:endParaRPr>
          </a:p>
          <a:p>
            <a:pPr marL="54737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".write":"auth </a:t>
            </a:r>
            <a:r>
              <a:rPr sz="1400" spc="-25" dirty="0">
                <a:solidFill>
                  <a:srgbClr val="404040"/>
                </a:solidFill>
                <a:latin typeface="Arial"/>
                <a:cs typeface="Arial"/>
              </a:rPr>
              <a:t>!=</a:t>
            </a:r>
            <a:r>
              <a:rPr sz="1400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null"</a:t>
            </a:r>
            <a:endParaRPr sz="140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340"/>
              </a:spcBef>
            </a:pP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31445">
              <a:lnSpc>
                <a:spcPct val="100000"/>
              </a:lnSpc>
              <a:spcBef>
                <a:spcPts val="325"/>
              </a:spcBef>
            </a:pP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34553" y="1415397"/>
            <a:ext cx="2741333" cy="2439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5299" y="4051503"/>
            <a:ext cx="63919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Estas reglas permiten </a:t>
            </a:r>
            <a:r>
              <a:rPr sz="1400" spc="-5" dirty="0">
                <a:latin typeface="Arial"/>
                <a:cs typeface="Arial"/>
              </a:rPr>
              <a:t>ver </a:t>
            </a:r>
            <a:r>
              <a:rPr sz="1400" dirty="0">
                <a:latin typeface="Arial"/>
                <a:cs typeface="Arial"/>
              </a:rPr>
              <a:t>la lista de usuarios a todos los que están</a:t>
            </a:r>
            <a:r>
              <a:rPr sz="1400" spc="-2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autenticados.  </a:t>
            </a:r>
            <a:r>
              <a:rPr sz="1400" dirty="0">
                <a:latin typeface="Arial"/>
                <a:cs typeface="Arial"/>
              </a:rPr>
              <a:t>Los nodos que </a:t>
            </a:r>
            <a:r>
              <a:rPr sz="1400" spc="-5" dirty="0">
                <a:latin typeface="Arial"/>
                <a:cs typeface="Arial"/>
              </a:rPr>
              <a:t>NO </a:t>
            </a:r>
            <a:r>
              <a:rPr sz="1400" dirty="0">
                <a:latin typeface="Arial"/>
                <a:cs typeface="Arial"/>
              </a:rPr>
              <a:t>se especifican quedan </a:t>
            </a:r>
            <a:r>
              <a:rPr sz="1400" spc="-5" dirty="0">
                <a:latin typeface="Arial"/>
                <a:cs typeface="Arial"/>
              </a:rPr>
              <a:t>automáticamente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privados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7257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1169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R</a:t>
            </a:r>
            <a:r>
              <a:rPr spc="-229" dirty="0"/>
              <a:t>e</a:t>
            </a:r>
            <a:r>
              <a:rPr spc="-155" dirty="0"/>
              <a:t>g</a:t>
            </a:r>
            <a:r>
              <a:rPr spc="-310" dirty="0"/>
              <a:t>l</a:t>
            </a:r>
            <a:r>
              <a:rPr spc="-240" dirty="0"/>
              <a:t>a</a:t>
            </a:r>
            <a:r>
              <a:rPr spc="-6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45" y="1308557"/>
            <a:ext cx="736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049" y="1490599"/>
            <a:ext cx="2275205" cy="276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 marR="1122680" indent="-70485">
              <a:lnSpc>
                <a:spcPct val="125000"/>
              </a:lnSpc>
              <a:spcBef>
                <a:spcPts val="100"/>
              </a:spcBef>
            </a:pPr>
            <a:r>
              <a:rPr sz="1200" spc="-15" dirty="0">
                <a:solidFill>
                  <a:srgbClr val="404040"/>
                </a:solidFill>
                <a:latin typeface="Arial"/>
                <a:cs typeface="Arial"/>
              </a:rPr>
              <a:t>"rules": </a:t>
            </a: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{  </a:t>
            </a:r>
            <a:r>
              <a:rPr sz="1200" spc="50" dirty="0">
                <a:solidFill>
                  <a:srgbClr val="404040"/>
                </a:solidFill>
                <a:latin typeface="Arial"/>
                <a:cs typeface="Arial"/>
              </a:rPr>
              <a:t>"</a:t>
            </a:r>
            <a:r>
              <a:rPr sz="1200" spc="-30" dirty="0">
                <a:solidFill>
                  <a:srgbClr val="404040"/>
                </a:solidFill>
                <a:latin typeface="Arial"/>
                <a:cs typeface="Arial"/>
              </a:rPr>
              <a:t>li</a:t>
            </a:r>
            <a:r>
              <a:rPr sz="1200" spc="-7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200" spc="5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200" spc="-85" dirty="0">
                <a:solidFill>
                  <a:srgbClr val="404040"/>
                </a:solidFill>
                <a:latin typeface="Arial"/>
                <a:cs typeface="Arial"/>
              </a:rPr>
              <a:t>a_</a:t>
            </a:r>
            <a:r>
              <a:rPr sz="1200" spc="-40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200" spc="-8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200" spc="-90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ario</a:t>
            </a:r>
            <a:r>
              <a:rPr sz="1200" spc="-13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200" spc="5" dirty="0">
                <a:solidFill>
                  <a:srgbClr val="404040"/>
                </a:solidFill>
                <a:latin typeface="Arial"/>
                <a:cs typeface="Arial"/>
              </a:rPr>
              <a:t>":{</a:t>
            </a:r>
            <a:endParaRPr sz="1200">
              <a:latin typeface="Arial"/>
              <a:cs typeface="Arial"/>
            </a:endParaRPr>
          </a:p>
          <a:p>
            <a:pPr marL="477520">
              <a:lnSpc>
                <a:spcPct val="100000"/>
              </a:lnSpc>
              <a:spcBef>
                <a:spcPts val="359"/>
              </a:spcBef>
            </a:pPr>
            <a:r>
              <a:rPr sz="1200" spc="-20" dirty="0">
                <a:solidFill>
                  <a:srgbClr val="404040"/>
                </a:solidFill>
                <a:latin typeface="Arial"/>
                <a:cs typeface="Arial"/>
              </a:rPr>
              <a:t>".read":"auth </a:t>
            </a: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!=</a:t>
            </a:r>
            <a:r>
              <a:rPr sz="12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"/>
                <a:cs typeface="Arial"/>
              </a:rPr>
              <a:t>null",</a:t>
            </a:r>
            <a:endParaRPr sz="1200">
              <a:latin typeface="Arial"/>
              <a:cs typeface="Arial"/>
            </a:endParaRPr>
          </a:p>
          <a:p>
            <a:pPr marL="477520">
              <a:lnSpc>
                <a:spcPct val="100000"/>
              </a:lnSpc>
              <a:spcBef>
                <a:spcPts val="345"/>
              </a:spcBef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".write":"auth </a:t>
            </a: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!=</a:t>
            </a:r>
            <a:r>
              <a:rPr sz="1200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null"</a:t>
            </a:r>
            <a:endParaRPr sz="12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360"/>
              </a:spcBef>
            </a:pPr>
            <a:r>
              <a:rPr sz="1200" spc="-35" dirty="0">
                <a:solidFill>
                  <a:srgbClr val="404040"/>
                </a:solidFill>
                <a:latin typeface="Arial"/>
                <a:cs typeface="Arial"/>
              </a:rPr>
              <a:t>},</a:t>
            </a:r>
            <a:endParaRPr sz="12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365"/>
              </a:spcBef>
            </a:pPr>
            <a:r>
              <a:rPr sz="1200" b="1" spc="-30" dirty="0">
                <a:solidFill>
                  <a:srgbClr val="404040"/>
                </a:solidFill>
                <a:latin typeface="Trebuchet MS"/>
                <a:cs typeface="Trebuchet MS"/>
              </a:rPr>
              <a:t>"usuarios" </a:t>
            </a:r>
            <a:r>
              <a:rPr sz="1200" b="1" spc="-11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200" b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110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512445">
              <a:lnSpc>
                <a:spcPct val="100000"/>
              </a:lnSpc>
              <a:spcBef>
                <a:spcPts val="345"/>
              </a:spcBef>
            </a:pPr>
            <a:r>
              <a:rPr sz="1200" b="1" spc="-40" dirty="0">
                <a:solidFill>
                  <a:srgbClr val="404040"/>
                </a:solidFill>
                <a:latin typeface="Trebuchet MS"/>
                <a:cs typeface="Trebuchet MS"/>
              </a:rPr>
              <a:t>"$uid":{</a:t>
            </a:r>
            <a:endParaRPr sz="1200">
              <a:latin typeface="Trebuchet MS"/>
              <a:cs typeface="Trebuchet MS"/>
            </a:endParaRPr>
          </a:p>
          <a:p>
            <a:pPr marL="512445" marR="5080">
              <a:lnSpc>
                <a:spcPct val="125000"/>
              </a:lnSpc>
            </a:pPr>
            <a:r>
              <a:rPr sz="1200" b="1" spc="-45" dirty="0">
                <a:solidFill>
                  <a:srgbClr val="404040"/>
                </a:solidFill>
                <a:latin typeface="Trebuchet MS"/>
                <a:cs typeface="Trebuchet MS"/>
              </a:rPr>
              <a:t>".read": </a:t>
            </a:r>
            <a:r>
              <a:rPr sz="1200" b="1" spc="-40" dirty="0">
                <a:solidFill>
                  <a:srgbClr val="404040"/>
                </a:solidFill>
                <a:latin typeface="Trebuchet MS"/>
                <a:cs typeface="Trebuchet MS"/>
              </a:rPr>
              <a:t>"$uid </a:t>
            </a:r>
            <a:r>
              <a:rPr sz="1200" b="1" spc="-110" dirty="0">
                <a:solidFill>
                  <a:srgbClr val="404040"/>
                </a:solidFill>
                <a:latin typeface="Trebuchet MS"/>
                <a:cs typeface="Trebuchet MS"/>
              </a:rPr>
              <a:t>==</a:t>
            </a:r>
            <a:r>
              <a:rPr sz="1200" b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60" dirty="0">
                <a:solidFill>
                  <a:srgbClr val="404040"/>
                </a:solidFill>
                <a:latin typeface="Trebuchet MS"/>
                <a:cs typeface="Trebuchet MS"/>
              </a:rPr>
              <a:t>auth.uid",  </a:t>
            </a:r>
            <a:r>
              <a:rPr sz="1200" b="1" spc="-50" dirty="0">
                <a:solidFill>
                  <a:srgbClr val="404040"/>
                </a:solidFill>
                <a:latin typeface="Trebuchet MS"/>
                <a:cs typeface="Trebuchet MS"/>
              </a:rPr>
              <a:t>".write":"$uid </a:t>
            </a:r>
            <a:r>
              <a:rPr sz="1200" b="1" spc="-110" dirty="0">
                <a:solidFill>
                  <a:srgbClr val="404040"/>
                </a:solidFill>
                <a:latin typeface="Trebuchet MS"/>
                <a:cs typeface="Trebuchet MS"/>
              </a:rPr>
              <a:t>==</a:t>
            </a:r>
            <a:r>
              <a:rPr sz="1200" b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0" dirty="0">
                <a:solidFill>
                  <a:srgbClr val="404040"/>
                </a:solidFill>
                <a:latin typeface="Trebuchet MS"/>
                <a:cs typeface="Trebuchet MS"/>
              </a:rPr>
              <a:t>auth.uid"</a:t>
            </a:r>
            <a:endParaRPr sz="1200">
              <a:latin typeface="Trebuchet MS"/>
              <a:cs typeface="Trebuchet MS"/>
            </a:endParaRPr>
          </a:p>
          <a:p>
            <a:pPr marL="220979">
              <a:lnSpc>
                <a:spcPct val="100000"/>
              </a:lnSpc>
              <a:spcBef>
                <a:spcPts val="350"/>
              </a:spcBef>
            </a:pPr>
            <a:r>
              <a:rPr sz="1200" b="1" spc="-110" dirty="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82550">
              <a:lnSpc>
                <a:spcPct val="100000"/>
              </a:lnSpc>
              <a:spcBef>
                <a:spcPts val="360"/>
              </a:spcBef>
            </a:pPr>
            <a:r>
              <a:rPr sz="1200" b="1" spc="-110" dirty="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7945" y="4274007"/>
            <a:ext cx="73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4553" y="1415397"/>
            <a:ext cx="2741333" cy="2439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19447" y="4112158"/>
            <a:ext cx="45192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La regla sobre usuarios delega los permisos de leer y  escribir la información de cada usuario al dueño del</a:t>
            </a:r>
            <a:r>
              <a:rPr sz="1400" spc="-2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nodo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3532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1169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R</a:t>
            </a:r>
            <a:r>
              <a:rPr spc="-229" dirty="0"/>
              <a:t>e</a:t>
            </a:r>
            <a:r>
              <a:rPr spc="-155" dirty="0"/>
              <a:t>g</a:t>
            </a:r>
            <a:r>
              <a:rPr spc="-310" dirty="0"/>
              <a:t>l</a:t>
            </a:r>
            <a:r>
              <a:rPr spc="-240" dirty="0"/>
              <a:t>a</a:t>
            </a:r>
            <a:r>
              <a:rPr spc="-6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45" y="1308557"/>
            <a:ext cx="736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{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8049" y="1490599"/>
            <a:ext cx="2275205" cy="276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 marR="1122680" indent="-70485">
              <a:lnSpc>
                <a:spcPct val="125000"/>
              </a:lnSpc>
              <a:spcBef>
                <a:spcPts val="100"/>
              </a:spcBef>
            </a:pPr>
            <a:r>
              <a:rPr sz="1200" spc="-15" dirty="0">
                <a:solidFill>
                  <a:srgbClr val="404040"/>
                </a:solidFill>
                <a:latin typeface="Arial"/>
                <a:cs typeface="Arial"/>
              </a:rPr>
              <a:t>"rules": </a:t>
            </a: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{  </a:t>
            </a:r>
            <a:r>
              <a:rPr sz="1200" spc="50" dirty="0">
                <a:solidFill>
                  <a:srgbClr val="404040"/>
                </a:solidFill>
                <a:latin typeface="Arial"/>
                <a:cs typeface="Arial"/>
              </a:rPr>
              <a:t>"</a:t>
            </a:r>
            <a:r>
              <a:rPr sz="1200" spc="-30" dirty="0">
                <a:solidFill>
                  <a:srgbClr val="404040"/>
                </a:solidFill>
                <a:latin typeface="Arial"/>
                <a:cs typeface="Arial"/>
              </a:rPr>
              <a:t>li</a:t>
            </a:r>
            <a:r>
              <a:rPr sz="1200" spc="-7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200" spc="5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1200" spc="-85" dirty="0">
                <a:solidFill>
                  <a:srgbClr val="404040"/>
                </a:solidFill>
                <a:latin typeface="Arial"/>
                <a:cs typeface="Arial"/>
              </a:rPr>
              <a:t>a_</a:t>
            </a:r>
            <a:r>
              <a:rPr sz="1200" spc="-40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200" spc="-8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200" spc="-90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ario</a:t>
            </a:r>
            <a:r>
              <a:rPr sz="1200" spc="-130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1200" spc="5" dirty="0">
                <a:solidFill>
                  <a:srgbClr val="404040"/>
                </a:solidFill>
                <a:latin typeface="Arial"/>
                <a:cs typeface="Arial"/>
              </a:rPr>
              <a:t>":{</a:t>
            </a:r>
            <a:endParaRPr sz="1200">
              <a:latin typeface="Arial"/>
              <a:cs typeface="Arial"/>
            </a:endParaRPr>
          </a:p>
          <a:p>
            <a:pPr marL="477520">
              <a:lnSpc>
                <a:spcPct val="100000"/>
              </a:lnSpc>
              <a:spcBef>
                <a:spcPts val="359"/>
              </a:spcBef>
            </a:pPr>
            <a:r>
              <a:rPr sz="1200" spc="-20" dirty="0">
                <a:solidFill>
                  <a:srgbClr val="404040"/>
                </a:solidFill>
                <a:latin typeface="Arial"/>
                <a:cs typeface="Arial"/>
              </a:rPr>
              <a:t>".read":"auth </a:t>
            </a: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!=</a:t>
            </a:r>
            <a:r>
              <a:rPr sz="12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Arial"/>
                <a:cs typeface="Arial"/>
              </a:rPr>
              <a:t>null",</a:t>
            </a:r>
            <a:endParaRPr sz="1200">
              <a:latin typeface="Arial"/>
              <a:cs typeface="Arial"/>
            </a:endParaRPr>
          </a:p>
          <a:p>
            <a:pPr marL="477520">
              <a:lnSpc>
                <a:spcPct val="100000"/>
              </a:lnSpc>
              <a:spcBef>
                <a:spcPts val="345"/>
              </a:spcBef>
            </a:pP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".write":"auth </a:t>
            </a: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!=</a:t>
            </a:r>
            <a:r>
              <a:rPr sz="1200" spc="-1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Arial"/>
                <a:cs typeface="Arial"/>
              </a:rPr>
              <a:t>null"</a:t>
            </a:r>
            <a:endParaRPr sz="12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360"/>
              </a:spcBef>
            </a:pPr>
            <a:r>
              <a:rPr sz="1200" spc="-35" dirty="0">
                <a:solidFill>
                  <a:srgbClr val="404040"/>
                </a:solidFill>
                <a:latin typeface="Arial"/>
                <a:cs typeface="Arial"/>
              </a:rPr>
              <a:t>},</a:t>
            </a:r>
            <a:endParaRPr sz="12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365"/>
              </a:spcBef>
            </a:pPr>
            <a:r>
              <a:rPr sz="1200" b="1" spc="-30" dirty="0">
                <a:solidFill>
                  <a:srgbClr val="404040"/>
                </a:solidFill>
                <a:latin typeface="Trebuchet MS"/>
                <a:cs typeface="Trebuchet MS"/>
              </a:rPr>
              <a:t>"usuarios" </a:t>
            </a:r>
            <a:r>
              <a:rPr sz="1200" b="1" spc="-11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200" b="1" spc="-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110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1200">
              <a:latin typeface="Trebuchet MS"/>
              <a:cs typeface="Trebuchet MS"/>
            </a:endParaRPr>
          </a:p>
          <a:p>
            <a:pPr marL="512445">
              <a:lnSpc>
                <a:spcPct val="100000"/>
              </a:lnSpc>
              <a:spcBef>
                <a:spcPts val="345"/>
              </a:spcBef>
            </a:pPr>
            <a:r>
              <a:rPr sz="1200" b="1" spc="-40" dirty="0">
                <a:solidFill>
                  <a:srgbClr val="404040"/>
                </a:solidFill>
                <a:latin typeface="Trebuchet MS"/>
                <a:cs typeface="Trebuchet MS"/>
              </a:rPr>
              <a:t>"$uid":{</a:t>
            </a:r>
            <a:endParaRPr sz="1200">
              <a:latin typeface="Trebuchet MS"/>
              <a:cs typeface="Trebuchet MS"/>
            </a:endParaRPr>
          </a:p>
          <a:p>
            <a:pPr marL="512445" marR="5080">
              <a:lnSpc>
                <a:spcPct val="125000"/>
              </a:lnSpc>
            </a:pPr>
            <a:r>
              <a:rPr sz="1200" b="1" spc="-45" dirty="0">
                <a:solidFill>
                  <a:srgbClr val="404040"/>
                </a:solidFill>
                <a:latin typeface="Trebuchet MS"/>
                <a:cs typeface="Trebuchet MS"/>
              </a:rPr>
              <a:t>".read": </a:t>
            </a:r>
            <a:r>
              <a:rPr sz="1200" b="1" spc="-40" dirty="0">
                <a:solidFill>
                  <a:srgbClr val="404040"/>
                </a:solidFill>
                <a:latin typeface="Trebuchet MS"/>
                <a:cs typeface="Trebuchet MS"/>
              </a:rPr>
              <a:t>"$uid </a:t>
            </a:r>
            <a:r>
              <a:rPr sz="1200" b="1" spc="-110" dirty="0">
                <a:solidFill>
                  <a:srgbClr val="404040"/>
                </a:solidFill>
                <a:latin typeface="Trebuchet MS"/>
                <a:cs typeface="Trebuchet MS"/>
              </a:rPr>
              <a:t>==</a:t>
            </a:r>
            <a:r>
              <a:rPr sz="1200" b="1" spc="-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60" dirty="0">
                <a:solidFill>
                  <a:srgbClr val="404040"/>
                </a:solidFill>
                <a:latin typeface="Trebuchet MS"/>
                <a:cs typeface="Trebuchet MS"/>
              </a:rPr>
              <a:t>auth.uid",  </a:t>
            </a:r>
            <a:r>
              <a:rPr sz="1200" b="1" spc="-50" dirty="0">
                <a:solidFill>
                  <a:srgbClr val="404040"/>
                </a:solidFill>
                <a:latin typeface="Trebuchet MS"/>
                <a:cs typeface="Trebuchet MS"/>
              </a:rPr>
              <a:t>".write":"$uid </a:t>
            </a:r>
            <a:r>
              <a:rPr sz="1200" b="1" spc="-110" dirty="0">
                <a:solidFill>
                  <a:srgbClr val="404040"/>
                </a:solidFill>
                <a:latin typeface="Trebuchet MS"/>
                <a:cs typeface="Trebuchet MS"/>
              </a:rPr>
              <a:t>==</a:t>
            </a:r>
            <a:r>
              <a:rPr sz="1200" b="1" spc="-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0" dirty="0">
                <a:solidFill>
                  <a:srgbClr val="404040"/>
                </a:solidFill>
                <a:latin typeface="Trebuchet MS"/>
                <a:cs typeface="Trebuchet MS"/>
              </a:rPr>
              <a:t>auth.uid"</a:t>
            </a:r>
            <a:endParaRPr sz="1200">
              <a:latin typeface="Trebuchet MS"/>
              <a:cs typeface="Trebuchet MS"/>
            </a:endParaRPr>
          </a:p>
          <a:p>
            <a:pPr marL="220979">
              <a:lnSpc>
                <a:spcPct val="100000"/>
              </a:lnSpc>
              <a:spcBef>
                <a:spcPts val="350"/>
              </a:spcBef>
            </a:pPr>
            <a:r>
              <a:rPr sz="1200" b="1" spc="-110" dirty="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82550">
              <a:lnSpc>
                <a:spcPct val="100000"/>
              </a:lnSpc>
              <a:spcBef>
                <a:spcPts val="360"/>
              </a:spcBef>
            </a:pPr>
            <a:r>
              <a:rPr sz="1200" b="1" spc="-110" dirty="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7945" y="4274007"/>
            <a:ext cx="73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404040"/>
                </a:solidFill>
                <a:latin typeface="Arial"/>
                <a:cs typeface="Arial"/>
              </a:rPr>
              <a:t>}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4553" y="1415397"/>
            <a:ext cx="2741333" cy="2439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75303" y="3996639"/>
            <a:ext cx="482663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El comodín </a:t>
            </a:r>
            <a:r>
              <a:rPr sz="1400" b="1" dirty="0">
                <a:latin typeface="Arial"/>
                <a:cs typeface="Arial"/>
              </a:rPr>
              <a:t>$ </a:t>
            </a:r>
            <a:r>
              <a:rPr sz="1400" dirty="0">
                <a:latin typeface="Arial"/>
                <a:cs typeface="Arial"/>
              </a:rPr>
              <a:t>funciona para referenciar a todos los nodos  </a:t>
            </a:r>
            <a:r>
              <a:rPr sz="1400" spc="-5" dirty="0">
                <a:latin typeface="Arial"/>
                <a:cs typeface="Arial"/>
              </a:rPr>
              <a:t>internos </a:t>
            </a:r>
            <a:r>
              <a:rPr sz="1400" dirty="0">
                <a:latin typeface="Arial"/>
                <a:cs typeface="Arial"/>
              </a:rPr>
              <a:t>a </a:t>
            </a:r>
            <a:r>
              <a:rPr sz="1400" spc="-5" dirty="0">
                <a:latin typeface="Arial"/>
                <a:cs typeface="Arial"/>
              </a:rPr>
              <a:t>“usuarios”. </a:t>
            </a:r>
            <a:r>
              <a:rPr sz="1400" dirty="0">
                <a:latin typeface="Arial"/>
                <a:cs typeface="Arial"/>
              </a:rPr>
              <a:t>Osea que en este </a:t>
            </a:r>
            <a:r>
              <a:rPr sz="1400" spc="-5" dirty="0">
                <a:latin typeface="Arial"/>
                <a:cs typeface="Arial"/>
              </a:rPr>
              <a:t>contexto </a:t>
            </a:r>
            <a:r>
              <a:rPr sz="1400" dirty="0">
                <a:latin typeface="Arial"/>
                <a:cs typeface="Arial"/>
              </a:rPr>
              <a:t>$uid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resulta  ser el </a:t>
            </a:r>
            <a:r>
              <a:rPr sz="1400" spc="-5" dirty="0">
                <a:latin typeface="Arial"/>
                <a:cs typeface="Arial"/>
              </a:rPr>
              <a:t>mismo </a:t>
            </a:r>
            <a:r>
              <a:rPr sz="1400" dirty="0">
                <a:latin typeface="Arial"/>
                <a:cs typeface="Arial"/>
              </a:rPr>
              <a:t>nombre de los nodos de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usuarios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8953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1169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R</a:t>
            </a:r>
            <a:r>
              <a:rPr spc="-229" dirty="0"/>
              <a:t>e</a:t>
            </a:r>
            <a:r>
              <a:rPr spc="-155" dirty="0"/>
              <a:t>g</a:t>
            </a:r>
            <a:r>
              <a:rPr spc="-310" dirty="0"/>
              <a:t>l</a:t>
            </a:r>
            <a:r>
              <a:rPr spc="-240" dirty="0"/>
              <a:t>a</a:t>
            </a:r>
            <a:r>
              <a:rPr spc="-6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7945" y="1264285"/>
            <a:ext cx="1849755" cy="264541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900" spc="-20" dirty="0">
                <a:solidFill>
                  <a:srgbClr val="404040"/>
                </a:solidFill>
                <a:latin typeface="Arial"/>
                <a:cs typeface="Arial"/>
              </a:rPr>
              <a:t>{</a:t>
            </a:r>
            <a:endParaRPr sz="900">
              <a:latin typeface="Arial"/>
              <a:cs typeface="Arial"/>
            </a:endParaRPr>
          </a:p>
          <a:p>
            <a:pPr marL="114300" marR="934719" indent="-52069">
              <a:lnSpc>
                <a:spcPct val="136700"/>
              </a:lnSpc>
              <a:spcBef>
                <a:spcPts val="5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</a:rPr>
              <a:t>"rules": </a:t>
            </a:r>
            <a:r>
              <a:rPr sz="900" spc="-20" dirty="0">
                <a:solidFill>
                  <a:srgbClr val="404040"/>
                </a:solidFill>
                <a:latin typeface="Arial"/>
                <a:cs typeface="Arial"/>
              </a:rPr>
              <a:t>{  </a:t>
            </a:r>
            <a:r>
              <a:rPr sz="900" spc="35" dirty="0">
                <a:solidFill>
                  <a:srgbClr val="404040"/>
                </a:solidFill>
                <a:latin typeface="Arial"/>
                <a:cs typeface="Arial"/>
              </a:rPr>
              <a:t>"</a:t>
            </a:r>
            <a:r>
              <a:rPr sz="900" dirty="0">
                <a:solidFill>
                  <a:srgbClr val="404040"/>
                </a:solidFill>
                <a:latin typeface="Arial"/>
                <a:cs typeface="Arial"/>
              </a:rPr>
              <a:t>li</a:t>
            </a:r>
            <a:r>
              <a:rPr sz="900" spc="-10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900" spc="-25" dirty="0">
                <a:solidFill>
                  <a:srgbClr val="404040"/>
                </a:solidFill>
                <a:latin typeface="Arial"/>
                <a:cs typeface="Arial"/>
              </a:rPr>
              <a:t>ta</a:t>
            </a:r>
            <a:r>
              <a:rPr sz="900" spc="-35" dirty="0">
                <a:solidFill>
                  <a:srgbClr val="404040"/>
                </a:solidFill>
                <a:latin typeface="Arial"/>
                <a:cs typeface="Arial"/>
              </a:rPr>
              <a:t>_u</a:t>
            </a:r>
            <a:r>
              <a:rPr sz="900" spc="-10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900" spc="-3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900" spc="-20" dirty="0">
                <a:solidFill>
                  <a:srgbClr val="404040"/>
                </a:solidFill>
                <a:latin typeface="Arial"/>
                <a:cs typeface="Arial"/>
              </a:rPr>
              <a:t>ar</a:t>
            </a:r>
            <a:r>
              <a:rPr sz="900" spc="-1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900" spc="-3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900" spc="-10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900" spc="-5" dirty="0">
                <a:solidFill>
                  <a:srgbClr val="404040"/>
                </a:solidFill>
                <a:latin typeface="Arial"/>
                <a:cs typeface="Arial"/>
              </a:rPr>
              <a:t>":{</a:t>
            </a:r>
            <a:endParaRPr sz="900">
              <a:latin typeface="Arial"/>
              <a:cs typeface="Arial"/>
            </a:endParaRPr>
          </a:p>
          <a:p>
            <a:pPr marL="547370">
              <a:lnSpc>
                <a:spcPct val="100000"/>
              </a:lnSpc>
              <a:spcBef>
                <a:spcPts val="385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</a:rPr>
              <a:t>".read":"auth </a:t>
            </a:r>
            <a:r>
              <a:rPr sz="900" spc="-25" dirty="0">
                <a:solidFill>
                  <a:srgbClr val="404040"/>
                </a:solidFill>
                <a:latin typeface="Arial"/>
                <a:cs typeface="Arial"/>
              </a:rPr>
              <a:t>!=</a:t>
            </a:r>
            <a:r>
              <a:rPr sz="9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04040"/>
                </a:solidFill>
                <a:latin typeface="Arial"/>
                <a:cs typeface="Arial"/>
              </a:rPr>
              <a:t>null",</a:t>
            </a:r>
            <a:endParaRPr sz="900">
              <a:latin typeface="Arial"/>
              <a:cs typeface="Arial"/>
            </a:endParaRPr>
          </a:p>
          <a:p>
            <a:pPr marL="547370">
              <a:lnSpc>
                <a:spcPct val="100000"/>
              </a:lnSpc>
              <a:spcBef>
                <a:spcPts val="395"/>
              </a:spcBef>
            </a:pPr>
            <a:r>
              <a:rPr sz="900" spc="-5" dirty="0">
                <a:solidFill>
                  <a:srgbClr val="404040"/>
                </a:solidFill>
                <a:latin typeface="Arial"/>
                <a:cs typeface="Arial"/>
              </a:rPr>
              <a:t>".write":"auth </a:t>
            </a:r>
            <a:r>
              <a:rPr sz="900" spc="-25" dirty="0">
                <a:solidFill>
                  <a:srgbClr val="404040"/>
                </a:solidFill>
                <a:latin typeface="Arial"/>
                <a:cs typeface="Arial"/>
              </a:rPr>
              <a:t>!=</a:t>
            </a:r>
            <a:r>
              <a:rPr sz="9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Arial"/>
                <a:cs typeface="Arial"/>
              </a:rPr>
              <a:t>null"</a:t>
            </a:r>
            <a:endParaRPr sz="9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95"/>
              </a:spcBef>
            </a:pPr>
            <a:r>
              <a:rPr sz="900" spc="-25" dirty="0">
                <a:solidFill>
                  <a:srgbClr val="404040"/>
                </a:solidFill>
                <a:latin typeface="Arial"/>
                <a:cs typeface="Arial"/>
              </a:rPr>
              <a:t>},</a:t>
            </a:r>
            <a:endParaRPr sz="9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85"/>
              </a:spcBef>
            </a:pPr>
            <a:r>
              <a:rPr sz="900" spc="-30" dirty="0">
                <a:solidFill>
                  <a:srgbClr val="404040"/>
                </a:solidFill>
                <a:latin typeface="Arial"/>
                <a:cs typeface="Arial"/>
              </a:rPr>
              <a:t>"usuarios" </a:t>
            </a:r>
            <a:r>
              <a:rPr sz="900" spc="-10" dirty="0">
                <a:solidFill>
                  <a:srgbClr val="404040"/>
                </a:solidFill>
                <a:latin typeface="Arial"/>
                <a:cs typeface="Arial"/>
              </a:rPr>
              <a:t>:</a:t>
            </a:r>
            <a:r>
              <a:rPr sz="9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404040"/>
                </a:solidFill>
                <a:latin typeface="Arial"/>
                <a:cs typeface="Arial"/>
              </a:rPr>
              <a:t>{</a:t>
            </a:r>
            <a:endParaRPr sz="900">
              <a:latin typeface="Arial"/>
              <a:cs typeface="Arial"/>
            </a:endParaRPr>
          </a:p>
          <a:p>
            <a:pPr marL="573405">
              <a:lnSpc>
                <a:spcPct val="100000"/>
              </a:lnSpc>
              <a:spcBef>
                <a:spcPts val="400"/>
              </a:spcBef>
            </a:pPr>
            <a:r>
              <a:rPr sz="900" spc="-10" dirty="0">
                <a:solidFill>
                  <a:srgbClr val="404040"/>
                </a:solidFill>
                <a:latin typeface="Arial"/>
                <a:cs typeface="Arial"/>
              </a:rPr>
              <a:t>"$uid":{</a:t>
            </a:r>
            <a:endParaRPr sz="900">
              <a:latin typeface="Arial"/>
              <a:cs typeface="Arial"/>
            </a:endParaRPr>
          </a:p>
          <a:p>
            <a:pPr marL="573405" marR="5080">
              <a:lnSpc>
                <a:spcPct val="135600"/>
              </a:lnSpc>
              <a:spcBef>
                <a:spcPts val="10"/>
              </a:spcBef>
            </a:pPr>
            <a:r>
              <a:rPr sz="900" spc="-15" dirty="0">
                <a:solidFill>
                  <a:srgbClr val="404040"/>
                </a:solidFill>
                <a:latin typeface="Arial"/>
                <a:cs typeface="Arial"/>
              </a:rPr>
              <a:t>".read": "$uid </a:t>
            </a:r>
            <a:r>
              <a:rPr sz="900" spc="-80" dirty="0">
                <a:solidFill>
                  <a:srgbClr val="404040"/>
                </a:solidFill>
                <a:latin typeface="Arial"/>
                <a:cs typeface="Arial"/>
              </a:rPr>
              <a:t>==</a:t>
            </a:r>
            <a:r>
              <a:rPr sz="900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404040"/>
                </a:solidFill>
                <a:latin typeface="Arial"/>
                <a:cs typeface="Arial"/>
              </a:rPr>
              <a:t>auth.uid",  </a:t>
            </a:r>
            <a:r>
              <a:rPr sz="900" spc="-5" dirty="0">
                <a:solidFill>
                  <a:srgbClr val="404040"/>
                </a:solidFill>
                <a:latin typeface="Arial"/>
                <a:cs typeface="Arial"/>
              </a:rPr>
              <a:t>".write":"$uid </a:t>
            </a:r>
            <a:r>
              <a:rPr sz="900" spc="-80" dirty="0">
                <a:solidFill>
                  <a:srgbClr val="404040"/>
                </a:solidFill>
                <a:latin typeface="Arial"/>
                <a:cs typeface="Arial"/>
              </a:rPr>
              <a:t>==</a:t>
            </a:r>
            <a:r>
              <a:rPr sz="9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404040"/>
                </a:solidFill>
                <a:latin typeface="Arial"/>
                <a:cs typeface="Arial"/>
              </a:rPr>
              <a:t>auth.uid"</a:t>
            </a:r>
            <a:endParaRPr sz="900">
              <a:latin typeface="Arial"/>
              <a:cs typeface="Arial"/>
            </a:endParaRPr>
          </a:p>
          <a:p>
            <a:pPr marL="215265">
              <a:lnSpc>
                <a:spcPct val="100000"/>
              </a:lnSpc>
              <a:spcBef>
                <a:spcPts val="395"/>
              </a:spcBef>
            </a:pPr>
            <a:r>
              <a:rPr sz="900" spc="-20" dirty="0">
                <a:solidFill>
                  <a:srgbClr val="404040"/>
                </a:solidFill>
                <a:latin typeface="Arial"/>
                <a:cs typeface="Arial"/>
              </a:rPr>
              <a:t>}</a:t>
            </a:r>
            <a:endParaRPr sz="9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95"/>
              </a:spcBef>
            </a:pPr>
            <a:r>
              <a:rPr sz="900" spc="-20" dirty="0">
                <a:solidFill>
                  <a:srgbClr val="404040"/>
                </a:solidFill>
                <a:latin typeface="Arial"/>
                <a:cs typeface="Arial"/>
              </a:rPr>
              <a:t>},</a:t>
            </a:r>
            <a:endParaRPr sz="9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85"/>
              </a:spcBef>
            </a:pPr>
            <a:r>
              <a:rPr sz="900" b="1" spc="-35" dirty="0">
                <a:solidFill>
                  <a:srgbClr val="404040"/>
                </a:solidFill>
                <a:latin typeface="Trebuchet MS"/>
                <a:cs typeface="Trebuchet MS"/>
              </a:rPr>
              <a:t>"broadcast":{</a:t>
            </a:r>
            <a:endParaRPr sz="900">
              <a:latin typeface="Trebuchet MS"/>
              <a:cs typeface="Trebuchet MS"/>
            </a:endParaRPr>
          </a:p>
          <a:p>
            <a:pPr marL="547370">
              <a:lnSpc>
                <a:spcPct val="100000"/>
              </a:lnSpc>
              <a:spcBef>
                <a:spcPts val="400"/>
              </a:spcBef>
            </a:pPr>
            <a:r>
              <a:rPr sz="900" b="1" spc="-35" dirty="0">
                <a:solidFill>
                  <a:srgbClr val="404040"/>
                </a:solidFill>
                <a:latin typeface="Trebuchet MS"/>
                <a:cs typeface="Trebuchet MS"/>
              </a:rPr>
              <a:t>".read":</a:t>
            </a:r>
            <a:r>
              <a:rPr sz="900" b="1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b="1" spc="-40" dirty="0">
                <a:solidFill>
                  <a:srgbClr val="404040"/>
                </a:solidFill>
                <a:latin typeface="Trebuchet MS"/>
                <a:cs typeface="Trebuchet MS"/>
              </a:rPr>
              <a:t>"auth!=null",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2894" y="3934155"/>
            <a:ext cx="10312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35" dirty="0">
                <a:solidFill>
                  <a:srgbClr val="404040"/>
                </a:solidFill>
                <a:latin typeface="Trebuchet MS"/>
                <a:cs typeface="Trebuchet MS"/>
              </a:rPr>
              <a:t>".write":"auth!=null"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0053" y="4120083"/>
            <a:ext cx="6476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85" dirty="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8237" y="4307535"/>
            <a:ext cx="6159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Arial"/>
                <a:cs typeface="Arial"/>
              </a:rPr>
              <a:t>}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7945" y="4494987"/>
            <a:ext cx="6159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Arial"/>
                <a:cs typeface="Arial"/>
              </a:rPr>
              <a:t>}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34553" y="1415397"/>
            <a:ext cx="2741333" cy="2439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75303" y="3996639"/>
            <a:ext cx="46469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Finalmente </a:t>
            </a:r>
            <a:r>
              <a:rPr sz="1400" dirty="0">
                <a:latin typeface="Arial"/>
                <a:cs typeface="Arial"/>
              </a:rPr>
              <a:t>para el acceso a broadcast se elige que sólo</a:t>
            </a:r>
            <a:r>
              <a:rPr sz="1400" spc="-2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  puedan consultar usuarios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autenticados.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22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272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Hilos </a:t>
            </a:r>
            <a:r>
              <a:rPr spc="-190" dirty="0"/>
              <a:t>y</a:t>
            </a:r>
            <a:r>
              <a:rPr spc="-580" dirty="0"/>
              <a:t> </a:t>
            </a:r>
            <a:r>
              <a:rPr spc="-175" dirty="0"/>
              <a:t>Android</a:t>
            </a:r>
          </a:p>
        </p:txBody>
      </p:sp>
      <p:sp>
        <p:nvSpPr>
          <p:cNvPr id="3" name="object 3"/>
          <p:cNvSpPr/>
          <p:nvPr/>
        </p:nvSpPr>
        <p:spPr>
          <a:xfrm>
            <a:off x="1475994" y="3307079"/>
            <a:ext cx="6207760" cy="114300"/>
          </a:xfrm>
          <a:custGeom>
            <a:avLst/>
            <a:gdLst/>
            <a:ahLst/>
            <a:cxnLst/>
            <a:rect l="l" t="t" r="r" b="b"/>
            <a:pathLst>
              <a:path w="6207759" h="114300">
                <a:moveTo>
                  <a:pt x="6093206" y="0"/>
                </a:moveTo>
                <a:lnTo>
                  <a:pt x="6093206" y="114300"/>
                </a:lnTo>
                <a:lnTo>
                  <a:pt x="6169406" y="76200"/>
                </a:lnTo>
                <a:lnTo>
                  <a:pt x="6112256" y="76200"/>
                </a:lnTo>
                <a:lnTo>
                  <a:pt x="6112256" y="38100"/>
                </a:lnTo>
                <a:lnTo>
                  <a:pt x="6169406" y="38100"/>
                </a:lnTo>
                <a:lnTo>
                  <a:pt x="6093206" y="0"/>
                </a:lnTo>
                <a:close/>
              </a:path>
              <a:path w="6207759" h="114300">
                <a:moveTo>
                  <a:pt x="6093206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093206" y="76200"/>
                </a:lnTo>
                <a:lnTo>
                  <a:pt x="6093206" y="38100"/>
                </a:lnTo>
                <a:close/>
              </a:path>
              <a:path w="6207759" h="114300">
                <a:moveTo>
                  <a:pt x="6169406" y="38100"/>
                </a:moveTo>
                <a:lnTo>
                  <a:pt x="6112256" y="38100"/>
                </a:lnTo>
                <a:lnTo>
                  <a:pt x="6112256" y="76200"/>
                </a:lnTo>
                <a:lnTo>
                  <a:pt x="6169406" y="76200"/>
                </a:lnTo>
                <a:lnTo>
                  <a:pt x="6207506" y="57150"/>
                </a:lnTo>
                <a:lnTo>
                  <a:pt x="6169406" y="381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0617" y="2731007"/>
            <a:ext cx="3384550" cy="114300"/>
          </a:xfrm>
          <a:custGeom>
            <a:avLst/>
            <a:gdLst/>
            <a:ahLst/>
            <a:cxnLst/>
            <a:rect l="l" t="t" r="r" b="b"/>
            <a:pathLst>
              <a:path w="3384550" h="114300">
                <a:moveTo>
                  <a:pt x="3270123" y="0"/>
                </a:moveTo>
                <a:lnTo>
                  <a:pt x="3270123" y="114300"/>
                </a:lnTo>
                <a:lnTo>
                  <a:pt x="3346323" y="76200"/>
                </a:lnTo>
                <a:lnTo>
                  <a:pt x="3289173" y="76200"/>
                </a:lnTo>
                <a:lnTo>
                  <a:pt x="3289173" y="38100"/>
                </a:lnTo>
                <a:lnTo>
                  <a:pt x="3346323" y="38100"/>
                </a:lnTo>
                <a:lnTo>
                  <a:pt x="3270123" y="0"/>
                </a:lnTo>
                <a:close/>
              </a:path>
              <a:path w="3384550" h="114300">
                <a:moveTo>
                  <a:pt x="327012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70123" y="76200"/>
                </a:lnTo>
                <a:lnTo>
                  <a:pt x="3270123" y="38100"/>
                </a:lnTo>
                <a:close/>
              </a:path>
              <a:path w="3384550" h="114300">
                <a:moveTo>
                  <a:pt x="3346323" y="38100"/>
                </a:moveTo>
                <a:lnTo>
                  <a:pt x="3289173" y="38100"/>
                </a:lnTo>
                <a:lnTo>
                  <a:pt x="3289173" y="76200"/>
                </a:lnTo>
                <a:lnTo>
                  <a:pt x="3346323" y="76200"/>
                </a:lnTo>
                <a:lnTo>
                  <a:pt x="3384423" y="57150"/>
                </a:lnTo>
                <a:lnTo>
                  <a:pt x="334632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6845" y="2228088"/>
            <a:ext cx="3384550" cy="114300"/>
          </a:xfrm>
          <a:custGeom>
            <a:avLst/>
            <a:gdLst/>
            <a:ahLst/>
            <a:cxnLst/>
            <a:rect l="l" t="t" r="r" b="b"/>
            <a:pathLst>
              <a:path w="3384550" h="114300">
                <a:moveTo>
                  <a:pt x="3270123" y="0"/>
                </a:moveTo>
                <a:lnTo>
                  <a:pt x="3270123" y="114300"/>
                </a:lnTo>
                <a:lnTo>
                  <a:pt x="3346323" y="76200"/>
                </a:lnTo>
                <a:lnTo>
                  <a:pt x="3289173" y="76200"/>
                </a:lnTo>
                <a:lnTo>
                  <a:pt x="3289173" y="38100"/>
                </a:lnTo>
                <a:lnTo>
                  <a:pt x="3346323" y="38100"/>
                </a:lnTo>
                <a:lnTo>
                  <a:pt x="3270123" y="0"/>
                </a:lnTo>
                <a:close/>
              </a:path>
              <a:path w="3384550" h="114300">
                <a:moveTo>
                  <a:pt x="327012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270123" y="76200"/>
                </a:lnTo>
                <a:lnTo>
                  <a:pt x="3270123" y="38100"/>
                </a:lnTo>
                <a:close/>
              </a:path>
              <a:path w="3384550" h="114300">
                <a:moveTo>
                  <a:pt x="3346323" y="38100"/>
                </a:moveTo>
                <a:lnTo>
                  <a:pt x="3289173" y="38100"/>
                </a:lnTo>
                <a:lnTo>
                  <a:pt x="3289173" y="76200"/>
                </a:lnTo>
                <a:lnTo>
                  <a:pt x="3346323" y="76200"/>
                </a:lnTo>
                <a:lnTo>
                  <a:pt x="3384423" y="57150"/>
                </a:lnTo>
                <a:lnTo>
                  <a:pt x="334632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6083" y="2284476"/>
            <a:ext cx="0" cy="1080135"/>
          </a:xfrm>
          <a:custGeom>
            <a:avLst/>
            <a:gdLst/>
            <a:ahLst/>
            <a:cxnLst/>
            <a:rect l="l" t="t" r="r" b="b"/>
            <a:pathLst>
              <a:path h="1080135">
                <a:moveTo>
                  <a:pt x="0" y="0"/>
                </a:moveTo>
                <a:lnTo>
                  <a:pt x="0" y="1080135"/>
                </a:lnTo>
              </a:path>
            </a:pathLst>
          </a:custGeom>
          <a:ln w="12192">
            <a:solidFill>
              <a:srgbClr val="006FC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5647" y="2284476"/>
            <a:ext cx="0" cy="1080135"/>
          </a:xfrm>
          <a:custGeom>
            <a:avLst/>
            <a:gdLst/>
            <a:ahLst/>
            <a:cxnLst/>
            <a:rect l="l" t="t" r="r" b="b"/>
            <a:pathLst>
              <a:path h="1080135">
                <a:moveTo>
                  <a:pt x="0" y="0"/>
                </a:moveTo>
                <a:lnTo>
                  <a:pt x="0" y="1080135"/>
                </a:lnTo>
              </a:path>
            </a:pathLst>
          </a:custGeom>
          <a:ln w="12192">
            <a:solidFill>
              <a:srgbClr val="006FC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9855" y="2787395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12192">
            <a:solidFill>
              <a:srgbClr val="006FC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31507" y="2787395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0"/>
                </a:moveTo>
                <a:lnTo>
                  <a:pt x="0" y="576072"/>
                </a:lnTo>
              </a:path>
            </a:pathLst>
          </a:custGeom>
          <a:ln w="12192">
            <a:solidFill>
              <a:srgbClr val="006FC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28076" y="4447032"/>
            <a:ext cx="794385" cy="76200"/>
          </a:xfrm>
          <a:custGeom>
            <a:avLst/>
            <a:gdLst/>
            <a:ahLst/>
            <a:cxnLst/>
            <a:rect l="l" t="t" r="r" b="b"/>
            <a:pathLst>
              <a:path w="794384" h="76200">
                <a:moveTo>
                  <a:pt x="718184" y="0"/>
                </a:moveTo>
                <a:lnTo>
                  <a:pt x="718184" y="76200"/>
                </a:lnTo>
                <a:lnTo>
                  <a:pt x="781684" y="44450"/>
                </a:lnTo>
                <a:lnTo>
                  <a:pt x="730884" y="44450"/>
                </a:lnTo>
                <a:lnTo>
                  <a:pt x="730884" y="31750"/>
                </a:lnTo>
                <a:lnTo>
                  <a:pt x="781684" y="31750"/>
                </a:lnTo>
                <a:lnTo>
                  <a:pt x="718184" y="0"/>
                </a:lnTo>
                <a:close/>
              </a:path>
              <a:path w="794384" h="76200">
                <a:moveTo>
                  <a:pt x="71818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18184" y="44450"/>
                </a:lnTo>
                <a:lnTo>
                  <a:pt x="718184" y="31750"/>
                </a:lnTo>
                <a:close/>
              </a:path>
              <a:path w="794384" h="76200">
                <a:moveTo>
                  <a:pt x="781684" y="31750"/>
                </a:moveTo>
                <a:lnTo>
                  <a:pt x="730884" y="31750"/>
                </a:lnTo>
                <a:lnTo>
                  <a:pt x="730884" y="44450"/>
                </a:lnTo>
                <a:lnTo>
                  <a:pt x="781684" y="44450"/>
                </a:lnTo>
                <a:lnTo>
                  <a:pt x="794384" y="38100"/>
                </a:lnTo>
                <a:lnTo>
                  <a:pt x="781684" y="3175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24468" y="4516932"/>
            <a:ext cx="511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spc="-15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89976" y="3765803"/>
            <a:ext cx="76200" cy="720090"/>
          </a:xfrm>
          <a:custGeom>
            <a:avLst/>
            <a:gdLst/>
            <a:ahLst/>
            <a:cxnLst/>
            <a:rect l="l" t="t" r="r" b="b"/>
            <a:pathLst>
              <a:path w="76200" h="720089">
                <a:moveTo>
                  <a:pt x="44450" y="63500"/>
                </a:moveTo>
                <a:lnTo>
                  <a:pt x="31750" y="63500"/>
                </a:lnTo>
                <a:lnTo>
                  <a:pt x="31750" y="720077"/>
                </a:lnTo>
                <a:lnTo>
                  <a:pt x="44450" y="720077"/>
                </a:lnTo>
                <a:lnTo>
                  <a:pt x="44450" y="63500"/>
                </a:lnTo>
                <a:close/>
              </a:path>
              <a:path w="76200" h="72008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720089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41430" y="3822925"/>
            <a:ext cx="167005" cy="6572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ES</a:t>
            </a:r>
            <a:r>
              <a:rPr sz="1000" dirty="0">
                <a:latin typeface="Arial"/>
                <a:cs typeface="Arial"/>
              </a:rPr>
              <a:t>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2300" y="2182114"/>
            <a:ext cx="1269365" cy="127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"/>
                <a:cs typeface="Arial"/>
              </a:rPr>
              <a:t>WORKER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THREAD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4540"/>
              </a:lnSpc>
              <a:spcBef>
                <a:spcPts val="120"/>
              </a:spcBef>
            </a:pPr>
            <a:r>
              <a:rPr sz="1100" dirty="0">
                <a:latin typeface="Arial"/>
                <a:cs typeface="Arial"/>
              </a:rPr>
              <a:t>WORKER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THREAD  MAIN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THREAD</a:t>
            </a:r>
            <a:endParaRPr sz="1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0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272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Hilos </a:t>
            </a:r>
            <a:r>
              <a:rPr spc="-190" dirty="0"/>
              <a:t>y</a:t>
            </a:r>
            <a:r>
              <a:rPr spc="-580" dirty="0"/>
              <a:t> </a:t>
            </a:r>
            <a:r>
              <a:rPr spc="-175" dirty="0"/>
              <a:t>Android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370457"/>
            <a:ext cx="6858000" cy="2324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Existen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dos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reglas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básicas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la hora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trabajar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hilos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Android: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AutoNum type="arabicPeriod"/>
              <a:tabLst>
                <a:tab pos="262890" algn="l"/>
              </a:tabLst>
            </a:pPr>
            <a:r>
              <a:rPr lang="es-ES" sz="2000" spc="-25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254" dirty="0" smtClean="0">
                <a:solidFill>
                  <a:srgbClr val="C00000"/>
                </a:solidFill>
                <a:latin typeface="Arial"/>
                <a:cs typeface="Arial"/>
              </a:rPr>
              <a:t>EN </a:t>
            </a:r>
            <a:r>
              <a:rPr sz="2000" spc="-155" dirty="0">
                <a:solidFill>
                  <a:srgbClr val="C00000"/>
                </a:solidFill>
                <a:latin typeface="Arial"/>
                <a:cs typeface="Arial"/>
              </a:rPr>
              <a:t>UN </a:t>
            </a:r>
            <a:r>
              <a:rPr sz="2000" i="1" spc="-60" dirty="0">
                <a:solidFill>
                  <a:srgbClr val="C00000"/>
                </a:solidFill>
                <a:latin typeface="Trebuchet MS"/>
                <a:cs typeface="Trebuchet MS"/>
              </a:rPr>
              <a:t>WORKER </a:t>
            </a:r>
            <a:r>
              <a:rPr sz="2000" i="1" spc="-85" dirty="0">
                <a:solidFill>
                  <a:srgbClr val="C00000"/>
                </a:solidFill>
                <a:latin typeface="Trebuchet MS"/>
                <a:cs typeface="Trebuchet MS"/>
              </a:rPr>
              <a:t>THREAD </a:t>
            </a:r>
            <a:r>
              <a:rPr sz="2000" spc="-190" dirty="0">
                <a:solidFill>
                  <a:srgbClr val="C00000"/>
                </a:solidFill>
                <a:latin typeface="Arial"/>
                <a:cs typeface="Arial"/>
              </a:rPr>
              <a:t>NO </a:t>
            </a:r>
            <a:r>
              <a:rPr sz="2000" spc="-395" dirty="0">
                <a:solidFill>
                  <a:srgbClr val="C00000"/>
                </a:solidFill>
                <a:latin typeface="Arial"/>
                <a:cs typeface="Arial"/>
              </a:rPr>
              <a:t>ES </a:t>
            </a:r>
            <a:r>
              <a:rPr sz="2000" spc="-270" dirty="0">
                <a:solidFill>
                  <a:srgbClr val="C00000"/>
                </a:solidFill>
                <a:latin typeface="Arial"/>
                <a:cs typeface="Arial"/>
              </a:rPr>
              <a:t>POSIBLE </a:t>
            </a:r>
            <a:r>
              <a:rPr sz="2000" spc="-190" dirty="0">
                <a:solidFill>
                  <a:srgbClr val="C00000"/>
                </a:solidFill>
                <a:latin typeface="Arial"/>
                <a:cs typeface="Arial"/>
              </a:rPr>
              <a:t>MODIFICAR </a:t>
            </a:r>
            <a:r>
              <a:rPr sz="2000" spc="-325" dirty="0">
                <a:solidFill>
                  <a:srgbClr val="C00000"/>
                </a:solidFill>
                <a:latin typeface="Arial"/>
                <a:cs typeface="Arial"/>
              </a:rPr>
              <a:t>LOS</a:t>
            </a:r>
            <a:r>
              <a:rPr sz="2000" spc="-2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229" dirty="0">
                <a:solidFill>
                  <a:srgbClr val="C00000"/>
                </a:solidFill>
                <a:latin typeface="Arial"/>
                <a:cs typeface="Arial"/>
              </a:rPr>
              <a:t>VIEWS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Arial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C00000"/>
              </a:buClr>
              <a:buFont typeface="Arial"/>
              <a:buAutoNum type="arabicPeriod"/>
            </a:pPr>
            <a:endParaRPr sz="1800" dirty="0">
              <a:latin typeface="Times New Roman"/>
              <a:cs typeface="Times New Roman"/>
            </a:endParaRPr>
          </a:p>
          <a:p>
            <a:pPr marL="12700" marR="223520">
              <a:lnSpc>
                <a:spcPts val="2160"/>
              </a:lnSpc>
              <a:buAutoNum type="arabicPeriod"/>
              <a:tabLst>
                <a:tab pos="263525" algn="l"/>
              </a:tabLst>
            </a:pPr>
            <a:r>
              <a:rPr lang="es-ES" sz="2000" spc="-254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254" dirty="0" smtClean="0">
                <a:solidFill>
                  <a:srgbClr val="C00000"/>
                </a:solidFill>
                <a:latin typeface="Arial"/>
                <a:cs typeface="Arial"/>
              </a:rPr>
              <a:t>EN </a:t>
            </a:r>
            <a:r>
              <a:rPr sz="2000" spc="-315" dirty="0">
                <a:solidFill>
                  <a:srgbClr val="C00000"/>
                </a:solidFill>
                <a:latin typeface="Arial"/>
                <a:cs typeface="Arial"/>
              </a:rPr>
              <a:t>EL </a:t>
            </a:r>
            <a:r>
              <a:rPr sz="2000" i="1" spc="20" dirty="0">
                <a:solidFill>
                  <a:srgbClr val="C00000"/>
                </a:solidFill>
                <a:latin typeface="Trebuchet MS"/>
                <a:cs typeface="Trebuchet MS"/>
              </a:rPr>
              <a:t>MAIN </a:t>
            </a:r>
            <a:r>
              <a:rPr sz="2000" i="1" spc="-85" dirty="0">
                <a:solidFill>
                  <a:srgbClr val="C00000"/>
                </a:solidFill>
                <a:latin typeface="Trebuchet MS"/>
                <a:cs typeface="Trebuchet MS"/>
              </a:rPr>
              <a:t>THREAD </a:t>
            </a:r>
            <a:r>
              <a:rPr sz="2000" i="1" spc="-75" dirty="0">
                <a:solidFill>
                  <a:srgbClr val="C00000"/>
                </a:solidFill>
                <a:latin typeface="Trebuchet MS"/>
                <a:cs typeface="Trebuchet MS"/>
              </a:rPr>
              <a:t>(GUI </a:t>
            </a:r>
            <a:r>
              <a:rPr sz="2000" i="1" spc="-90" dirty="0">
                <a:solidFill>
                  <a:srgbClr val="C00000"/>
                </a:solidFill>
                <a:latin typeface="Trebuchet MS"/>
                <a:cs typeface="Trebuchet MS"/>
              </a:rPr>
              <a:t>THREAD) </a:t>
            </a:r>
            <a:r>
              <a:rPr sz="2000" spc="-190" dirty="0">
                <a:solidFill>
                  <a:srgbClr val="C00000"/>
                </a:solidFill>
                <a:latin typeface="Arial"/>
                <a:cs typeface="Arial"/>
              </a:rPr>
              <a:t>NO </a:t>
            </a:r>
            <a:r>
              <a:rPr sz="2000" spc="-395" dirty="0">
                <a:solidFill>
                  <a:srgbClr val="C00000"/>
                </a:solidFill>
                <a:latin typeface="Arial"/>
                <a:cs typeface="Arial"/>
              </a:rPr>
              <a:t>ES </a:t>
            </a:r>
            <a:r>
              <a:rPr sz="2000" spc="-270" dirty="0">
                <a:solidFill>
                  <a:srgbClr val="C00000"/>
                </a:solidFill>
                <a:latin typeface="Arial"/>
                <a:cs typeface="Arial"/>
              </a:rPr>
              <a:t>POSIBLE </a:t>
            </a:r>
            <a:r>
              <a:rPr sz="2000" spc="-300" dirty="0">
                <a:solidFill>
                  <a:srgbClr val="C00000"/>
                </a:solidFill>
                <a:latin typeface="Arial"/>
                <a:cs typeface="Arial"/>
              </a:rPr>
              <a:t>HACER </a:t>
            </a:r>
            <a:r>
              <a:rPr sz="2000" spc="-155" dirty="0">
                <a:solidFill>
                  <a:srgbClr val="C00000"/>
                </a:solidFill>
                <a:latin typeface="Arial"/>
                <a:cs typeface="Arial"/>
              </a:rPr>
              <a:t>UN  </a:t>
            </a:r>
            <a:r>
              <a:rPr sz="2000" spc="-229" dirty="0">
                <a:solidFill>
                  <a:srgbClr val="C00000"/>
                </a:solidFill>
                <a:latin typeface="Arial"/>
                <a:cs typeface="Arial"/>
              </a:rPr>
              <a:t>PROCEDIMIENTO </a:t>
            </a:r>
            <a:r>
              <a:rPr sz="2000" spc="-245" dirty="0">
                <a:solidFill>
                  <a:srgbClr val="C00000"/>
                </a:solidFill>
                <a:latin typeface="Arial"/>
                <a:cs typeface="Arial"/>
              </a:rPr>
              <a:t>QUE </a:t>
            </a:r>
            <a:r>
              <a:rPr sz="2000" spc="-250" dirty="0">
                <a:solidFill>
                  <a:srgbClr val="C00000"/>
                </a:solidFill>
                <a:latin typeface="Arial"/>
                <a:cs typeface="Arial"/>
              </a:rPr>
              <a:t>INVOLUCRE </a:t>
            </a:r>
            <a:r>
              <a:rPr sz="2000" spc="-165" dirty="0">
                <a:solidFill>
                  <a:srgbClr val="C00000"/>
                </a:solidFill>
                <a:latin typeface="Arial"/>
                <a:cs typeface="Arial"/>
              </a:rPr>
              <a:t>UNA</a:t>
            </a:r>
            <a:r>
              <a:rPr sz="2000" spc="-3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C00000"/>
                </a:solidFill>
                <a:latin typeface="Arial"/>
                <a:cs typeface="Arial"/>
              </a:rPr>
              <a:t>COMUNICACIÓN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94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272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Hilos </a:t>
            </a:r>
            <a:r>
              <a:rPr spc="-190" dirty="0"/>
              <a:t>y</a:t>
            </a:r>
            <a:r>
              <a:rPr spc="-580" dirty="0"/>
              <a:t> </a:t>
            </a:r>
            <a:r>
              <a:rPr spc="-175" dirty="0"/>
              <a:t>Android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370457"/>
            <a:ext cx="6671309" cy="2324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Existen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dos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reglas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básicas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la hora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trabajar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hilos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Android: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AutoNum type="arabicPeriod"/>
              <a:tabLst>
                <a:tab pos="262890" algn="l"/>
              </a:tabLst>
            </a:pPr>
            <a:r>
              <a:rPr sz="2000" spc="-325" dirty="0">
                <a:solidFill>
                  <a:srgbClr val="00AF50"/>
                </a:solidFill>
                <a:latin typeface="Arial"/>
                <a:cs typeface="Arial"/>
              </a:rPr>
              <a:t>LOS </a:t>
            </a:r>
            <a:r>
              <a:rPr sz="2000" spc="-229" dirty="0">
                <a:solidFill>
                  <a:srgbClr val="00AF50"/>
                </a:solidFill>
                <a:latin typeface="Arial"/>
                <a:cs typeface="Arial"/>
              </a:rPr>
              <a:t>VIEWS </a:t>
            </a:r>
            <a:r>
              <a:rPr sz="2000" spc="-390" dirty="0">
                <a:solidFill>
                  <a:srgbClr val="00AF50"/>
                </a:solidFill>
                <a:latin typeface="Arial"/>
                <a:cs typeface="Arial"/>
              </a:rPr>
              <a:t>SE </a:t>
            </a:r>
            <a:r>
              <a:rPr sz="2000" spc="-170" dirty="0">
                <a:solidFill>
                  <a:srgbClr val="00AF50"/>
                </a:solidFill>
                <a:latin typeface="Arial"/>
                <a:cs typeface="Arial"/>
              </a:rPr>
              <a:t>MODIFICAN </a:t>
            </a:r>
            <a:r>
              <a:rPr sz="2000" spc="-254" dirty="0">
                <a:solidFill>
                  <a:srgbClr val="00AF50"/>
                </a:solidFill>
                <a:latin typeface="Arial"/>
                <a:cs typeface="Arial"/>
              </a:rPr>
              <a:t>EN </a:t>
            </a:r>
            <a:r>
              <a:rPr sz="2000" spc="-315" dirty="0">
                <a:solidFill>
                  <a:srgbClr val="00AF50"/>
                </a:solidFill>
                <a:latin typeface="Arial"/>
                <a:cs typeface="Arial"/>
              </a:rPr>
              <a:t>EL </a:t>
            </a:r>
            <a:r>
              <a:rPr sz="2000" spc="-80" dirty="0">
                <a:solidFill>
                  <a:srgbClr val="00AF50"/>
                </a:solidFill>
                <a:latin typeface="Arial"/>
                <a:cs typeface="Arial"/>
              </a:rPr>
              <a:t>MAIN </a:t>
            </a:r>
            <a:r>
              <a:rPr sz="2000" spc="-265" dirty="0">
                <a:solidFill>
                  <a:srgbClr val="00AF50"/>
                </a:solidFill>
                <a:latin typeface="Arial"/>
                <a:cs typeface="Arial"/>
              </a:rPr>
              <a:t>THREAD </a:t>
            </a:r>
            <a:r>
              <a:rPr sz="2000" spc="-145" dirty="0">
                <a:solidFill>
                  <a:srgbClr val="00AF50"/>
                </a:solidFill>
                <a:latin typeface="Arial"/>
                <a:cs typeface="Arial"/>
              </a:rPr>
              <a:t>(GUI</a:t>
            </a:r>
            <a:r>
              <a:rPr sz="2000" spc="-4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s-ES" sz="2000" spc="-41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235" dirty="0" smtClean="0">
                <a:solidFill>
                  <a:srgbClr val="00AF50"/>
                </a:solidFill>
                <a:latin typeface="Arial"/>
                <a:cs typeface="Arial"/>
              </a:rPr>
              <a:t>THREAD</a:t>
            </a:r>
            <a:r>
              <a:rPr sz="2000" spc="-235" dirty="0">
                <a:solidFill>
                  <a:srgbClr val="00AF50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50"/>
              </a:buClr>
              <a:buFont typeface="Arial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AF50"/>
              </a:buClr>
              <a:buFont typeface="Arial"/>
              <a:buAutoNum type="arabicPeriod"/>
            </a:pPr>
            <a:endParaRPr sz="1800" dirty="0">
              <a:latin typeface="Times New Roman"/>
              <a:cs typeface="Times New Roman"/>
            </a:endParaRPr>
          </a:p>
          <a:p>
            <a:pPr marL="12700" marR="36195">
              <a:lnSpc>
                <a:spcPts val="2160"/>
              </a:lnSpc>
              <a:buAutoNum type="arabicPeriod"/>
              <a:tabLst>
                <a:tab pos="263525" algn="l"/>
              </a:tabLst>
            </a:pPr>
            <a:r>
              <a:rPr sz="2000" spc="-254" dirty="0">
                <a:solidFill>
                  <a:srgbClr val="00AF50"/>
                </a:solidFill>
                <a:latin typeface="Arial"/>
                <a:cs typeface="Arial"/>
              </a:rPr>
              <a:t>EN </a:t>
            </a:r>
            <a:r>
              <a:rPr sz="2000" spc="-315" dirty="0">
                <a:solidFill>
                  <a:srgbClr val="00AF50"/>
                </a:solidFill>
                <a:latin typeface="Arial"/>
                <a:cs typeface="Arial"/>
              </a:rPr>
              <a:t>EL </a:t>
            </a:r>
            <a:r>
              <a:rPr sz="2000" i="1" spc="20" dirty="0">
                <a:solidFill>
                  <a:srgbClr val="00AF50"/>
                </a:solidFill>
                <a:latin typeface="Trebuchet MS"/>
                <a:cs typeface="Trebuchet MS"/>
              </a:rPr>
              <a:t>MAIN </a:t>
            </a:r>
            <a:r>
              <a:rPr sz="2000" i="1" spc="-85" dirty="0">
                <a:solidFill>
                  <a:srgbClr val="00AF50"/>
                </a:solidFill>
                <a:latin typeface="Trebuchet MS"/>
                <a:cs typeface="Trebuchet MS"/>
              </a:rPr>
              <a:t>THREAD </a:t>
            </a:r>
            <a:r>
              <a:rPr sz="2000" i="1" spc="-75" dirty="0">
                <a:solidFill>
                  <a:srgbClr val="00AF50"/>
                </a:solidFill>
                <a:latin typeface="Trebuchet MS"/>
                <a:cs typeface="Trebuchet MS"/>
              </a:rPr>
              <a:t>(GUI </a:t>
            </a:r>
            <a:r>
              <a:rPr sz="2000" i="1" spc="-90" dirty="0">
                <a:solidFill>
                  <a:srgbClr val="00AF50"/>
                </a:solidFill>
                <a:latin typeface="Trebuchet MS"/>
                <a:cs typeface="Trebuchet MS"/>
              </a:rPr>
              <a:t>THREAD) </a:t>
            </a:r>
            <a:r>
              <a:rPr sz="2000" spc="-190" dirty="0">
                <a:solidFill>
                  <a:srgbClr val="00AF50"/>
                </a:solidFill>
                <a:latin typeface="Arial"/>
                <a:cs typeface="Arial"/>
              </a:rPr>
              <a:t>NO </a:t>
            </a:r>
            <a:r>
              <a:rPr sz="2000" spc="-395" dirty="0">
                <a:solidFill>
                  <a:srgbClr val="00AF50"/>
                </a:solidFill>
                <a:latin typeface="Arial"/>
                <a:cs typeface="Arial"/>
              </a:rPr>
              <a:t>ES </a:t>
            </a:r>
            <a:r>
              <a:rPr lang="es-ES" sz="2000" spc="-39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270" dirty="0" smtClean="0">
                <a:solidFill>
                  <a:srgbClr val="00AF50"/>
                </a:solidFill>
                <a:latin typeface="Arial"/>
                <a:cs typeface="Arial"/>
              </a:rPr>
              <a:t>POSIBLE </a:t>
            </a:r>
            <a:r>
              <a:rPr sz="2000" spc="-300" dirty="0">
                <a:solidFill>
                  <a:srgbClr val="00AF50"/>
                </a:solidFill>
                <a:latin typeface="Arial"/>
                <a:cs typeface="Arial"/>
              </a:rPr>
              <a:t>HACER </a:t>
            </a:r>
            <a:r>
              <a:rPr sz="2000" spc="-155" dirty="0">
                <a:solidFill>
                  <a:srgbClr val="00AF50"/>
                </a:solidFill>
                <a:latin typeface="Arial"/>
                <a:cs typeface="Arial"/>
              </a:rPr>
              <a:t>UN  </a:t>
            </a:r>
            <a:r>
              <a:rPr sz="2000" spc="-229" dirty="0">
                <a:solidFill>
                  <a:srgbClr val="00AF50"/>
                </a:solidFill>
                <a:latin typeface="Arial"/>
                <a:cs typeface="Arial"/>
              </a:rPr>
              <a:t>PROCEDIMIENTO </a:t>
            </a:r>
            <a:r>
              <a:rPr sz="2000" spc="-245" dirty="0">
                <a:solidFill>
                  <a:srgbClr val="00AF50"/>
                </a:solidFill>
                <a:latin typeface="Arial"/>
                <a:cs typeface="Arial"/>
              </a:rPr>
              <a:t>QUE </a:t>
            </a:r>
            <a:r>
              <a:rPr sz="2000" spc="-250" dirty="0">
                <a:solidFill>
                  <a:srgbClr val="00AF50"/>
                </a:solidFill>
                <a:latin typeface="Arial"/>
                <a:cs typeface="Arial"/>
              </a:rPr>
              <a:t>INVOLUCRE </a:t>
            </a:r>
            <a:r>
              <a:rPr sz="2000" spc="-165" dirty="0">
                <a:solidFill>
                  <a:srgbClr val="00AF50"/>
                </a:solidFill>
                <a:latin typeface="Arial"/>
                <a:cs typeface="Arial"/>
              </a:rPr>
              <a:t>UNA</a:t>
            </a:r>
            <a:r>
              <a:rPr sz="2000" spc="-36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00AF50"/>
                </a:solidFill>
                <a:latin typeface="Arial"/>
                <a:cs typeface="Arial"/>
              </a:rPr>
              <a:t>COMUNICACIÓN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90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272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Hilos </a:t>
            </a:r>
            <a:r>
              <a:rPr spc="-190" dirty="0"/>
              <a:t>y</a:t>
            </a:r>
            <a:r>
              <a:rPr spc="-580" dirty="0"/>
              <a:t> </a:t>
            </a:r>
            <a:r>
              <a:rPr spc="-175" dirty="0"/>
              <a:t>Android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370457"/>
            <a:ext cx="6671309" cy="2324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Existen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dos 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reglas 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básicas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la hora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2000" spc="-45" dirty="0">
                <a:solidFill>
                  <a:srgbClr val="404040"/>
                </a:solidFill>
                <a:latin typeface="Arial"/>
                <a:cs typeface="Arial"/>
              </a:rPr>
              <a:t>trabajar </a:t>
            </a:r>
            <a:r>
              <a:rPr sz="2000" spc="-65" dirty="0">
                <a:solidFill>
                  <a:srgbClr val="404040"/>
                </a:solidFill>
                <a:latin typeface="Arial"/>
                <a:cs typeface="Arial"/>
              </a:rPr>
              <a:t>hilos 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en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Android: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AutoNum type="arabicPeriod"/>
              <a:tabLst>
                <a:tab pos="262890" algn="l"/>
              </a:tabLst>
            </a:pPr>
            <a:r>
              <a:rPr sz="2000" spc="-325" dirty="0">
                <a:solidFill>
                  <a:srgbClr val="00AF50"/>
                </a:solidFill>
                <a:latin typeface="Arial"/>
                <a:cs typeface="Arial"/>
              </a:rPr>
              <a:t>LOS </a:t>
            </a:r>
            <a:r>
              <a:rPr sz="2000" spc="-229" dirty="0">
                <a:solidFill>
                  <a:srgbClr val="00AF50"/>
                </a:solidFill>
                <a:latin typeface="Arial"/>
                <a:cs typeface="Arial"/>
              </a:rPr>
              <a:t>VIEWS </a:t>
            </a:r>
            <a:r>
              <a:rPr sz="2000" spc="-390" dirty="0">
                <a:solidFill>
                  <a:srgbClr val="00AF50"/>
                </a:solidFill>
                <a:latin typeface="Arial"/>
                <a:cs typeface="Arial"/>
              </a:rPr>
              <a:t>SE </a:t>
            </a:r>
            <a:r>
              <a:rPr sz="2000" spc="-170" dirty="0">
                <a:solidFill>
                  <a:srgbClr val="00AF50"/>
                </a:solidFill>
                <a:latin typeface="Arial"/>
                <a:cs typeface="Arial"/>
              </a:rPr>
              <a:t>MODIFICAN </a:t>
            </a:r>
            <a:r>
              <a:rPr sz="2000" spc="-254" dirty="0">
                <a:solidFill>
                  <a:srgbClr val="00AF50"/>
                </a:solidFill>
                <a:latin typeface="Arial"/>
                <a:cs typeface="Arial"/>
              </a:rPr>
              <a:t>EN </a:t>
            </a:r>
            <a:r>
              <a:rPr sz="2000" spc="-315" dirty="0">
                <a:solidFill>
                  <a:srgbClr val="00AF50"/>
                </a:solidFill>
                <a:latin typeface="Arial"/>
                <a:cs typeface="Arial"/>
              </a:rPr>
              <a:t>EL </a:t>
            </a:r>
            <a:r>
              <a:rPr sz="2000" spc="-80" dirty="0">
                <a:solidFill>
                  <a:srgbClr val="00AF50"/>
                </a:solidFill>
                <a:latin typeface="Arial"/>
                <a:cs typeface="Arial"/>
              </a:rPr>
              <a:t>MAIN </a:t>
            </a:r>
            <a:r>
              <a:rPr sz="2000" spc="-265" dirty="0">
                <a:solidFill>
                  <a:srgbClr val="00AF50"/>
                </a:solidFill>
                <a:latin typeface="Arial"/>
                <a:cs typeface="Arial"/>
              </a:rPr>
              <a:t>THREAD </a:t>
            </a:r>
            <a:r>
              <a:rPr sz="2000" spc="-145" dirty="0">
                <a:solidFill>
                  <a:srgbClr val="00AF50"/>
                </a:solidFill>
                <a:latin typeface="Arial"/>
                <a:cs typeface="Arial"/>
              </a:rPr>
              <a:t>(GUI</a:t>
            </a:r>
            <a:r>
              <a:rPr sz="2000" spc="-4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lang="es-ES" sz="2000" spc="-41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235" dirty="0" smtClean="0">
                <a:solidFill>
                  <a:srgbClr val="00AF50"/>
                </a:solidFill>
                <a:latin typeface="Arial"/>
                <a:cs typeface="Arial"/>
              </a:rPr>
              <a:t>THREAD</a:t>
            </a:r>
            <a:r>
              <a:rPr sz="2000" spc="-235" dirty="0">
                <a:solidFill>
                  <a:srgbClr val="00AF50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AF50"/>
              </a:buClr>
              <a:buFont typeface="Arial"/>
              <a:buAutoNum type="arabicPeriod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AF50"/>
              </a:buClr>
              <a:buFont typeface="Arial"/>
              <a:buAutoNum type="arabicPeriod"/>
            </a:pPr>
            <a:endParaRPr sz="1800" dirty="0">
              <a:latin typeface="Times New Roman"/>
              <a:cs typeface="Times New Roman"/>
            </a:endParaRPr>
          </a:p>
          <a:p>
            <a:pPr marL="12700" marR="36195">
              <a:lnSpc>
                <a:spcPts val="2160"/>
              </a:lnSpc>
              <a:buAutoNum type="arabicPeriod"/>
              <a:tabLst>
                <a:tab pos="263525" algn="l"/>
              </a:tabLst>
            </a:pPr>
            <a:r>
              <a:rPr sz="2000" spc="-254" dirty="0">
                <a:solidFill>
                  <a:srgbClr val="00AF50"/>
                </a:solidFill>
                <a:latin typeface="Arial"/>
                <a:cs typeface="Arial"/>
              </a:rPr>
              <a:t>EN </a:t>
            </a:r>
            <a:r>
              <a:rPr sz="2000" spc="-315" dirty="0">
                <a:solidFill>
                  <a:srgbClr val="00AF50"/>
                </a:solidFill>
                <a:latin typeface="Arial"/>
                <a:cs typeface="Arial"/>
              </a:rPr>
              <a:t>EL </a:t>
            </a:r>
            <a:r>
              <a:rPr sz="2000" i="1" spc="20" dirty="0">
                <a:solidFill>
                  <a:srgbClr val="00AF50"/>
                </a:solidFill>
                <a:latin typeface="Trebuchet MS"/>
                <a:cs typeface="Trebuchet MS"/>
              </a:rPr>
              <a:t>MAIN </a:t>
            </a:r>
            <a:r>
              <a:rPr sz="2000" i="1" spc="-85" dirty="0">
                <a:solidFill>
                  <a:srgbClr val="00AF50"/>
                </a:solidFill>
                <a:latin typeface="Trebuchet MS"/>
                <a:cs typeface="Trebuchet MS"/>
              </a:rPr>
              <a:t>THREAD </a:t>
            </a:r>
            <a:r>
              <a:rPr sz="2000" i="1" spc="-75" dirty="0">
                <a:solidFill>
                  <a:srgbClr val="00AF50"/>
                </a:solidFill>
                <a:latin typeface="Trebuchet MS"/>
                <a:cs typeface="Trebuchet MS"/>
              </a:rPr>
              <a:t>(GUI </a:t>
            </a:r>
            <a:r>
              <a:rPr sz="2000" i="1" spc="-90" dirty="0">
                <a:solidFill>
                  <a:srgbClr val="00AF50"/>
                </a:solidFill>
                <a:latin typeface="Trebuchet MS"/>
                <a:cs typeface="Trebuchet MS"/>
              </a:rPr>
              <a:t>THREAD) </a:t>
            </a:r>
            <a:r>
              <a:rPr sz="2000" spc="-190" dirty="0">
                <a:solidFill>
                  <a:srgbClr val="00AF50"/>
                </a:solidFill>
                <a:latin typeface="Arial"/>
                <a:cs typeface="Arial"/>
              </a:rPr>
              <a:t>NO </a:t>
            </a:r>
            <a:r>
              <a:rPr sz="2000" spc="-395" dirty="0">
                <a:solidFill>
                  <a:srgbClr val="00AF50"/>
                </a:solidFill>
                <a:latin typeface="Arial"/>
                <a:cs typeface="Arial"/>
              </a:rPr>
              <a:t>ES </a:t>
            </a:r>
            <a:r>
              <a:rPr lang="es-ES" sz="2000" spc="-395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270" dirty="0" smtClean="0">
                <a:solidFill>
                  <a:srgbClr val="00AF50"/>
                </a:solidFill>
                <a:latin typeface="Arial"/>
                <a:cs typeface="Arial"/>
              </a:rPr>
              <a:t>POSIBLE </a:t>
            </a:r>
            <a:r>
              <a:rPr sz="2000" spc="-300" dirty="0">
                <a:solidFill>
                  <a:srgbClr val="00AF50"/>
                </a:solidFill>
                <a:latin typeface="Arial"/>
                <a:cs typeface="Arial"/>
              </a:rPr>
              <a:t>HACER </a:t>
            </a:r>
            <a:r>
              <a:rPr sz="2000" spc="-155" dirty="0">
                <a:solidFill>
                  <a:srgbClr val="00AF50"/>
                </a:solidFill>
                <a:latin typeface="Arial"/>
                <a:cs typeface="Arial"/>
              </a:rPr>
              <a:t>UN  </a:t>
            </a:r>
            <a:r>
              <a:rPr sz="2000" spc="-229" dirty="0">
                <a:solidFill>
                  <a:srgbClr val="00AF50"/>
                </a:solidFill>
                <a:latin typeface="Arial"/>
                <a:cs typeface="Arial"/>
              </a:rPr>
              <a:t>PROCEDIMIENTO </a:t>
            </a:r>
            <a:r>
              <a:rPr sz="2000" spc="-245" dirty="0">
                <a:solidFill>
                  <a:srgbClr val="00AF50"/>
                </a:solidFill>
                <a:latin typeface="Arial"/>
                <a:cs typeface="Arial"/>
              </a:rPr>
              <a:t>QUE </a:t>
            </a:r>
            <a:r>
              <a:rPr sz="2000" spc="-250" dirty="0">
                <a:solidFill>
                  <a:srgbClr val="00AF50"/>
                </a:solidFill>
                <a:latin typeface="Arial"/>
                <a:cs typeface="Arial"/>
              </a:rPr>
              <a:t>INVOLUCRE </a:t>
            </a:r>
            <a:r>
              <a:rPr sz="2000" spc="-165" dirty="0">
                <a:solidFill>
                  <a:srgbClr val="00AF50"/>
                </a:solidFill>
                <a:latin typeface="Arial"/>
                <a:cs typeface="Arial"/>
              </a:rPr>
              <a:t>UNA</a:t>
            </a:r>
            <a:r>
              <a:rPr sz="2000" spc="-36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00AF50"/>
                </a:solidFill>
                <a:latin typeface="Arial"/>
                <a:cs typeface="Arial"/>
              </a:rPr>
              <a:t>COMUNICACIÓN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2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04" y="64007"/>
            <a:ext cx="1943100" cy="608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960" y="2139695"/>
            <a:ext cx="3509772" cy="987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845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2230323"/>
            <a:ext cx="31730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85" dirty="0">
                <a:solidFill>
                  <a:srgbClr val="252525"/>
                </a:solidFill>
              </a:rPr>
              <a:t>Leer</a:t>
            </a:r>
            <a:r>
              <a:rPr sz="6000" spc="-590" dirty="0">
                <a:solidFill>
                  <a:srgbClr val="252525"/>
                </a:solidFill>
              </a:rPr>
              <a:t> </a:t>
            </a:r>
            <a:r>
              <a:rPr sz="6000" spc="-290" dirty="0">
                <a:solidFill>
                  <a:srgbClr val="252525"/>
                </a:solidFill>
              </a:rPr>
              <a:t>datos</a:t>
            </a:r>
            <a:endParaRPr sz="6000"/>
          </a:p>
        </p:txBody>
      </p:sp>
    </p:spTree>
    <p:extLst>
      <p:ext uri="{BB962C8B-B14F-4D97-AF65-F5344CB8AC3E}">
        <p14:creationId xmlns:p14="http://schemas.microsoft.com/office/powerpoint/2010/main" val="175615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004" y="671829"/>
            <a:ext cx="18948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Leer</a:t>
            </a:r>
            <a:r>
              <a:rPr spc="-434" dirty="0"/>
              <a:t> </a:t>
            </a:r>
            <a:r>
              <a:rPr spc="-185" dirty="0"/>
              <a:t>datos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613" y="1467739"/>
            <a:ext cx="4592320" cy="190817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275"/>
              </a:spcBef>
            </a:pPr>
            <a:r>
              <a:rPr sz="1500" spc="-125" dirty="0">
                <a:solidFill>
                  <a:srgbClr val="404040"/>
                </a:solidFill>
                <a:latin typeface="Arial"/>
                <a:cs typeface="Arial"/>
              </a:rPr>
              <a:t>Para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esto </a:t>
            </a:r>
            <a:r>
              <a:rPr sz="1500" spc="-130" dirty="0">
                <a:solidFill>
                  <a:srgbClr val="404040"/>
                </a:solidFill>
                <a:latin typeface="Arial"/>
                <a:cs typeface="Arial"/>
              </a:rPr>
              <a:t>se </a:t>
            </a:r>
            <a:r>
              <a:rPr sz="1500" spc="-100" dirty="0">
                <a:solidFill>
                  <a:srgbClr val="404040"/>
                </a:solidFill>
                <a:latin typeface="Arial"/>
                <a:cs typeface="Arial"/>
              </a:rPr>
              <a:t>usan 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las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referencias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en </a:t>
            </a:r>
            <a:r>
              <a:rPr sz="1500" spc="-120" dirty="0">
                <a:solidFill>
                  <a:srgbClr val="404040"/>
                </a:solidFill>
                <a:latin typeface="Arial"/>
                <a:cs typeface="Arial"/>
              </a:rPr>
              <a:t>bases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datos. </a:t>
            </a: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Una 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referencia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apunta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20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la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rgbClr val="404040"/>
                </a:solidFill>
                <a:latin typeface="Arial"/>
                <a:cs typeface="Arial"/>
              </a:rPr>
              <a:t>“clave”</a:t>
            </a:r>
            <a:r>
              <a:rPr sz="15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1500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un</a:t>
            </a:r>
            <a:r>
              <a:rPr sz="15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nodo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Arial"/>
                <a:cs typeface="Arial"/>
              </a:rPr>
              <a:t>dentro</a:t>
            </a: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la</a:t>
            </a:r>
            <a:r>
              <a:rPr sz="15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110" dirty="0">
                <a:solidFill>
                  <a:srgbClr val="404040"/>
                </a:solidFill>
                <a:latin typeface="Arial"/>
                <a:cs typeface="Arial"/>
              </a:rPr>
              <a:t>base 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de</a:t>
            </a:r>
            <a:r>
              <a:rPr sz="15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datos.</a:t>
            </a:r>
            <a:endParaRPr sz="1500">
              <a:latin typeface="Arial"/>
              <a:cs typeface="Arial"/>
            </a:endParaRPr>
          </a:p>
          <a:p>
            <a:pPr marL="12700" marR="514350">
              <a:lnSpc>
                <a:spcPts val="1620"/>
              </a:lnSpc>
              <a:spcBef>
                <a:spcPts val="1130"/>
              </a:spcBef>
            </a:pPr>
            <a:r>
              <a:rPr sz="1500" spc="-85" dirty="0">
                <a:solidFill>
                  <a:srgbClr val="404040"/>
                </a:solidFill>
                <a:latin typeface="Arial"/>
                <a:cs typeface="Arial"/>
              </a:rPr>
              <a:t>Considere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la </a:t>
            </a:r>
            <a:r>
              <a:rPr sz="1500" spc="-110" dirty="0">
                <a:solidFill>
                  <a:srgbClr val="404040"/>
                </a:solidFill>
                <a:latin typeface="Arial"/>
                <a:cs typeface="Arial"/>
              </a:rPr>
              <a:t>base 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de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datos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al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lado 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derecho. </a:t>
            </a:r>
            <a:r>
              <a:rPr sz="1500" spc="-155" dirty="0">
                <a:solidFill>
                  <a:srgbClr val="404040"/>
                </a:solidFill>
                <a:latin typeface="Arial"/>
                <a:cs typeface="Arial"/>
              </a:rPr>
              <a:t>Si </a:t>
            </a:r>
            <a:r>
              <a:rPr sz="1500" spc="-45" dirty="0">
                <a:solidFill>
                  <a:srgbClr val="404040"/>
                </a:solidFill>
                <a:latin typeface="Arial"/>
                <a:cs typeface="Arial"/>
              </a:rPr>
              <a:t>quiere 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referenciar </a:t>
            </a:r>
            <a:r>
              <a:rPr sz="1500" spc="-55" dirty="0">
                <a:solidFill>
                  <a:srgbClr val="404040"/>
                </a:solidFill>
                <a:latin typeface="Arial"/>
                <a:cs typeface="Arial"/>
              </a:rPr>
              <a:t>al </a:t>
            </a:r>
            <a:r>
              <a:rPr sz="1500" spc="-50" dirty="0">
                <a:solidFill>
                  <a:srgbClr val="404040"/>
                </a:solidFill>
                <a:latin typeface="Arial"/>
                <a:cs typeface="Arial"/>
              </a:rPr>
              <a:t>nodo </a:t>
            </a:r>
            <a:r>
              <a:rPr sz="1500" spc="-30" dirty="0">
                <a:solidFill>
                  <a:srgbClr val="404040"/>
                </a:solidFill>
                <a:latin typeface="Arial"/>
                <a:cs typeface="Arial"/>
              </a:rPr>
              <a:t>“usuarios”</a:t>
            </a:r>
            <a:r>
              <a:rPr sz="150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rgbClr val="404040"/>
                </a:solidFill>
                <a:latin typeface="Arial"/>
                <a:cs typeface="Arial"/>
              </a:rPr>
              <a:t>escriba: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FirebaseDatabase </a:t>
            </a:r>
            <a:r>
              <a:rPr sz="1500" b="1" spc="-70" dirty="0">
                <a:solidFill>
                  <a:srgbClr val="404040"/>
                </a:solidFill>
                <a:latin typeface="Trebuchet MS"/>
                <a:cs typeface="Trebuchet MS"/>
              </a:rPr>
              <a:t>db </a:t>
            </a:r>
            <a:r>
              <a:rPr sz="1500" spc="-13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15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spc="-85" dirty="0">
                <a:solidFill>
                  <a:srgbClr val="404040"/>
                </a:solidFill>
                <a:latin typeface="Arial"/>
                <a:cs typeface="Arial"/>
              </a:rPr>
              <a:t>FirebaseDatabase.getReference();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spc="-95" dirty="0">
                <a:solidFill>
                  <a:srgbClr val="404040"/>
                </a:solidFill>
                <a:latin typeface="Arial"/>
                <a:cs typeface="Arial"/>
              </a:rPr>
              <a:t>DatabaseReference </a:t>
            </a:r>
            <a:r>
              <a:rPr sz="1500" b="1" spc="-110" dirty="0">
                <a:solidFill>
                  <a:srgbClr val="404040"/>
                </a:solidFill>
                <a:latin typeface="Trebuchet MS"/>
                <a:cs typeface="Trebuchet MS"/>
              </a:rPr>
              <a:t>ref </a:t>
            </a:r>
            <a:r>
              <a:rPr sz="1500" spc="-130" dirty="0">
                <a:solidFill>
                  <a:srgbClr val="404040"/>
                </a:solidFill>
                <a:latin typeface="Arial"/>
                <a:cs typeface="Arial"/>
              </a:rPr>
              <a:t>=</a:t>
            </a:r>
            <a:r>
              <a:rPr sz="1500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500" b="1" spc="-60" dirty="0">
                <a:solidFill>
                  <a:srgbClr val="404040"/>
                </a:solidFill>
                <a:latin typeface="Trebuchet MS"/>
                <a:cs typeface="Trebuchet MS"/>
              </a:rPr>
              <a:t>db</a:t>
            </a:r>
            <a:r>
              <a:rPr sz="1500" spc="-60" dirty="0">
                <a:solidFill>
                  <a:srgbClr val="404040"/>
                </a:solidFill>
                <a:latin typeface="Arial"/>
                <a:cs typeface="Arial"/>
              </a:rPr>
              <a:t>.getReference("usuario");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41202" y="1532132"/>
            <a:ext cx="3085604" cy="2909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754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</TotalTime>
  <Words>1074</Words>
  <Application>Microsoft Office PowerPoint</Application>
  <PresentationFormat>Presentación en pantalla (16:9)</PresentationFormat>
  <Paragraphs>197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Trebuchet MS</vt:lpstr>
      <vt:lpstr>Office Theme</vt:lpstr>
      <vt:lpstr>Presentación de PowerPoint</vt:lpstr>
      <vt:lpstr>Hilos y Androd</vt:lpstr>
      <vt:lpstr>Hilos y Android</vt:lpstr>
      <vt:lpstr>Hilos y Android</vt:lpstr>
      <vt:lpstr>Hilos y Android</vt:lpstr>
      <vt:lpstr>Hilos y Android</vt:lpstr>
      <vt:lpstr>Presentación de PowerPoint</vt:lpstr>
      <vt:lpstr>Leer datos</vt:lpstr>
      <vt:lpstr>Leer datos</vt:lpstr>
      <vt:lpstr>Leer datos</vt:lpstr>
      <vt:lpstr>Leer datos</vt:lpstr>
      <vt:lpstr>Leer datos</vt:lpstr>
      <vt:lpstr>Leer datos</vt:lpstr>
      <vt:lpstr>Escribir datos</vt:lpstr>
      <vt:lpstr>Escribir datos</vt:lpstr>
      <vt:lpstr>Escribir datos</vt:lpstr>
      <vt:lpstr>Escribir datos</vt:lpstr>
      <vt:lpstr>Reglas</vt:lpstr>
      <vt:lpstr>Reglas</vt:lpstr>
      <vt:lpstr>Reglas</vt:lpstr>
      <vt:lpstr>Reglas</vt:lpstr>
      <vt:lpstr>Reglas</vt:lpstr>
      <vt:lpstr>Reglas</vt:lpstr>
      <vt:lpstr>Reglas</vt:lpstr>
      <vt:lpstr>Reglas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Domiciano Rincon Nino</cp:lastModifiedBy>
  <cp:revision>9</cp:revision>
  <dcterms:created xsi:type="dcterms:W3CDTF">2019-03-21T19:43:17Z</dcterms:created>
  <dcterms:modified xsi:type="dcterms:W3CDTF">2019-04-04T21:38:16Z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2019-03-21T00:00:00Z</vt:filetime>
  </property>
</Properties>
</file>