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291" r:id="rId3"/>
    <p:sldId id="292" r:id="rId4"/>
    <p:sldId id="293" r:id="rId5"/>
    <p:sldId id="294" r:id="rId6"/>
    <p:sldId id="295" r:id="rId7"/>
    <p:sldId id="296" r:id="rId8"/>
    <p:sldId id="284" r:id="rId9"/>
    <p:sldId id="285" r:id="rId10"/>
    <p:sldId id="286" r:id="rId11"/>
    <p:sldId id="287" r:id="rId12"/>
    <p:sldId id="289" r:id="rId13"/>
    <p:sldId id="257" r:id="rId14"/>
    <p:sldId id="258" r:id="rId15"/>
    <p:sldId id="260" r:id="rId16"/>
    <p:sldId id="288" r:id="rId17"/>
    <p:sldId id="262" r:id="rId18"/>
    <p:sldId id="263" r:id="rId19"/>
    <p:sldId id="264" r:id="rId20"/>
    <p:sldId id="265" r:id="rId21"/>
    <p:sldId id="266" r:id="rId22"/>
    <p:sldId id="267" r:id="rId23"/>
    <p:sldId id="271" r:id="rId24"/>
    <p:sldId id="268" r:id="rId25"/>
    <p:sldId id="272" r:id="rId26"/>
    <p:sldId id="273" r:id="rId27"/>
    <p:sldId id="283" r:id="rId28"/>
    <p:sldId id="274" r:id="rId29"/>
    <p:sldId id="275" r:id="rId30"/>
    <p:sldId id="282" r:id="rId31"/>
    <p:sldId id="278" r:id="rId32"/>
    <p:sldId id="276" r:id="rId33"/>
    <p:sldId id="279" r:id="rId34"/>
    <p:sldId id="280" r:id="rId35"/>
    <p:sldId id="281" r:id="rId36"/>
    <p:sldId id="297"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7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7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5863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30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720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394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1/24/2019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t>Mediante una aplicación se puede popularizar una marca. Usando como vitrina la tienda de aplicaciones y atrapando clientes con los servicios ofrecidos.</a:t>
            </a:r>
            <a:endParaRPr lang="en-US" sz="1800" dirty="0"/>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t>El accionamiento remoto es </a:t>
            </a:r>
            <a:r>
              <a:rPr lang="es-ES" sz="1800" smtClean="0"/>
              <a:t>muy usado a </a:t>
            </a:r>
            <a:r>
              <a:rPr lang="es-ES" sz="1800" dirty="0" smtClean="0"/>
              <a:t>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Sistema operativo Android</a:t>
            </a:r>
            <a:endParaRPr/>
          </a:p>
        </p:txBody>
      </p:sp>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t>Es un sistema operativo diseñado para ser ejecutado por dispositivos móviles con pantalla táctil</a:t>
            </a:r>
            <a:r>
              <a:rPr lang="es-CO" dirty="0" smtClean="0"/>
              <a:t>.</a:t>
            </a:r>
          </a:p>
          <a:p>
            <a:pPr marL="457200" lvl="0" indent="-342900">
              <a:buSzPts val="1800"/>
              <a:buChar char="●"/>
            </a:pPr>
            <a:endParaRPr lang="es-CO" dirty="0"/>
          </a:p>
          <a:p>
            <a:pPr marL="457200" lvl="0" indent="-342900">
              <a:buSzPts val="1800"/>
              <a:buChar char="●"/>
            </a:pPr>
            <a:r>
              <a:rPr lang="es-CO" dirty="0"/>
              <a:t>Tiene licencia Apache y GNU GPL que da libertad a cualquiera de usarlo y modificarlo</a:t>
            </a:r>
            <a:r>
              <a:rPr lang="es-CO" dirty="0" smtClean="0"/>
              <a:t>.</a:t>
            </a:r>
          </a:p>
          <a:p>
            <a:pPr marL="457200" lvl="0" indent="-342900">
              <a:buSzPts val="1800"/>
              <a:buChar char="●"/>
            </a:pPr>
            <a:endParaRPr lang="es-CO" dirty="0"/>
          </a:p>
          <a:p>
            <a:pPr marL="457200" lvl="0" indent="-342900">
              <a:buSzPts val="1800"/>
              <a:buChar char="●"/>
            </a:pPr>
            <a:r>
              <a:rPr lang="es-CO" dirty="0"/>
              <a:t>En los últimos años debido a su diseño basado en aplicaciones y su licencia libre, ha sido adoptado por numerosas compañías de electrónica de consumo como el sistema operativo de sus </a:t>
            </a:r>
            <a:r>
              <a:rPr lang="es-CO" dirty="0" smtClean="0"/>
              <a:t>teléfonos</a:t>
            </a:r>
          </a:p>
          <a:p>
            <a:pPr marL="457200" lvl="0" indent="-342900">
              <a:buSzPts val="1800"/>
              <a:buChar char="●"/>
            </a:pPr>
            <a:endParaRPr lang="es-CO" dirty="0" smtClean="0"/>
          </a:p>
          <a:p>
            <a:pPr marL="457200" lvl="0" indent="-342900">
              <a:buSzPts val="1800"/>
              <a:buChar char="●"/>
            </a:pPr>
            <a:r>
              <a:rPr lang="es-CO" dirty="0" smtClean="0"/>
              <a:t>El </a:t>
            </a:r>
            <a:r>
              <a:rPr lang="es-CO" dirty="0"/>
              <a:t>lenguaje de desarrollo para aplicaciones en Android es JAVA.</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715999"/>
            <a:ext cx="2736304" cy="20522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Android y Google</a:t>
            </a:r>
            <a:endParaRPr/>
          </a:p>
        </p:txBody>
      </p:sp>
      <p:sp>
        <p:nvSpPr>
          <p:cNvPr id="4" name="TextBox 3"/>
          <p:cNvSpPr txBox="1"/>
          <p:nvPr/>
        </p:nvSpPr>
        <p:spPr>
          <a:xfrm>
            <a:off x="3995936" y="1491630"/>
            <a:ext cx="4392488" cy="2677656"/>
          </a:xfrm>
          <a:prstGeom prst="rect">
            <a:avLst/>
          </a:prstGeom>
          <a:noFill/>
        </p:spPr>
        <p:txBody>
          <a:bodyPr wrap="square" rtlCol="0">
            <a:spAutoFit/>
          </a:bodyPr>
          <a:lstStyle/>
          <a:p>
            <a:pPr marL="457200" lvl="0" indent="-342900">
              <a:buSzPts val="1800"/>
              <a:buChar char="●"/>
            </a:pPr>
            <a:r>
              <a:rPr lang="es-CO" dirty="0"/>
              <a:t>Android es un proyecto financiado por Google. Todos los dispositivos Android van asociados a una cuenta en google</a:t>
            </a:r>
            <a:r>
              <a:rPr lang="es-CO" dirty="0" smtClean="0"/>
              <a:t>.</a:t>
            </a:r>
          </a:p>
          <a:p>
            <a:pPr marL="457200" lvl="0" indent="-342900">
              <a:buSzPts val="1800"/>
              <a:buChar char="●"/>
            </a:pPr>
            <a:endParaRPr lang="es-CO" dirty="0"/>
          </a:p>
          <a:p>
            <a:pPr marL="457200" lvl="0" indent="-342900">
              <a:buSzPts val="1800"/>
              <a:buChar char="●"/>
            </a:pPr>
            <a:r>
              <a:rPr lang="es-CO" dirty="0"/>
              <a:t>El gestor de aplicaciones es Google Play Store aunque se pueden instalar aplicaciones sin esta </a:t>
            </a:r>
            <a:r>
              <a:rPr lang="es-CO" dirty="0" smtClean="0"/>
              <a:t>herramienta.</a:t>
            </a:r>
          </a:p>
          <a:p>
            <a:pPr marL="457200" lvl="0" indent="-342900">
              <a:buSzPts val="1800"/>
              <a:buChar char="●"/>
            </a:pPr>
            <a:endParaRPr lang="es-CO" dirty="0"/>
          </a:p>
          <a:p>
            <a:pPr marL="457200" lvl="0" indent="-342900">
              <a:buSzPts val="1800"/>
              <a:buChar char="●"/>
            </a:pPr>
            <a:r>
              <a:rPr lang="es-CO" dirty="0"/>
              <a:t>Android ha sido tan versátil que incluso se usa para videoconsolas, televisores, relojes y hasta automóviles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249" t="8799" r="9001" b="17401"/>
          <a:stretch/>
        </p:blipFill>
        <p:spPr>
          <a:xfrm>
            <a:off x="457200" y="1563638"/>
            <a:ext cx="3538736" cy="224363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Versiones de Android y nivel de API</a:t>
            </a:r>
            <a:endParaRPr/>
          </a:p>
        </p:txBody>
      </p:sp>
      <p:pic>
        <p:nvPicPr>
          <p:cNvPr id="79" name="Shape 79"/>
          <p:cNvPicPr preferRelativeResize="0"/>
          <p:nvPr/>
        </p:nvPicPr>
        <p:blipFill rotWithShape="1">
          <a:blip r:embed="rId3">
            <a:alphaModFix/>
          </a:blip>
          <a:srcRect l="11918" t="25631" r="50221" b="24530"/>
          <a:stretch/>
        </p:blipFill>
        <p:spPr>
          <a:xfrm>
            <a:off x="2195736" y="1347614"/>
            <a:ext cx="4578650" cy="33903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Topología frontend-backend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2" name="Flowchart: Direct Access Storage 1"/>
          <p:cNvSpPr/>
          <p:nvPr/>
        </p:nvSpPr>
        <p:spPr>
          <a:xfrm rot="16200000">
            <a:off x="7230682" y="3182950"/>
            <a:ext cx="648072" cy="486054"/>
          </a:xfrm>
          <a:prstGeom prst="flowChartMagneticDrum">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600" y="2407989"/>
            <a:ext cx="864096" cy="864096"/>
          </a:xfrm>
          <a:prstGeom prst="rect">
            <a:avLst/>
          </a:prstGeom>
        </p:spPr>
      </p:pic>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t>BASE DE DATOS</a:t>
            </a:r>
            <a:endParaRPr lang="en-US" b="1" dirty="0"/>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t>SERVIDOR</a:t>
            </a:r>
            <a:endParaRPr lang="en-US" b="1" dirty="0"/>
          </a:p>
        </p:txBody>
      </p:sp>
      <p:sp>
        <p:nvSpPr>
          <p:cNvPr id="7" name="Cube 6"/>
          <p:cNvSpPr/>
          <p:nvPr/>
        </p:nvSpPr>
        <p:spPr>
          <a:xfrm>
            <a:off x="7194678" y="1759917"/>
            <a:ext cx="720080" cy="720080"/>
          </a:xfrm>
          <a:prstGeom prst="cub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t>ALMACENAMIENTO</a:t>
            </a:r>
            <a:endParaRPr lang="en-US" b="1" dirty="0"/>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t>APP WEB</a:t>
            </a:r>
            <a:endParaRPr lang="en-US" b="1" dirty="0"/>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t>APP MÓVIL</a:t>
            </a:r>
            <a:endParaRPr lang="en-US" b="1" dirty="0"/>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4"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9"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3744416" cy="307777"/>
          </a:xfrm>
          <a:prstGeom prst="rect">
            <a:avLst/>
          </a:prstGeom>
          <a:noFill/>
        </p:spPr>
        <p:txBody>
          <a:bodyPr wrap="square" rtlCol="0">
            <a:spAutoFit/>
          </a:bodyPr>
          <a:lstStyle/>
          <a:p>
            <a:r>
              <a:rPr lang="es-ES" dirty="0" smtClean="0"/>
              <a:t>Fundamentos de programación en Android</a:t>
            </a:r>
            <a:endParaRPr lang="es-CO" dirty="0"/>
          </a:p>
        </p:txBody>
      </p:sp>
      <p:sp>
        <p:nvSpPr>
          <p:cNvPr id="9" name="CuadroTexto 8"/>
          <p:cNvSpPr txBox="1"/>
          <p:nvPr/>
        </p:nvSpPr>
        <p:spPr>
          <a:xfrm>
            <a:off x="2843808" y="2489869"/>
            <a:ext cx="3744416" cy="307777"/>
          </a:xfrm>
          <a:prstGeom prst="rect">
            <a:avLst/>
          </a:prstGeom>
          <a:noFill/>
        </p:spPr>
        <p:txBody>
          <a:bodyPr wrap="square" rtlCol="0">
            <a:spAutoFit/>
          </a:bodyPr>
          <a:lstStyle/>
          <a:p>
            <a:r>
              <a:rPr lang="es-ES" dirty="0" smtClean="0"/>
              <a:t>Diseño, ideación y </a:t>
            </a:r>
            <a:r>
              <a:rPr lang="es-ES" dirty="0" err="1" smtClean="0"/>
              <a:t>prototipado</a:t>
            </a:r>
            <a:endParaRPr lang="es-CO" dirty="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dirty="0" smtClean="0"/>
              <a:t>Arquitecturas y aplicaciones móviles</a:t>
            </a:r>
            <a:endParaRPr lang="es-CO" dirty="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dirty="0" smtClean="0"/>
              <a:t>Construcción y despliegue</a:t>
            </a:r>
            <a:endParaRPr lang="es-CO" dirty="0"/>
          </a:p>
        </p:txBody>
      </p:sp>
    </p:spTree>
    <p:extLst>
      <p:ext uri="{BB962C8B-B14F-4D97-AF65-F5344CB8AC3E}">
        <p14:creationId xmlns:p14="http://schemas.microsoft.com/office/powerpoint/2010/main" val="95175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Actividades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012160" y="1350746"/>
            <a:ext cx="2160240" cy="23731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012160" y="3416101"/>
            <a:ext cx="1479240" cy="307777"/>
          </a:xfrm>
          <a:prstGeom prst="rect">
            <a:avLst/>
          </a:prstGeom>
          <a:noFill/>
        </p:spPr>
        <p:txBody>
          <a:bodyPr wrap="square" rtlCol="0">
            <a:spAutoFit/>
          </a:bodyPr>
          <a:lstStyle/>
          <a:p>
            <a:r>
              <a:rPr lang="es-CO" dirty="0" err="1" smtClean="0"/>
              <a:t>Activity</a:t>
            </a:r>
            <a:endParaRPr lang="es-CO" dirty="0"/>
          </a:p>
        </p:txBody>
      </p:sp>
      <p:sp>
        <p:nvSpPr>
          <p:cNvPr id="10" name="9 Triángulo rectángulo"/>
          <p:cNvSpPr/>
          <p:nvPr/>
        </p:nvSpPr>
        <p:spPr>
          <a:xfrm>
            <a:off x="6300192" y="1707654"/>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Triángulo rectángulo"/>
          <p:cNvSpPr/>
          <p:nvPr/>
        </p:nvSpPr>
        <p:spPr>
          <a:xfrm rot="10800000">
            <a:off x="6337623" y="1635646"/>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300192" y="2931790"/>
            <a:ext cx="1080120" cy="307777"/>
          </a:xfrm>
          <a:prstGeom prst="rect">
            <a:avLst/>
          </a:prstGeom>
          <a:noFill/>
        </p:spPr>
        <p:txBody>
          <a:bodyPr wrap="square" rtlCol="0">
            <a:spAutoFit/>
          </a:bodyPr>
          <a:lstStyle/>
          <a:p>
            <a:r>
              <a:rPr lang="es-CO" dirty="0" err="1" smtClean="0"/>
              <a:t>Skin</a:t>
            </a:r>
            <a:r>
              <a:rPr lang="es-CO" dirty="0" smtClean="0"/>
              <a:t> XML</a:t>
            </a:r>
            <a:endParaRPr lang="es-CO" dirty="0"/>
          </a:p>
        </p:txBody>
      </p:sp>
      <p:sp>
        <p:nvSpPr>
          <p:cNvPr id="17" name="16 CuadroTexto"/>
          <p:cNvSpPr txBox="1"/>
          <p:nvPr/>
        </p:nvSpPr>
        <p:spPr>
          <a:xfrm>
            <a:off x="6804248" y="1678657"/>
            <a:ext cx="1080120" cy="307777"/>
          </a:xfrm>
          <a:prstGeom prst="rect">
            <a:avLst/>
          </a:prstGeom>
          <a:noFill/>
        </p:spPr>
        <p:txBody>
          <a:bodyPr wrap="square" rtlCol="0">
            <a:spAutoFit/>
          </a:bodyPr>
          <a:lstStyle/>
          <a:p>
            <a:r>
              <a:rPr lang="es-CO" dirty="0" smtClean="0"/>
              <a:t>Clase Java</a:t>
            </a:r>
            <a:endParaRPr lang="es-CO" dirty="0"/>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27"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29"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1"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6740413" y="1015026"/>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9"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4"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 name="Snip Single Corner Rectangle 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3 CuadroTexto"/>
          <p:cNvSpPr txBox="1"/>
          <p:nvPr/>
        </p:nvSpPr>
        <p:spPr>
          <a:xfrm>
            <a:off x="948112" y="2346447"/>
            <a:ext cx="1722406" cy="954107"/>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endParaRPr lang="es-CO" dirty="0"/>
          </a:p>
          <a:p>
            <a:endParaRPr lang="es-CO"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340062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33"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35"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7"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18"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19"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0" name="Snip Single Corner Rectangle 19"/>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endParaRPr lang="es-CO" dirty="0"/>
          </a:p>
          <a:p>
            <a:endParaRPr lang="es-CO" dirty="0"/>
          </a:p>
        </p:txBody>
      </p:sp>
      <p:sp>
        <p:nvSpPr>
          <p:cNvPr id="23"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0"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27" name="26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31408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948594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1" y="2346447"/>
            <a:ext cx="2878749"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 </a:t>
            </a:r>
            <a:r>
              <a:rPr lang="es-CO" i="1" dirty="0" err="1" smtClean="0">
                <a:latin typeface="Consolas" panose="020B0609020204030204" pitchFamily="49" charset="0"/>
              </a:rPr>
              <a:t>Main</a:t>
            </a:r>
            <a:endParaRPr lang="es-CO" i="1" dirty="0" smtClean="0">
              <a:latin typeface="Consolas" panose="020B0609020204030204" pitchFamily="49" charset="0"/>
            </a:endParaRP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82627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Ciclo de vida de una </a:t>
            </a:r>
            <a:r>
              <a:rPr lang="es-CO" dirty="0" err="1" smtClean="0"/>
              <a:t>Activity</a:t>
            </a:r>
            <a:endParaRPr lang="es-CO"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1347615"/>
            <a:ext cx="2784453" cy="3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5" name="Rounded Rectangle 4"/>
          <p:cNvSpPr/>
          <p:nvPr/>
        </p:nvSpPr>
        <p:spPr>
          <a:xfrm>
            <a:off x="1628613"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732154"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2168673" y="4398590"/>
            <a:ext cx="1332148" cy="307777"/>
          </a:xfrm>
          <a:prstGeom prst="rect">
            <a:avLst/>
          </a:prstGeom>
          <a:noFill/>
        </p:spPr>
        <p:txBody>
          <a:bodyPr wrap="square" rtlCol="0">
            <a:spAutoFit/>
          </a:bodyPr>
          <a:lstStyle/>
          <a:p>
            <a:r>
              <a:rPr lang="es-CO" i="1" dirty="0" smtClean="0"/>
              <a:t>Vertical</a:t>
            </a:r>
            <a:endParaRPr lang="es-CO" i="1" dirty="0"/>
          </a:p>
        </p:txBody>
      </p:sp>
      <p:sp>
        <p:nvSpPr>
          <p:cNvPr id="7" name="Rounded Rectangle 6"/>
          <p:cNvSpPr/>
          <p:nvPr/>
        </p:nvSpPr>
        <p:spPr>
          <a:xfrm>
            <a:off x="5044523"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26 Rectángulo"/>
          <p:cNvSpPr/>
          <p:nvPr/>
        </p:nvSpPr>
        <p:spPr>
          <a:xfrm>
            <a:off x="5148064"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5508104" y="4398590"/>
            <a:ext cx="1408627" cy="307777"/>
          </a:xfrm>
          <a:prstGeom prst="rect">
            <a:avLst/>
          </a:prstGeom>
          <a:noFill/>
        </p:spPr>
        <p:txBody>
          <a:bodyPr wrap="square" rtlCol="0">
            <a:spAutoFit/>
          </a:bodyPr>
          <a:lstStyle/>
          <a:p>
            <a:r>
              <a:rPr lang="es-CO" i="1" dirty="0" smtClean="0"/>
              <a:t>Horizontal</a:t>
            </a:r>
            <a:endParaRPr lang="es-CO" i="1" dirty="0"/>
          </a:p>
        </p:txBody>
      </p:sp>
      <p:sp>
        <p:nvSpPr>
          <p:cNvPr id="10" name="Rectangle 9"/>
          <p:cNvSpPr/>
          <p:nvPr/>
        </p:nvSpPr>
        <p:spPr>
          <a:xfrm>
            <a:off x="1979712" y="177966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04120" y="227433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07175" y="2750973"/>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04120" y="324348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04120" y="3735995"/>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4172805" y="2694765"/>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4585498"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4995341"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5405533"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4536504" cy="307777"/>
          </a:xfrm>
          <a:prstGeom prst="rect">
            <a:avLst/>
          </a:prstGeom>
          <a:noFill/>
        </p:spPr>
        <p:txBody>
          <a:bodyPr wrap="square" rtlCol="0">
            <a:spAutoFit/>
          </a:bodyPr>
          <a:lstStyle/>
          <a:p>
            <a:r>
              <a:rPr lang="es-ES" b="1" dirty="0" smtClean="0"/>
              <a:t>Fundamentos de programación en Android</a:t>
            </a:r>
            <a:endParaRPr lang="es-CO" b="1" dirty="0"/>
          </a:p>
        </p:txBody>
      </p:sp>
      <p:sp>
        <p:nvSpPr>
          <p:cNvPr id="9" name="CuadroTexto 8"/>
          <p:cNvSpPr txBox="1"/>
          <p:nvPr/>
        </p:nvSpPr>
        <p:spPr>
          <a:xfrm>
            <a:off x="3347864" y="2077566"/>
            <a:ext cx="3744416" cy="1384995"/>
          </a:xfrm>
          <a:prstGeom prst="rect">
            <a:avLst/>
          </a:prstGeom>
          <a:noFill/>
        </p:spPr>
        <p:txBody>
          <a:bodyPr wrap="square" rtlCol="0">
            <a:spAutoFit/>
          </a:bodyPr>
          <a:lstStyle/>
          <a:p>
            <a:r>
              <a:rPr lang="es-ES" dirty="0" smtClean="0"/>
              <a:t>Android Studio</a:t>
            </a:r>
          </a:p>
          <a:p>
            <a:r>
              <a:rPr lang="es-ES" dirty="0" smtClean="0"/>
              <a:t>Estructura</a:t>
            </a:r>
          </a:p>
          <a:p>
            <a:r>
              <a:rPr lang="es-ES" dirty="0" smtClean="0"/>
              <a:t>Componentes de una app</a:t>
            </a:r>
          </a:p>
          <a:p>
            <a:r>
              <a:rPr lang="es-ES" dirty="0" smtClean="0"/>
              <a:t>Elementos de interfaz</a:t>
            </a:r>
          </a:p>
          <a:p>
            <a:r>
              <a:rPr lang="es-ES" dirty="0" smtClean="0"/>
              <a:t>Persistencia</a:t>
            </a:r>
            <a:endParaRPr lang="es-CO" dirty="0" smtClean="0"/>
          </a:p>
          <a:p>
            <a:r>
              <a:rPr lang="es-ES" dirty="0" smtClean="0"/>
              <a:t>Georreferenciación</a:t>
            </a:r>
          </a:p>
        </p:txBody>
      </p:sp>
    </p:spTree>
    <p:extLst>
      <p:ext uri="{BB962C8B-B14F-4D97-AF65-F5344CB8AC3E}">
        <p14:creationId xmlns:p14="http://schemas.microsoft.com/office/powerpoint/2010/main" val="289044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5" name="Rounded Rectangle 4"/>
          <p:cNvSpPr/>
          <p:nvPr/>
        </p:nvSpPr>
        <p:spPr>
          <a:xfrm>
            <a:off x="3563888"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3667429"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3700780" y="16762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3853180" y="18286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4005580" y="19810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p:cNvSpPr/>
          <p:nvPr/>
        </p:nvSpPr>
        <p:spPr>
          <a:xfrm>
            <a:off x="4157980" y="21334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p:cNvSpPr/>
          <p:nvPr/>
        </p:nvSpPr>
        <p:spPr>
          <a:xfrm>
            <a:off x="4310380" y="22858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p:cNvSpPr/>
          <p:nvPr/>
        </p:nvSpPr>
        <p:spPr>
          <a:xfrm>
            <a:off x="4462780" y="24382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p:cNvSpPr/>
          <p:nvPr/>
        </p:nvSpPr>
        <p:spPr>
          <a:xfrm>
            <a:off x="3758374" y="3452185"/>
            <a:ext cx="1503617" cy="55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4186362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2643758"/>
            <a:ext cx="1152128" cy="48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Click</a:t>
            </a:r>
            <a:r>
              <a:rPr lang="es-ES" dirty="0" smtClean="0"/>
              <a:t> me</a:t>
            </a:r>
            <a:endParaRPr lang="en-US" dirty="0"/>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Button</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Click</a:t>
            </a:r>
            <a:r>
              <a:rPr lang="es-ES" dirty="0" smtClean="0">
                <a:latin typeface="Consolas" panose="020B0609020204030204" pitchFamily="49" charset="0"/>
              </a:rPr>
              <a:t> me</a:t>
            </a:r>
            <a:r>
              <a:rPr lang="es-ES" dirty="0">
                <a:latin typeface="Consolas" panose="020B0609020204030204" pitchFamily="49" charset="0"/>
              </a:rPr>
              <a:t>"</a:t>
            </a:r>
            <a:r>
              <a:rPr lang="es-ES" dirty="0" smtClean="0">
                <a:latin typeface="Consolas" panose="020B0609020204030204" pitchFamily="49" charset="0"/>
              </a:rPr>
              <a:t>/&gt;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4264524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2643758"/>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Hola Mundo</a:t>
            </a:r>
            <a:endParaRPr lang="en-US" dirty="0">
              <a:solidFill>
                <a:schemeClr val="tx1"/>
              </a:solidFill>
            </a:endParaRPr>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TextView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646888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1851670"/>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Qwery</a:t>
            </a:r>
            <a:r>
              <a:rPr lang="es-ES" dirty="0">
                <a:solidFill>
                  <a:schemeClr val="tx1"/>
                </a:solidFill>
              </a:rPr>
              <a:t>|</a:t>
            </a:r>
            <a:endParaRPr lang="en-US" dirty="0">
              <a:solidFill>
                <a:schemeClr val="tx1"/>
              </a:solidFill>
            </a:endParaRPr>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EditText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82" y="3148120"/>
            <a:ext cx="1693792" cy="10078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32092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ImageView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android:background</a:t>
            </a:r>
            <a:r>
              <a:rPr lang="es-ES" dirty="0" smtClean="0">
                <a:latin typeface="Consolas" panose="020B0609020204030204" pitchFamily="49" charset="0"/>
              </a:rPr>
              <a:t>="@</a:t>
            </a:r>
            <a:r>
              <a:rPr lang="es-ES" dirty="0" err="1" smtClean="0">
                <a:latin typeface="Consolas" panose="020B0609020204030204" pitchFamily="49" charset="0"/>
              </a:rPr>
              <a:t>drawable</a:t>
            </a:r>
            <a:r>
              <a:rPr lang="es-ES" dirty="0" smtClean="0">
                <a:latin typeface="Consolas" panose="020B0609020204030204" pitchFamily="49" charset="0"/>
              </a:rPr>
              <a:t>/</a:t>
            </a:r>
            <a:r>
              <a:rPr lang="es-ES" dirty="0" err="1" smtClean="0">
                <a:latin typeface="Consolas" panose="020B0609020204030204" pitchFamily="49" charset="0"/>
              </a:rPr>
              <a:t>geom</a:t>
            </a:r>
            <a:r>
              <a:rPr lang="es-ES" dirty="0" smtClean="0">
                <a:latin typeface="Consolas" panose="020B0609020204030204" pitchFamily="49" charset="0"/>
              </a:rPr>
              <a:t>"/&gt;</a:t>
            </a:r>
          </a:p>
          <a:p>
            <a:endParaRPr lang="en-US" dirty="0"/>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524" y="1815894"/>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03540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14210" y="1745903"/>
            <a:ext cx="1368152" cy="2376264"/>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Ejercicio en clase</a:t>
            </a:r>
            <a:endParaRPr lang="es-CO" dirty="0"/>
          </a:p>
        </p:txBody>
      </p:sp>
      <p:pic>
        <p:nvPicPr>
          <p:cNvPr id="1030"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41962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114210" y="1745903"/>
            <a:ext cx="1368152" cy="936104"/>
          </a:xfrm>
          <a:prstGeom prst="rect">
            <a:avLst/>
          </a:prstGeom>
          <a:solidFill>
            <a:srgbClr val="23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6" name="Picture 12" descr="Resultado de imagen para amazon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234" y="2033935"/>
            <a:ext cx="972972" cy="371199"/>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p:cNvSpPr/>
          <p:nvPr/>
        </p:nvSpPr>
        <p:spPr>
          <a:xfrm>
            <a:off x="1276660" y="2898031"/>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Username</a:t>
            </a:r>
            <a:endParaRPr lang="es-CO" sz="800" dirty="0">
              <a:solidFill>
                <a:schemeClr val="bg1">
                  <a:lumMod val="65000"/>
                </a:schemeClr>
              </a:solidFill>
              <a:latin typeface="+mj-lt"/>
            </a:endParaRPr>
          </a:p>
        </p:txBody>
      </p:sp>
      <p:sp>
        <p:nvSpPr>
          <p:cNvPr id="15" name="Rectángulo redondeado 14"/>
          <p:cNvSpPr/>
          <p:nvPr/>
        </p:nvSpPr>
        <p:spPr>
          <a:xfrm>
            <a:off x="1276660" y="3118708"/>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Password</a:t>
            </a:r>
            <a:endParaRPr lang="es-CO" sz="800" dirty="0">
              <a:solidFill>
                <a:schemeClr val="bg1">
                  <a:lumMod val="65000"/>
                </a:schemeClr>
              </a:solidFill>
              <a:latin typeface="+mj-lt"/>
            </a:endParaRPr>
          </a:p>
        </p:txBody>
      </p:sp>
      <p:sp>
        <p:nvSpPr>
          <p:cNvPr id="16" name="Rectángulo redondeado 15"/>
          <p:cNvSpPr/>
          <p:nvPr/>
        </p:nvSpPr>
        <p:spPr>
          <a:xfrm>
            <a:off x="1501901" y="3465194"/>
            <a:ext cx="629638" cy="212995"/>
          </a:xfrm>
          <a:prstGeom prst="roundRect">
            <a:avLst/>
          </a:prstGeom>
          <a:solidFill>
            <a:srgbClr val="232F3F"/>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00" dirty="0" smtClean="0">
                <a:solidFill>
                  <a:schemeClr val="bg1"/>
                </a:solidFill>
              </a:rPr>
              <a:t>LOG IN</a:t>
            </a:r>
            <a:endParaRPr lang="es-CO" sz="700" dirty="0">
              <a:solidFill>
                <a:schemeClr val="bg1"/>
              </a:solidFill>
            </a:endParaRPr>
          </a:p>
        </p:txBody>
      </p:sp>
      <p:sp>
        <p:nvSpPr>
          <p:cNvPr id="9" name="CuadroTexto 8"/>
          <p:cNvSpPr txBox="1"/>
          <p:nvPr/>
        </p:nvSpPr>
        <p:spPr>
          <a:xfrm>
            <a:off x="1311800" y="3835193"/>
            <a:ext cx="972972" cy="169277"/>
          </a:xfrm>
          <a:prstGeom prst="rect">
            <a:avLst/>
          </a:prstGeom>
          <a:noFill/>
        </p:spPr>
        <p:txBody>
          <a:bodyPr wrap="square" rtlCol="0">
            <a:spAutoFit/>
          </a:bodyPr>
          <a:lstStyle/>
          <a:p>
            <a:pPr algn="ctr"/>
            <a:r>
              <a:rPr lang="es-ES" sz="500" dirty="0" err="1" smtClean="0"/>
              <a:t>Forgot</a:t>
            </a:r>
            <a:r>
              <a:rPr lang="es-ES" sz="500" dirty="0" smtClean="0"/>
              <a:t> </a:t>
            </a:r>
            <a:r>
              <a:rPr lang="es-ES" sz="500" dirty="0" err="1" smtClean="0"/>
              <a:t>your</a:t>
            </a:r>
            <a:r>
              <a:rPr lang="es-ES" sz="500" dirty="0" smtClean="0"/>
              <a:t> </a:t>
            </a:r>
            <a:r>
              <a:rPr lang="es-ES" sz="500" dirty="0" err="1" smtClean="0"/>
              <a:t>password</a:t>
            </a:r>
            <a:r>
              <a:rPr lang="es-ES" sz="500" dirty="0" smtClean="0"/>
              <a:t>?</a:t>
            </a:r>
            <a:endParaRPr lang="es-CO" sz="500" dirty="0"/>
          </a:p>
        </p:txBody>
      </p:sp>
      <p:pic>
        <p:nvPicPr>
          <p:cNvPr id="13" name="Imagen 12"/>
          <p:cNvPicPr>
            <a:picLocks noChangeAspect="1"/>
          </p:cNvPicPr>
          <p:nvPr/>
        </p:nvPicPr>
        <p:blipFill rotWithShape="1">
          <a:blip r:embed="rId4"/>
          <a:srcRect l="11413" t="31100" r="71656" b="18500"/>
          <a:stretch/>
        </p:blipFill>
        <p:spPr>
          <a:xfrm>
            <a:off x="4599631" y="1395243"/>
            <a:ext cx="1819111" cy="3045954"/>
          </a:xfrm>
          <a:prstGeom prst="rect">
            <a:avLst/>
          </a:prstGeom>
          <a:scene3d>
            <a:camera prst="perspectiveContrastingRightFacing"/>
            <a:lightRig rig="threePt" dir="t"/>
          </a:scene3d>
        </p:spPr>
      </p:pic>
      <p:sp>
        <p:nvSpPr>
          <p:cNvPr id="14" name="CuadroTexto 13"/>
          <p:cNvSpPr txBox="1"/>
          <p:nvPr/>
        </p:nvSpPr>
        <p:spPr>
          <a:xfrm>
            <a:off x="6732240" y="1880046"/>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ImageView</a:t>
            </a:r>
            <a:endParaRPr lang="es-CO" dirty="0">
              <a:latin typeface="Bahnschrift SemiBold Condensed" panose="020B0502040204020203" pitchFamily="34" charset="0"/>
            </a:endParaRPr>
          </a:p>
        </p:txBody>
      </p:sp>
      <p:sp>
        <p:nvSpPr>
          <p:cNvPr id="24" name="CuadroTexto 23"/>
          <p:cNvSpPr txBox="1"/>
          <p:nvPr/>
        </p:nvSpPr>
        <p:spPr>
          <a:xfrm>
            <a:off x="6732240" y="2724392"/>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EditText</a:t>
            </a:r>
            <a:endParaRPr lang="es-CO" dirty="0">
              <a:latin typeface="Bahnschrift SemiBold Condensed" panose="020B0502040204020203" pitchFamily="34" charset="0"/>
            </a:endParaRPr>
          </a:p>
        </p:txBody>
      </p:sp>
      <p:sp>
        <p:nvSpPr>
          <p:cNvPr id="25" name="CuadroTexto 24"/>
          <p:cNvSpPr txBox="1"/>
          <p:nvPr/>
        </p:nvSpPr>
        <p:spPr>
          <a:xfrm>
            <a:off x="6732240" y="34979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sp>
        <p:nvSpPr>
          <p:cNvPr id="26" name="CuadroTexto 25"/>
          <p:cNvSpPr txBox="1"/>
          <p:nvPr/>
        </p:nvSpPr>
        <p:spPr>
          <a:xfrm>
            <a:off x="6732240" y="38505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cxnSp>
        <p:nvCxnSpPr>
          <p:cNvPr id="21" name="Conector recto de flecha 20"/>
          <p:cNvCxnSpPr/>
          <p:nvPr/>
        </p:nvCxnSpPr>
        <p:spPr>
          <a:xfrm>
            <a:off x="5868144" y="2054920"/>
            <a:ext cx="8640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868144" y="2898031"/>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651870"/>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4004470"/>
            <a:ext cx="77630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97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2489869"/>
            <a:ext cx="3744416" cy="307777"/>
          </a:xfrm>
          <a:prstGeom prst="rect">
            <a:avLst/>
          </a:prstGeom>
          <a:noFill/>
        </p:spPr>
        <p:txBody>
          <a:bodyPr wrap="square" rtlCol="0">
            <a:spAutoFit/>
          </a:bodyPr>
          <a:lstStyle/>
          <a:p>
            <a:r>
              <a:rPr lang="es-ES" b="1" dirty="0" smtClean="0"/>
              <a:t>Diseño, Ideación y </a:t>
            </a:r>
            <a:r>
              <a:rPr lang="es-ES" b="1" dirty="0" err="1" smtClean="0"/>
              <a:t>prototipado</a:t>
            </a:r>
            <a:endParaRPr lang="es-CO" b="1" dirty="0"/>
          </a:p>
        </p:txBody>
      </p:sp>
      <p:sp>
        <p:nvSpPr>
          <p:cNvPr id="9" name="CuadroTexto 8"/>
          <p:cNvSpPr txBox="1"/>
          <p:nvPr/>
        </p:nvSpPr>
        <p:spPr>
          <a:xfrm>
            <a:off x="3275856" y="2797646"/>
            <a:ext cx="3744416" cy="738664"/>
          </a:xfrm>
          <a:prstGeom prst="rect">
            <a:avLst/>
          </a:prstGeom>
          <a:noFill/>
        </p:spPr>
        <p:txBody>
          <a:bodyPr wrap="square" rtlCol="0">
            <a:spAutoFit/>
          </a:bodyPr>
          <a:lstStyle/>
          <a:p>
            <a:r>
              <a:rPr lang="es-ES" dirty="0" smtClean="0"/>
              <a:t>Sketch</a:t>
            </a:r>
          </a:p>
          <a:p>
            <a:r>
              <a:rPr lang="es-ES" dirty="0" err="1" smtClean="0"/>
              <a:t>Wireframe</a:t>
            </a:r>
            <a:r>
              <a:rPr lang="es-ES" dirty="0" smtClean="0"/>
              <a:t> </a:t>
            </a:r>
          </a:p>
          <a:p>
            <a:r>
              <a:rPr lang="es-ES" dirty="0" err="1" smtClean="0"/>
              <a:t>Mockup</a:t>
            </a:r>
            <a:endParaRPr lang="es-ES" dirty="0" smtClean="0"/>
          </a:p>
        </p:txBody>
      </p:sp>
    </p:spTree>
    <p:extLst>
      <p:ext uri="{BB962C8B-B14F-4D97-AF65-F5344CB8AC3E}">
        <p14:creationId xmlns:p14="http://schemas.microsoft.com/office/powerpoint/2010/main" val="298456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3517726"/>
            <a:ext cx="3744416" cy="738664"/>
          </a:xfrm>
          <a:prstGeom prst="rect">
            <a:avLst/>
          </a:prstGeom>
          <a:noFill/>
        </p:spPr>
        <p:txBody>
          <a:bodyPr wrap="square" rtlCol="0">
            <a:spAutoFit/>
          </a:bodyPr>
          <a:lstStyle/>
          <a:p>
            <a:r>
              <a:rPr lang="es-ES" dirty="0" smtClean="0"/>
              <a:t>Conexión con Cloud</a:t>
            </a:r>
          </a:p>
          <a:p>
            <a:r>
              <a:rPr lang="es-ES" dirty="0" smtClean="0"/>
              <a:t>SaaS: Consumo de servicios REST</a:t>
            </a:r>
          </a:p>
          <a:p>
            <a:endParaRPr lang="es-ES" dirty="0" smtClean="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b="1" dirty="0" smtClean="0"/>
              <a:t>Arquitecturas y aplicaciones móviles</a:t>
            </a:r>
            <a:endParaRPr lang="es-CO" b="1" dirty="0"/>
          </a:p>
        </p:txBody>
      </p:sp>
    </p:spTree>
    <p:extLst>
      <p:ext uri="{BB962C8B-B14F-4D97-AF65-F5344CB8AC3E}">
        <p14:creationId xmlns:p14="http://schemas.microsoft.com/office/powerpoint/2010/main" val="255403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4237806"/>
            <a:ext cx="3744416" cy="738664"/>
          </a:xfrm>
          <a:prstGeom prst="rect">
            <a:avLst/>
          </a:prstGeom>
          <a:noFill/>
        </p:spPr>
        <p:txBody>
          <a:bodyPr wrap="square" rtlCol="0">
            <a:spAutoFit/>
          </a:bodyPr>
          <a:lstStyle/>
          <a:p>
            <a:r>
              <a:rPr lang="es-ES" dirty="0" smtClean="0"/>
              <a:t>Producto mínimo viable</a:t>
            </a:r>
          </a:p>
          <a:p>
            <a:r>
              <a:rPr lang="es-ES" dirty="0" smtClean="0"/>
              <a:t>Despliegue en Google Play</a:t>
            </a:r>
          </a:p>
          <a:p>
            <a:endParaRPr lang="es-ES" dirty="0" smtClean="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b="1" dirty="0" smtClean="0"/>
              <a:t>Construcción y despliegue</a:t>
            </a:r>
            <a:endParaRPr lang="es-CO" b="1" dirty="0"/>
          </a:p>
        </p:txBody>
      </p:sp>
    </p:spTree>
    <p:extLst>
      <p:ext uri="{BB962C8B-B14F-4D97-AF65-F5344CB8AC3E}">
        <p14:creationId xmlns:p14="http://schemas.microsoft.com/office/powerpoint/2010/main" val="200696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t>Gracias al uso masivo de teléfonos inteligentes y a la amplia cobertura de internet, ha surgido el mercado de las aplicaciones móviles.</a:t>
            </a:r>
          </a:p>
          <a:p>
            <a:endParaRPr lang="es-ES" sz="1800" dirty="0" smtClean="0"/>
          </a:p>
          <a:p>
            <a:r>
              <a:rPr lang="es-ES" sz="1800" dirty="0" smtClean="0"/>
              <a:t>La portabilidad del Smartphone es un aspecto clave.</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t>Las empresas querrán tener una base de datos de sus clientes y información relacionada con ellos para plantear estrategias de mercado.</a:t>
            </a:r>
            <a:endParaRPr lang="en-US" sz="1800" dirty="0"/>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Custom 8">
      <a:dk1>
        <a:sysClr val="windowText" lastClr="000000"/>
      </a:dk1>
      <a:lt1>
        <a:sysClr val="window" lastClr="FFFFFF"/>
      </a:lt1>
      <a:dk2>
        <a:srgbClr val="696464"/>
      </a:dk2>
      <a:lt2>
        <a:srgbClr val="E9E5DC"/>
      </a:lt2>
      <a:accent1>
        <a:srgbClr val="0070C0"/>
      </a:accent1>
      <a:accent2>
        <a:srgbClr val="00B050"/>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1610</TotalTime>
  <Words>857</Words>
  <Application>Microsoft Office PowerPoint</Application>
  <PresentationFormat>Presentación en pantalla (16:9)</PresentationFormat>
  <Paragraphs>259</Paragraphs>
  <Slides>36</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Bahnschrift SemiBold Condensed</vt:lpstr>
      <vt:lpstr>Calibri</vt:lpstr>
      <vt:lpstr>Calibri Light</vt:lpstr>
      <vt:lpstr>Consolas</vt:lpstr>
      <vt:lpstr>UAO-Theme</vt:lpstr>
      <vt:lpstr>Aplicaciones Móviles</vt:lpstr>
      <vt:lpstr>Composición del curso</vt:lpstr>
      <vt:lpstr>Composición del curso</vt:lpstr>
      <vt:lpstr>Composición del curso</vt:lpstr>
      <vt:lpstr>Composición del curso</vt:lpstr>
      <vt:lpstr>Composición del curso</vt:lpstr>
      <vt:lpstr>Clase 1</vt:lpstr>
      <vt:lpstr>Relevancia</vt:lpstr>
      <vt:lpstr>Relevancia</vt:lpstr>
      <vt:lpstr>Relevancia</vt:lpstr>
      <vt:lpstr>Relevancia</vt:lpstr>
      <vt:lpstr>Relevancia</vt:lpstr>
      <vt:lpstr>Sistema operativo Android</vt:lpstr>
      <vt:lpstr>Android y Google</vt:lpstr>
      <vt:lpstr>Versiones de Android y nivel de API</vt:lpstr>
      <vt:lpstr>Topología frontend-backend</vt:lpstr>
      <vt:lpstr>Aplicaciones de Android</vt:lpstr>
      <vt:lpstr>Aplicaciones de Android</vt:lpstr>
      <vt:lpstr>Aplicaciones de Android</vt:lpstr>
      <vt:lpstr>Aplicaciones de Android</vt:lpstr>
      <vt:lpstr>Actividades</vt:lpstr>
      <vt:lpstr>Activity</vt:lpstr>
      <vt:lpstr>Activity</vt:lpstr>
      <vt:lpstr>Activity</vt:lpstr>
      <vt:lpstr>Activity</vt:lpstr>
      <vt:lpstr>Activity</vt:lpstr>
      <vt:lpstr>Ciclo de vida de una Activity</vt:lpstr>
      <vt:lpstr>Layouts</vt:lpstr>
      <vt:lpstr>LinearLayout</vt:lpstr>
      <vt:lpstr>RelativeLayout</vt:lpstr>
      <vt:lpstr>Views</vt:lpstr>
      <vt:lpstr>Button</vt:lpstr>
      <vt:lpstr>TextView</vt:lpstr>
      <vt:lpstr>EditText</vt:lpstr>
      <vt:lpstr>EditText</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Nino</cp:lastModifiedBy>
  <cp:revision>53</cp:revision>
  <dcterms:modified xsi:type="dcterms:W3CDTF">2019-01-24T21:47:04Z</dcterms:modified>
</cp:coreProperties>
</file>