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12" r:id="rId3"/>
    <p:sldId id="313" r:id="rId4"/>
    <p:sldId id="314" r:id="rId5"/>
    <p:sldId id="285" r:id="rId6"/>
    <p:sldId id="286" r:id="rId7"/>
    <p:sldId id="296" r:id="rId8"/>
    <p:sldId id="297" r:id="rId9"/>
    <p:sldId id="307" r:id="rId10"/>
    <p:sldId id="30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66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5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mtClean="0"/>
              <a:t>INGENIERÍA DE SISTEMAS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63888" y="1419622"/>
            <a:ext cx="4680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Desarrolle una aplicación de listas. Debe verse como una vista de </a:t>
            </a:r>
            <a:r>
              <a:rPr lang="es-ES" dirty="0" err="1" smtClean="0"/>
              <a:t>feed</a:t>
            </a:r>
            <a:r>
              <a:rPr lang="es-ES" dirty="0" smtClean="0"/>
              <a:t> común y corriente.</a:t>
            </a:r>
          </a:p>
          <a:p>
            <a:endParaRPr lang="es-ES" dirty="0"/>
          </a:p>
          <a:p>
            <a:r>
              <a:rPr lang="es-ES" dirty="0" smtClean="0"/>
              <a:t>Mediante el botón “X”, podemos eliminar la publicación.</a:t>
            </a:r>
          </a:p>
          <a:p>
            <a:endParaRPr lang="es-ES" dirty="0"/>
          </a:p>
          <a:p>
            <a:r>
              <a:rPr lang="es-ES" dirty="0" smtClean="0"/>
              <a:t>Puede partir de fotos puestas en el </a:t>
            </a:r>
            <a:r>
              <a:rPr lang="es-ES" dirty="0" err="1" smtClean="0"/>
              <a:t>drawable</a:t>
            </a:r>
            <a:r>
              <a:rPr lang="es-ES" dirty="0" smtClean="0"/>
              <a:t> (ver recursos) y las publicaciones pueden ser aleatorias o fijas, según su preferencia.</a:t>
            </a:r>
          </a:p>
          <a:p>
            <a:endParaRPr lang="es-ES" dirty="0"/>
          </a:p>
          <a:p>
            <a:r>
              <a:rPr lang="es-ES" dirty="0" smtClean="0"/>
              <a:t>Usando el botón de “</a:t>
            </a:r>
            <a:r>
              <a:rPr lang="es-ES" dirty="0" err="1" smtClean="0"/>
              <a:t>like</a:t>
            </a:r>
            <a:r>
              <a:rPr lang="es-ES" dirty="0" smtClean="0"/>
              <a:t>”, podemos dejar una marca en el botón.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899592" y="627534"/>
            <a:ext cx="3374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3200" dirty="0"/>
              <a:t>Ejercicio de clase</a:t>
            </a:r>
            <a:endParaRPr lang="es-CO" sz="32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9622"/>
            <a:ext cx="1860894" cy="33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Listas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forma de representación más común de conjuntos de datos. En Android hay dos herramientas para hacer listas:</a:t>
            </a:r>
          </a:p>
          <a:p>
            <a:endParaRPr lang="es-ES" dirty="0" smtClean="0"/>
          </a:p>
          <a:p>
            <a:r>
              <a:rPr lang="es-ES" dirty="0" smtClean="0"/>
              <a:t>1. </a:t>
            </a:r>
            <a:r>
              <a:rPr lang="es-ES" dirty="0" err="1" smtClean="0"/>
              <a:t>ListView</a:t>
            </a:r>
            <a:endParaRPr lang="es-ES" dirty="0" smtClean="0"/>
          </a:p>
          <a:p>
            <a:r>
              <a:rPr lang="es-ES" dirty="0" smtClean="0"/>
              <a:t>2. </a:t>
            </a:r>
            <a:r>
              <a:rPr lang="es-ES" dirty="0" err="1" smtClean="0"/>
              <a:t>RecyclerView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ListView</a:t>
            </a:r>
            <a:r>
              <a:rPr lang="es-ES" dirty="0" smtClean="0"/>
              <a:t> es la básica presente desde Android 1.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8768" y="1798826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Falcao</a:t>
            </a:r>
            <a:r>
              <a:rPr lang="es-ES" sz="1100" i="1" dirty="0" smtClean="0"/>
              <a:t> García</a:t>
            </a:r>
          </a:p>
          <a:p>
            <a:r>
              <a:rPr lang="es-ES" sz="1100" b="1" dirty="0" smtClean="0"/>
              <a:t>      1,77 m       32 años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1258768" y="2317015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James </a:t>
            </a:r>
            <a:r>
              <a:rPr lang="es-ES" sz="1100" i="1" dirty="0" err="1" smtClean="0"/>
              <a:t>Rodriguez</a:t>
            </a:r>
            <a:endParaRPr lang="es-ES" sz="1100" i="1" dirty="0" smtClean="0"/>
          </a:p>
          <a:p>
            <a:r>
              <a:rPr lang="es-ES" sz="1100" b="1" dirty="0" smtClean="0"/>
              <a:t>      1,80 m       26 años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1258768" y="2835204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Juan Cuadrado</a:t>
            </a:r>
          </a:p>
          <a:p>
            <a:r>
              <a:rPr lang="es-ES" sz="1100" b="1" dirty="0" smtClean="0"/>
              <a:t>      1,79 m       29 años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1279700" y="3353393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Yerry</a:t>
            </a:r>
            <a:r>
              <a:rPr lang="es-ES" sz="1100" i="1" dirty="0" smtClean="0"/>
              <a:t> Mina</a:t>
            </a:r>
          </a:p>
          <a:p>
            <a:r>
              <a:rPr lang="es-ES" sz="1100" b="1" dirty="0" smtClean="0"/>
              <a:t>      1,95 m       23 años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408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listas normalmente van amarradas a conjuntos de objetos o colecciones.</a:t>
            </a:r>
          </a:p>
          <a:p>
            <a:endParaRPr lang="es-ES" dirty="0"/>
          </a:p>
          <a:p>
            <a:r>
              <a:rPr lang="es-ES" dirty="0" smtClean="0"/>
              <a:t>Hay un elemento que nos permite transferir los datos del conjunto a un elementos de UI como renglones o bloques para mostrarlos al usuario.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8768" y="1798826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Falcao</a:t>
            </a:r>
            <a:r>
              <a:rPr lang="es-ES" sz="1100" i="1" dirty="0" smtClean="0"/>
              <a:t> García</a:t>
            </a:r>
          </a:p>
          <a:p>
            <a:r>
              <a:rPr lang="es-ES" sz="1100" b="1" dirty="0" smtClean="0"/>
              <a:t>      1,77 m       32 años</a:t>
            </a:r>
            <a:endParaRPr lang="en-US" sz="1100" b="1" dirty="0"/>
          </a:p>
        </p:txBody>
      </p:sp>
      <p:sp>
        <p:nvSpPr>
          <p:cNvPr id="33" name="Rectangle 32"/>
          <p:cNvSpPr/>
          <p:nvPr/>
        </p:nvSpPr>
        <p:spPr>
          <a:xfrm>
            <a:off x="1258768" y="2317015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James </a:t>
            </a:r>
            <a:r>
              <a:rPr lang="es-ES" sz="1100" i="1" dirty="0" err="1" smtClean="0"/>
              <a:t>Rodriguez</a:t>
            </a:r>
            <a:endParaRPr lang="es-ES" sz="1100" i="1" dirty="0" smtClean="0"/>
          </a:p>
          <a:p>
            <a:r>
              <a:rPr lang="es-ES" sz="1100" b="1" dirty="0" smtClean="0"/>
              <a:t>      1,80 m       26 años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1258768" y="2835204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Juan Cuadrado</a:t>
            </a:r>
          </a:p>
          <a:p>
            <a:r>
              <a:rPr lang="es-ES" sz="1100" b="1" dirty="0" smtClean="0"/>
              <a:t>      1,79 m       29 años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1279700" y="3353393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Yerry</a:t>
            </a:r>
            <a:r>
              <a:rPr lang="es-ES" sz="1100" i="1" dirty="0" smtClean="0"/>
              <a:t> Mina</a:t>
            </a:r>
          </a:p>
          <a:p>
            <a:r>
              <a:rPr lang="es-ES" sz="1100" b="1" dirty="0" smtClean="0"/>
              <a:t>      1,95 m       23 años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93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Adapters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Los adaptadores permiten representar una lista de objetos (Modelos) mediante elementos gráficos (Vista)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724128" y="2463737"/>
            <a:ext cx="1872208" cy="164488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 smtClean="0">
                <a:solidFill>
                  <a:schemeClr val="tx1"/>
                </a:solidFill>
              </a:rPr>
              <a:t>public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class</a:t>
            </a:r>
            <a:r>
              <a:rPr lang="es-ES" sz="1200" dirty="0" smtClean="0">
                <a:solidFill>
                  <a:schemeClr val="tx1"/>
                </a:solidFill>
              </a:rPr>
              <a:t> Jugador{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String</a:t>
            </a:r>
            <a:r>
              <a:rPr lang="es-ES" sz="1200" dirty="0" smtClean="0">
                <a:solidFill>
                  <a:schemeClr val="tx1"/>
                </a:solidFill>
              </a:rPr>
              <a:t> nombre;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edad;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   </a:t>
            </a:r>
            <a:r>
              <a:rPr lang="es-ES" sz="1200" dirty="0" err="1" smtClean="0">
                <a:solidFill>
                  <a:schemeClr val="tx1"/>
                </a:solidFill>
              </a:rPr>
              <a:t>double</a:t>
            </a:r>
            <a:r>
              <a:rPr lang="es-ES" sz="1200" dirty="0" smtClean="0">
                <a:solidFill>
                  <a:schemeClr val="tx1"/>
                </a:solidFill>
              </a:rPr>
              <a:t> estatura;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7323893" y="2463737"/>
            <a:ext cx="277329" cy="28803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8768" y="1798826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Falcao</a:t>
            </a:r>
            <a:r>
              <a:rPr lang="es-ES" sz="1100" i="1" dirty="0" smtClean="0"/>
              <a:t> García</a:t>
            </a:r>
          </a:p>
          <a:p>
            <a:r>
              <a:rPr lang="es-ES" sz="1100" b="1" dirty="0" smtClean="0"/>
              <a:t>      1,77 m       32 años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3167844" y="2715766"/>
            <a:ext cx="792088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Adapter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15816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07904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1959" y="2463737"/>
            <a:ext cx="864097" cy="972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Objeto 0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73736" y="3462267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/>
              <a:t>ArrayList</a:t>
            </a:r>
            <a:r>
              <a:rPr lang="es-ES" sz="1100" dirty="0" smtClean="0"/>
              <a:t>&lt;Jugador&gt;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258768" y="2317015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James </a:t>
            </a:r>
            <a:r>
              <a:rPr lang="es-ES" sz="1100" i="1" dirty="0" err="1" smtClean="0"/>
              <a:t>Rodriguez</a:t>
            </a:r>
            <a:endParaRPr lang="es-ES" sz="1100" i="1" dirty="0" smtClean="0"/>
          </a:p>
          <a:p>
            <a:r>
              <a:rPr lang="es-ES" sz="1100" b="1" dirty="0" smtClean="0"/>
              <a:t>      1,80 m       26 años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1258768" y="2835204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Juan Cuadrado</a:t>
            </a:r>
          </a:p>
          <a:p>
            <a:r>
              <a:rPr lang="es-ES" sz="1100" b="1" dirty="0" smtClean="0"/>
              <a:t>      1,79 m       29 años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1279700" y="3353393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Yerry</a:t>
            </a:r>
            <a:r>
              <a:rPr lang="es-ES" sz="1100" i="1" dirty="0" smtClean="0"/>
              <a:t> Mina</a:t>
            </a:r>
          </a:p>
          <a:p>
            <a:r>
              <a:rPr lang="es-ES" sz="1100" b="1" dirty="0" smtClean="0"/>
              <a:t>      1,95 m       23 años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569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representación de una lista de objetos se puede hacer mediante Renglones (</a:t>
            </a:r>
            <a:r>
              <a:rPr lang="es-ES" dirty="0" err="1" smtClean="0"/>
              <a:t>ListViews</a:t>
            </a:r>
            <a:r>
              <a:rPr lang="es-ES" dirty="0" smtClean="0"/>
              <a:t>) o mediante tablas (</a:t>
            </a:r>
            <a:r>
              <a:rPr lang="es-ES" dirty="0" err="1" smtClean="0"/>
              <a:t>GridView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724128" y="2463737"/>
            <a:ext cx="1872208" cy="164488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 smtClean="0">
                <a:solidFill>
                  <a:schemeClr val="tx1"/>
                </a:solidFill>
              </a:rPr>
              <a:t>public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class</a:t>
            </a:r>
            <a:r>
              <a:rPr lang="es-ES" sz="1200" dirty="0" smtClean="0">
                <a:solidFill>
                  <a:schemeClr val="tx1"/>
                </a:solidFill>
              </a:rPr>
              <a:t> Jugador{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String</a:t>
            </a:r>
            <a:r>
              <a:rPr lang="es-ES" sz="1200" dirty="0" smtClean="0">
                <a:solidFill>
                  <a:schemeClr val="tx1"/>
                </a:solidFill>
              </a:rPr>
              <a:t> nombre;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edad;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   </a:t>
            </a:r>
            <a:r>
              <a:rPr lang="es-ES" sz="1200" dirty="0" err="1" smtClean="0">
                <a:solidFill>
                  <a:schemeClr val="tx1"/>
                </a:solidFill>
              </a:rPr>
              <a:t>double</a:t>
            </a:r>
            <a:r>
              <a:rPr lang="es-ES" sz="1200" dirty="0" smtClean="0">
                <a:solidFill>
                  <a:schemeClr val="tx1"/>
                </a:solidFill>
              </a:rPr>
              <a:t> estatura;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7323893" y="2463737"/>
            <a:ext cx="277329" cy="28803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8768" y="1798826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Falcao</a:t>
            </a:r>
            <a:r>
              <a:rPr lang="es-ES" sz="1100" i="1" dirty="0" smtClean="0"/>
              <a:t> García</a:t>
            </a:r>
          </a:p>
          <a:p>
            <a:r>
              <a:rPr lang="es-ES" sz="1100" b="1" dirty="0" smtClean="0"/>
              <a:t>      1,77 m       32 años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3167844" y="2715766"/>
            <a:ext cx="792088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Adapter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15816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07904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1959" y="2463737"/>
            <a:ext cx="864097" cy="972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Objeto 0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73736" y="3462267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/>
              <a:t>ArrayList</a:t>
            </a:r>
            <a:r>
              <a:rPr lang="es-ES" sz="1100" dirty="0" smtClean="0"/>
              <a:t>&lt;Jugador&gt;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258768" y="2317015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James </a:t>
            </a:r>
            <a:r>
              <a:rPr lang="es-ES" sz="1100" i="1" dirty="0" err="1" smtClean="0"/>
              <a:t>Rodriguez</a:t>
            </a:r>
            <a:endParaRPr lang="es-ES" sz="1100" i="1" dirty="0" smtClean="0"/>
          </a:p>
          <a:p>
            <a:r>
              <a:rPr lang="es-ES" sz="1100" b="1" dirty="0" smtClean="0"/>
              <a:t>      1,80 m       26 años</a:t>
            </a:r>
            <a:endParaRPr lang="en-US" sz="1100" b="1" dirty="0"/>
          </a:p>
        </p:txBody>
      </p:sp>
      <p:sp>
        <p:nvSpPr>
          <p:cNvPr id="34" name="Rectangle 33"/>
          <p:cNvSpPr/>
          <p:nvPr/>
        </p:nvSpPr>
        <p:spPr>
          <a:xfrm>
            <a:off x="1258768" y="2835204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smtClean="0"/>
              <a:t>Juan Cuadrado</a:t>
            </a:r>
          </a:p>
          <a:p>
            <a:r>
              <a:rPr lang="es-ES" sz="1100" b="1" dirty="0" smtClean="0"/>
              <a:t>      1,79 m       29 años</a:t>
            </a:r>
            <a:endParaRPr lang="en-US" sz="1100" b="1" dirty="0"/>
          </a:p>
        </p:txBody>
      </p:sp>
      <p:sp>
        <p:nvSpPr>
          <p:cNvPr id="35" name="Rectangle 34"/>
          <p:cNvSpPr/>
          <p:nvPr/>
        </p:nvSpPr>
        <p:spPr>
          <a:xfrm>
            <a:off x="1279700" y="3353393"/>
            <a:ext cx="1441023" cy="41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i="1" dirty="0" err="1" smtClean="0"/>
              <a:t>Yerry</a:t>
            </a:r>
            <a:r>
              <a:rPr lang="es-ES" sz="1100" i="1" dirty="0" smtClean="0"/>
              <a:t> Mina</a:t>
            </a:r>
          </a:p>
          <a:p>
            <a:r>
              <a:rPr lang="es-ES" sz="1100" b="1" dirty="0" smtClean="0"/>
              <a:t>      1,95 m       23 años</a:t>
            </a:r>
            <a:endParaRPr lang="en-US" sz="1100" b="1" dirty="0"/>
          </a:p>
        </p:txBody>
      </p:sp>
      <p:sp>
        <p:nvSpPr>
          <p:cNvPr id="3" name="Rectangle 2"/>
          <p:cNvSpPr/>
          <p:nvPr/>
        </p:nvSpPr>
        <p:spPr>
          <a:xfrm>
            <a:off x="1552719" y="4368160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9872" y="163564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representación de una lista de objetos se puede hacer mediante Renglones (</a:t>
            </a:r>
            <a:r>
              <a:rPr lang="es-ES" dirty="0" err="1" smtClean="0"/>
              <a:t>ListViews</a:t>
            </a:r>
            <a:r>
              <a:rPr lang="es-ES" dirty="0" smtClean="0"/>
              <a:t>) o mediante tablas (</a:t>
            </a:r>
            <a:r>
              <a:rPr lang="es-ES" dirty="0" err="1" smtClean="0"/>
              <a:t>GridView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724128" y="2463737"/>
            <a:ext cx="1872208" cy="164488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 smtClean="0">
                <a:solidFill>
                  <a:schemeClr val="tx1"/>
                </a:solidFill>
              </a:rPr>
              <a:t>public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class</a:t>
            </a:r>
            <a:r>
              <a:rPr lang="es-ES" sz="1200" dirty="0" smtClean="0">
                <a:solidFill>
                  <a:schemeClr val="tx1"/>
                </a:solidFill>
              </a:rPr>
              <a:t> Jugador{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String</a:t>
            </a:r>
            <a:r>
              <a:rPr lang="es-ES" sz="1200" dirty="0" smtClean="0">
                <a:solidFill>
                  <a:schemeClr val="tx1"/>
                </a:solidFill>
              </a:rPr>
              <a:t> nombre;</a:t>
            </a:r>
          </a:p>
          <a:p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</a:rPr>
              <a:t>  </a:t>
            </a:r>
            <a:r>
              <a:rPr lang="es-ES" sz="1200" dirty="0" err="1" smtClean="0">
                <a:solidFill>
                  <a:schemeClr val="tx1"/>
                </a:solidFill>
              </a:rPr>
              <a:t>int</a:t>
            </a:r>
            <a:r>
              <a:rPr lang="es-ES" sz="1200" dirty="0" smtClean="0">
                <a:solidFill>
                  <a:schemeClr val="tx1"/>
                </a:solidFill>
              </a:rPr>
              <a:t> edad;</a:t>
            </a:r>
          </a:p>
          <a:p>
            <a:r>
              <a:rPr lang="es-ES" sz="1200" dirty="0" smtClean="0">
                <a:solidFill>
                  <a:schemeClr val="tx1"/>
                </a:solidFill>
              </a:rPr>
              <a:t>   </a:t>
            </a:r>
            <a:r>
              <a:rPr lang="es-ES" sz="1200" dirty="0" err="1" smtClean="0">
                <a:solidFill>
                  <a:schemeClr val="tx1"/>
                </a:solidFill>
              </a:rPr>
              <a:t>double</a:t>
            </a:r>
            <a:r>
              <a:rPr lang="es-ES" sz="1200" dirty="0" smtClean="0">
                <a:solidFill>
                  <a:schemeClr val="tx1"/>
                </a:solidFill>
              </a:rPr>
              <a:t> estatura;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 smtClean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7323893" y="2463737"/>
            <a:ext cx="277329" cy="28803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8769" y="1798825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err="1" smtClean="0"/>
              <a:t>Falcao</a:t>
            </a:r>
            <a:endParaRPr lang="es-ES" sz="1100" i="1" dirty="0"/>
          </a:p>
          <a:p>
            <a:pPr algn="ctr"/>
            <a:r>
              <a:rPr lang="es-ES" sz="1100" b="1" dirty="0" smtClean="0"/>
              <a:t>1,77 m</a:t>
            </a:r>
          </a:p>
          <a:p>
            <a:pPr algn="ctr"/>
            <a:r>
              <a:rPr lang="es-ES" sz="1100" b="1" dirty="0" smtClean="0"/>
              <a:t>32 años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3167844" y="2715766"/>
            <a:ext cx="792088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Adapter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915816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07904" y="285978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1959" y="2463737"/>
            <a:ext cx="864097" cy="972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Objeto 0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r>
              <a:rPr lang="es-ES" dirty="0">
                <a:solidFill>
                  <a:schemeClr val="tx1"/>
                </a:solidFill>
              </a:rPr>
              <a:t>Objeto </a:t>
            </a:r>
            <a:r>
              <a:rPr lang="es-ES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73736" y="3462267"/>
            <a:ext cx="1414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 smtClean="0"/>
              <a:t>ArrayList</a:t>
            </a:r>
            <a:r>
              <a:rPr lang="es-ES" sz="1100" dirty="0" smtClean="0"/>
              <a:t>&lt;Jugador&gt;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523064" y="4385156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GridView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50694" y="1798825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James</a:t>
            </a:r>
            <a:endParaRPr lang="es-ES" sz="1100" i="1" dirty="0"/>
          </a:p>
          <a:p>
            <a:pPr algn="ctr"/>
            <a:r>
              <a:rPr lang="es-ES" sz="1100" b="1" dirty="0" smtClean="0"/>
              <a:t>1,80 m</a:t>
            </a:r>
          </a:p>
          <a:p>
            <a:pPr algn="ctr"/>
            <a:r>
              <a:rPr lang="es-ES" sz="1100" b="1" dirty="0" smtClean="0"/>
              <a:t>26 años</a:t>
            </a:r>
            <a:endParaRPr lang="en-US" sz="1100" b="1" dirty="0"/>
          </a:p>
        </p:txBody>
      </p:sp>
      <p:sp>
        <p:nvSpPr>
          <p:cNvPr id="20" name="Rectangle 19"/>
          <p:cNvSpPr/>
          <p:nvPr/>
        </p:nvSpPr>
        <p:spPr>
          <a:xfrm>
            <a:off x="1258769" y="2422319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smtClean="0"/>
              <a:t>Juan C.</a:t>
            </a:r>
            <a:endParaRPr lang="es-ES" sz="1100" i="1" dirty="0"/>
          </a:p>
          <a:p>
            <a:pPr algn="ctr"/>
            <a:r>
              <a:rPr lang="es-ES" sz="1100" b="1" dirty="0" smtClean="0"/>
              <a:t>1,79 m</a:t>
            </a:r>
          </a:p>
          <a:p>
            <a:pPr algn="ctr"/>
            <a:r>
              <a:rPr lang="es-ES" sz="1100" b="1" dirty="0" smtClean="0"/>
              <a:t>29 años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2050694" y="2422319"/>
            <a:ext cx="648936" cy="518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i="1" dirty="0" err="1" smtClean="0"/>
              <a:t>Yerry</a:t>
            </a:r>
            <a:endParaRPr lang="es-ES" sz="1100" i="1" dirty="0"/>
          </a:p>
          <a:p>
            <a:pPr algn="ctr"/>
            <a:r>
              <a:rPr lang="es-ES" sz="1100" b="1" dirty="0" smtClean="0"/>
              <a:t>1,95 m</a:t>
            </a:r>
          </a:p>
          <a:p>
            <a:pPr algn="ctr"/>
            <a:r>
              <a:rPr lang="es-ES" sz="1100" b="1" dirty="0" smtClean="0"/>
              <a:t>23 años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285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Ejercicio de clase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00B05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6343</TotalTime>
  <Words>444</Words>
  <Application>Microsoft Office PowerPoint</Application>
  <PresentationFormat>Presentación en pantalla (16:9)</PresentationFormat>
  <Paragraphs>115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UAO-Theme</vt:lpstr>
      <vt:lpstr>Aplicaciones Móviles</vt:lpstr>
      <vt:lpstr>Listas</vt:lpstr>
      <vt:lpstr>Listas</vt:lpstr>
      <vt:lpstr>Listas</vt:lpstr>
      <vt:lpstr>Adapters</vt:lpstr>
      <vt:lpstr>Adapters</vt:lpstr>
      <vt:lpstr>Adapters</vt:lpstr>
      <vt:lpstr>Adapters</vt:lpstr>
      <vt:lpstr>Ejercicio de clase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107</cp:revision>
  <dcterms:modified xsi:type="dcterms:W3CDTF">2019-08-20T22:07:29Z</dcterms:modified>
</cp:coreProperties>
</file>