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71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5" r:id="rId15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370457"/>
            <a:ext cx="7386320" cy="226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lacion-bc3ad.firebaseio.com/comentarios.json" TargetMode="External"/><Relationship Id="rId2" Type="http://schemas.openxmlformats.org/officeDocument/2006/relationships/hyperlink" Target="https://camara-4a96c.firebaseio.com/comentarios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talacion-bc3ad.firebaseio.com/materias.js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alacion-bc3ad.firebaseio.com/materias.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31781"/>
            <a:ext cx="3586808" cy="2130569"/>
          </a:xfrm>
        </p:spPr>
        <p:txBody>
          <a:bodyPr/>
          <a:lstStyle/>
          <a:p>
            <a:r>
              <a:rPr lang="es-ES" dirty="0" smtClean="0"/>
              <a:t>Un arreglo puede ser valor de una 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1474840"/>
            <a:ext cx="4088253" cy="3089786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"estudiantes</a:t>
            </a:r>
            <a:r>
              <a:rPr lang="es-ES" sz="1500" dirty="0" smtClean="0">
                <a:latin typeface="Consolas" panose="020B0609020204030204" pitchFamily="49" charset="0"/>
              </a:rPr>
              <a:t>":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"Christian",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"Manuel",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"Andrés",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"Valery"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  <a:p>
            <a:r>
              <a:rPr lang="es-ES" sz="1500" dirty="0" smtClean="0">
                <a:latin typeface="Consolas" panose="020B0609020204030204" pitchFamily="49" charset="0"/>
              </a:rPr>
              <a:t>}</a:t>
            </a:r>
            <a:endParaRPr lang="es-ES" sz="1500" dirty="0">
              <a:latin typeface="Consolas" panose="020B0609020204030204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423936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31781"/>
            <a:ext cx="3586808" cy="2130569"/>
          </a:xfrm>
        </p:spPr>
        <p:txBody>
          <a:bodyPr/>
          <a:lstStyle/>
          <a:p>
            <a:r>
              <a:rPr lang="es-ES" dirty="0" smtClean="0"/>
              <a:t>Todo combinado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1474840"/>
            <a:ext cx="4088253" cy="3089786"/>
          </a:xfrm>
          <a:prstGeom prst="rect">
            <a:avLst/>
          </a:prstGeom>
        </p:spPr>
        <p:txBody>
          <a:bodyPr vert="horz" lIns="0" tIns="34290" rIns="0" bIns="3429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seleccion</a:t>
            </a:r>
            <a:r>
              <a:rPr lang="es-ES" sz="1500" dirty="0">
                <a:latin typeface="Consolas" panose="020B0609020204030204" pitchFamily="49" charset="0"/>
              </a:rPr>
              <a:t>":{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tecnico</a:t>
            </a:r>
            <a:r>
              <a:rPr lang="es-ES" sz="1500" dirty="0">
                <a:latin typeface="Consolas" panose="020B0609020204030204" pitchFamily="49" charset="0"/>
              </a:rPr>
              <a:t>":{"</a:t>
            </a:r>
            <a:r>
              <a:rPr lang="es-ES" sz="1500" dirty="0" err="1">
                <a:latin typeface="Consolas" panose="020B0609020204030204" pitchFamily="49" charset="0"/>
              </a:rPr>
              <a:t>nombre":"Carlos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Queiroz</a:t>
            </a:r>
            <a:r>
              <a:rPr lang="es-ES" sz="1500" dirty="0">
                <a:latin typeface="Consolas" panose="020B0609020204030204" pitchFamily="49" charset="0"/>
              </a:rPr>
              <a:t>","</a:t>
            </a:r>
            <a:r>
              <a:rPr lang="es-ES" sz="1500" dirty="0" err="1">
                <a:latin typeface="Consolas" panose="020B0609020204030204" pitchFamily="49" charset="0"/>
              </a:rPr>
              <a:t>nacionalidad":"Portugal</a:t>
            </a:r>
            <a:r>
              <a:rPr lang="es-ES" sz="1500" dirty="0">
                <a:latin typeface="Consolas" panose="020B0609020204030204" pitchFamily="49" charset="0"/>
              </a:rPr>
              <a:t>"},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"jugadores":[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{"</a:t>
            </a:r>
            <a:r>
              <a:rPr lang="es-ES" sz="1500" dirty="0" err="1">
                <a:latin typeface="Consolas" panose="020B0609020204030204" pitchFamily="49" charset="0"/>
              </a:rPr>
              <a:t>nombre":"James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Rodriguez</a:t>
            </a:r>
            <a:r>
              <a:rPr lang="es-ES" sz="1500" dirty="0">
                <a:latin typeface="Consolas" panose="020B0609020204030204" pitchFamily="49" charset="0"/>
              </a:rPr>
              <a:t>","</a:t>
            </a:r>
            <a:r>
              <a:rPr lang="es-ES" sz="1500" dirty="0" err="1">
                <a:latin typeface="Consolas" panose="020B0609020204030204" pitchFamily="49" charset="0"/>
              </a:rPr>
              <a:t>club":"Bayern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Munich</a:t>
            </a:r>
            <a:r>
              <a:rPr lang="es-ES" sz="1500" dirty="0">
                <a:latin typeface="Consolas" panose="020B0609020204030204" pitchFamily="49" charset="0"/>
              </a:rPr>
              <a:t>"},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{"</a:t>
            </a:r>
            <a:r>
              <a:rPr lang="es-ES" sz="1500" dirty="0" err="1">
                <a:latin typeface="Consolas" panose="020B0609020204030204" pitchFamily="49" charset="0"/>
              </a:rPr>
              <a:t>nombre":"Juan</a:t>
            </a:r>
            <a:r>
              <a:rPr lang="es-ES" sz="1500" dirty="0">
                <a:latin typeface="Consolas" panose="020B0609020204030204" pitchFamily="49" charset="0"/>
              </a:rPr>
              <a:t> Quintero","club":"</a:t>
            </a:r>
            <a:r>
              <a:rPr lang="es-ES" sz="1500" dirty="0" err="1">
                <a:latin typeface="Consolas" panose="020B0609020204030204" pitchFamily="49" charset="0"/>
              </a:rPr>
              <a:t>River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Plate</a:t>
            </a:r>
            <a:r>
              <a:rPr lang="es-ES" sz="1500" dirty="0">
                <a:latin typeface="Consolas" panose="020B0609020204030204" pitchFamily="49" charset="0"/>
              </a:rPr>
              <a:t>"}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263479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425" dirty="0" smtClean="0">
                <a:solidFill>
                  <a:srgbClr val="252525"/>
                </a:solidFill>
              </a:rPr>
              <a:t>EJERCICIOS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54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 smtClean="0"/>
              <a:t>Ejercicios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43000" y="3790950"/>
            <a:ext cx="72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  Use métodos HTTP para insertar datos en la URL de comentarios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camara-4a96c.firebaseio.com/comentarios.json</a:t>
            </a:r>
            <a:endParaRPr lang="es-CO" dirty="0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1143000" y="1733550"/>
            <a:ext cx="7251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Use métodos HTTP para leer los datos que están en las siguientes </a:t>
            </a:r>
            <a:r>
              <a:rPr lang="es-ES" dirty="0" err="1" smtClean="0"/>
              <a:t>URLs</a:t>
            </a: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800100" lvl="1" indent="-342900">
              <a:buAutoNum type="alphaLcPeriod"/>
            </a:pP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instalacion-bc3ad.firebaseio.com/comentarios.json</a:t>
            </a:r>
            <a:endParaRPr lang="es-CO" dirty="0" smtClean="0"/>
          </a:p>
          <a:p>
            <a:pPr marL="800100" lvl="1" indent="-342900">
              <a:buAutoNum type="alphaLcPeriod"/>
            </a:pPr>
            <a:r>
              <a:rPr lang="es-CO" dirty="0">
                <a:hlinkClick r:id="rId4"/>
              </a:rPr>
              <a:t>https://</a:t>
            </a:r>
            <a:r>
              <a:rPr lang="es-CO" dirty="0" smtClean="0">
                <a:hlinkClick r:id="rId4"/>
              </a:rPr>
              <a:t>instalacion-bc3ad.firebaseio.com/vehiculos.json</a:t>
            </a:r>
            <a:endParaRPr lang="es-CO" dirty="0"/>
          </a:p>
          <a:p>
            <a:pPr marL="800100" lvl="1" indent="-342900">
              <a:buAutoNum type="alphaLcPeriod"/>
            </a:pPr>
            <a:r>
              <a:rPr lang="es-CO" dirty="0" smtClean="0">
                <a:hlinkClick r:id="rId4"/>
              </a:rPr>
              <a:t>https</a:t>
            </a:r>
            <a:r>
              <a:rPr lang="es-CO" dirty="0">
                <a:hlinkClick r:id="rId4"/>
              </a:rPr>
              <a:t>://</a:t>
            </a:r>
            <a:r>
              <a:rPr lang="es-CO" dirty="0" smtClean="0">
                <a:hlinkClick r:id="rId4"/>
              </a:rPr>
              <a:t>instalacion-bc3ad.firebaseio.com/materias.json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89453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 smtClean="0"/>
              <a:t>Ejercicios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43000" y="3210878"/>
            <a:ext cx="72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  Use métodos HTTP para </a:t>
            </a:r>
            <a:r>
              <a:rPr lang="es-ES" dirty="0" smtClean="0"/>
              <a:t>reemplazar un comentario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>
                <a:hlinkClick r:id="rId2"/>
              </a:rPr>
              <a:t>https://instalacion-bc3ad.firebaseio.com/comentarios.json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143000" y="1733550"/>
            <a:ext cx="7251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Use métodos HTTP para eliminar comentarios usando la URL</a:t>
            </a:r>
            <a:endParaRPr lang="es-ES" dirty="0"/>
          </a:p>
          <a:p>
            <a:pPr marL="800100" lvl="1" indent="-342900">
              <a:buAutoNum type="alphaLcPeriod"/>
            </a:pPr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instalacion-bc3ad.firebaseio.com/comentarios.json</a:t>
            </a:r>
            <a:endParaRPr lang="es-CO" dirty="0"/>
          </a:p>
          <a:p>
            <a:pPr lvl="1"/>
            <a:r>
              <a:rPr lang="es-ES" dirty="0" smtClean="0"/>
              <a:t>(</a:t>
            </a:r>
            <a:r>
              <a:rPr lang="es-ES" dirty="0" smtClean="0"/>
              <a:t>No elimine más de los que crea. Este es un repositorio común con sus compañeros)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6844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5" dirty="0">
                <a:solidFill>
                  <a:srgbClr val="252525"/>
                </a:solidFill>
              </a:rPr>
              <a:t>HTTP </a:t>
            </a:r>
            <a:r>
              <a:rPr sz="6000" spc="-315" dirty="0">
                <a:solidFill>
                  <a:srgbClr val="252525"/>
                </a:solidFill>
              </a:rPr>
              <a:t>y</a:t>
            </a:r>
            <a:r>
              <a:rPr sz="6000" spc="-720" dirty="0">
                <a:solidFill>
                  <a:srgbClr val="252525"/>
                </a:solidFill>
              </a:rPr>
              <a:t> </a:t>
            </a:r>
            <a:r>
              <a:rPr sz="6000" spc="-265" dirty="0">
                <a:solidFill>
                  <a:srgbClr val="252525"/>
                </a:solidFill>
              </a:rPr>
              <a:t>Android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pc="-270" dirty="0"/>
              <a:t>HTTP </a:t>
            </a:r>
            <a:r>
              <a:rPr lang="es-CO" spc="-190" dirty="0"/>
              <a:t>y</a:t>
            </a:r>
            <a:r>
              <a:rPr lang="es-CO" spc="-525" dirty="0"/>
              <a:t> </a:t>
            </a:r>
            <a:r>
              <a:rPr lang="es-CO" spc="-175" dirty="0"/>
              <a:t>Android</a:t>
            </a:r>
            <a:endParaRPr lang="es-CO" dirty="0"/>
          </a:p>
        </p:txBody>
      </p:sp>
      <p:pic>
        <p:nvPicPr>
          <p:cNvPr id="1026" name="Picture 2" descr="Resultado de imagen para server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12000" r="32000" b="12000"/>
          <a:stretch/>
        </p:blipFill>
        <p:spPr bwMode="auto">
          <a:xfrm>
            <a:off x="5257800" y="2076450"/>
            <a:ext cx="685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db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22" y="156591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ile server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3734" r="7296" b="3862"/>
          <a:stretch/>
        </p:blipFill>
        <p:spPr bwMode="auto">
          <a:xfrm>
            <a:off x="6781800" y="28003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angular 4"/>
          <p:cNvCxnSpPr>
            <a:stCxn id="1026" idx="0"/>
            <a:endCxn id="1028" idx="1"/>
          </p:cNvCxnSpPr>
          <p:nvPr/>
        </p:nvCxnSpPr>
        <p:spPr>
          <a:xfrm rot="5400000" flipH="1" flipV="1">
            <a:off x="6150641" y="1473169"/>
            <a:ext cx="53340" cy="11532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1026" idx="2"/>
            <a:endCxn id="1030" idx="2"/>
          </p:cNvCxnSpPr>
          <p:nvPr/>
        </p:nvCxnSpPr>
        <p:spPr>
          <a:xfrm rot="16200000" flipH="1">
            <a:off x="6324600" y="2800351"/>
            <a:ext cx="190500" cy="1638300"/>
          </a:xfrm>
          <a:prstGeom prst="bentConnector3">
            <a:avLst>
              <a:gd name="adj1" fmla="val 22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43500" y="15052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Server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668322" y="18307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737088" y="2952750"/>
            <a:ext cx="94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File Storage</a:t>
            </a:r>
            <a:endParaRPr lang="es-CO" dirty="0"/>
          </a:p>
        </p:txBody>
      </p:sp>
      <p:pic>
        <p:nvPicPr>
          <p:cNvPr id="1032" name="Picture 8" descr="Resultado de imagen para restful api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9" t="25000" r="30042" b="24333"/>
          <a:stretch/>
        </p:blipFill>
        <p:spPr bwMode="auto">
          <a:xfrm>
            <a:off x="3657600" y="2200061"/>
            <a:ext cx="935888" cy="8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angular 15"/>
          <p:cNvCxnSpPr>
            <a:stCxn id="1032" idx="3"/>
            <a:endCxn id="1026" idx="1"/>
          </p:cNvCxnSpPr>
          <p:nvPr/>
        </p:nvCxnSpPr>
        <p:spPr>
          <a:xfrm>
            <a:off x="4593488" y="2633766"/>
            <a:ext cx="664312" cy="1665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622040" y="1838444"/>
            <a:ext cx="10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pic>
        <p:nvPicPr>
          <p:cNvPr id="1034" name="Picture 10" descr="Resultado de imagen para smartphone 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8" r="20377"/>
          <a:stretch/>
        </p:blipFill>
        <p:spPr bwMode="auto">
          <a:xfrm>
            <a:off x="1676400" y="1584781"/>
            <a:ext cx="520516" cy="8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ng2.kisspng.com/sh/69b1a847243fc711542f809ce6c7b8ba/L0KzQYm3VME5N51rj5H0aYP2gLBuTgdmal5pfehubHBzfbb1lL1kd551jeZucj3sc7F1k714bZMyeeJ5bHnmccXwjB4ubJZ7ReluYj3ndcfsjP9xdZZzjJ8AYXS6RYOAWMg0bmhqT5CDN0a4Qom7UME2OmU1TqICOUK4RIG9TwBvbz==/kisspng-web-development-computer-icons-web-application-dev-web-development-5ad7527883f7e7.87652840152406079254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08" y="3409950"/>
            <a:ext cx="1079500" cy="7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1427680" y="2461439"/>
            <a:ext cx="101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Mobile App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23194" y="4108630"/>
            <a:ext cx="101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Web</a:t>
            </a:r>
          </a:p>
          <a:p>
            <a:pPr algn="ctr"/>
            <a:r>
              <a:rPr lang="es-ES" dirty="0" smtClean="0"/>
              <a:t>App</a:t>
            </a:r>
            <a:endParaRPr lang="es-CO" dirty="0"/>
          </a:p>
        </p:txBody>
      </p:sp>
      <p:cxnSp>
        <p:nvCxnSpPr>
          <p:cNvPr id="15" name="Conector angular 14"/>
          <p:cNvCxnSpPr>
            <a:stCxn id="1034" idx="3"/>
            <a:endCxn id="1032" idx="1"/>
          </p:cNvCxnSpPr>
          <p:nvPr/>
        </p:nvCxnSpPr>
        <p:spPr>
          <a:xfrm>
            <a:off x="2196916" y="2023110"/>
            <a:ext cx="1460684" cy="61065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038" idx="3"/>
          </p:cNvCxnSpPr>
          <p:nvPr/>
        </p:nvCxnSpPr>
        <p:spPr>
          <a:xfrm flipV="1">
            <a:off x="2476408" y="2767052"/>
            <a:ext cx="1181100" cy="100273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9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HTTP </a:t>
            </a:r>
            <a:r>
              <a:rPr spc="-190" dirty="0"/>
              <a:t>y</a:t>
            </a:r>
            <a:r>
              <a:rPr spc="-525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5028"/>
            <a:ext cx="594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enviar peticiones </a:t>
            </a:r>
            <a:r>
              <a:rPr sz="1800" spc="-225" dirty="0">
                <a:solidFill>
                  <a:srgbClr val="404040"/>
                </a:solidFill>
                <a:latin typeface="Arial"/>
                <a:cs typeface="Arial"/>
              </a:rPr>
              <a:t>HTTP (GET, 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POST, 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PUT, </a:t>
            </a:r>
            <a:r>
              <a:rPr sz="1800" spc="-250" dirty="0">
                <a:solidFill>
                  <a:srgbClr val="404040"/>
                </a:solidFill>
                <a:latin typeface="Arial"/>
                <a:cs typeface="Arial"/>
              </a:rPr>
              <a:t>DELETE)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304" y="2356104"/>
            <a:ext cx="937260" cy="1367155"/>
          </a:xfrm>
          <a:prstGeom prst="rect">
            <a:avLst/>
          </a:prstGeom>
          <a:solidFill>
            <a:srgbClr val="006FC0"/>
          </a:solidFill>
          <a:ln w="15239">
            <a:solidFill>
              <a:srgbClr val="00508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1235"/>
              </a:spcBef>
            </a:pP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515" y="2350007"/>
            <a:ext cx="935990" cy="1369060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235"/>
              </a:spcBef>
            </a:pPr>
            <a:r>
              <a:rPr sz="1400" spc="-24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9326" y="2449067"/>
            <a:ext cx="2664460" cy="114300"/>
          </a:xfrm>
          <a:custGeom>
            <a:avLst/>
            <a:gdLst/>
            <a:ahLst/>
            <a:cxnLst/>
            <a:rect l="l" t="t" r="r" b="b"/>
            <a:pathLst>
              <a:path w="2664460" h="114300">
                <a:moveTo>
                  <a:pt x="2550033" y="0"/>
                </a:moveTo>
                <a:lnTo>
                  <a:pt x="2550033" y="114300"/>
                </a:lnTo>
                <a:lnTo>
                  <a:pt x="2626233" y="76200"/>
                </a:lnTo>
                <a:lnTo>
                  <a:pt x="2569083" y="76200"/>
                </a:lnTo>
                <a:lnTo>
                  <a:pt x="2569083" y="38100"/>
                </a:lnTo>
                <a:lnTo>
                  <a:pt x="2626233" y="38100"/>
                </a:lnTo>
                <a:lnTo>
                  <a:pt x="2550033" y="0"/>
                </a:lnTo>
                <a:close/>
              </a:path>
              <a:path w="2664460" h="114300">
                <a:moveTo>
                  <a:pt x="255003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550033" y="76200"/>
                </a:lnTo>
                <a:lnTo>
                  <a:pt x="2550033" y="38100"/>
                </a:lnTo>
                <a:close/>
              </a:path>
              <a:path w="2664460" h="114300">
                <a:moveTo>
                  <a:pt x="2626233" y="38100"/>
                </a:moveTo>
                <a:lnTo>
                  <a:pt x="2569083" y="38100"/>
                </a:lnTo>
                <a:lnTo>
                  <a:pt x="2569083" y="76200"/>
                </a:lnTo>
                <a:lnTo>
                  <a:pt x="2626233" y="76200"/>
                </a:lnTo>
                <a:lnTo>
                  <a:pt x="2664333" y="57150"/>
                </a:lnTo>
                <a:lnTo>
                  <a:pt x="26262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9326" y="3585971"/>
            <a:ext cx="2664460" cy="114300"/>
          </a:xfrm>
          <a:custGeom>
            <a:avLst/>
            <a:gdLst/>
            <a:ahLst/>
            <a:cxnLst/>
            <a:rect l="l" t="t" r="r" b="b"/>
            <a:pathLst>
              <a:path w="266446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266446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2664460" h="114300">
                <a:moveTo>
                  <a:pt x="2664333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2664333" y="76199"/>
                </a:lnTo>
                <a:lnTo>
                  <a:pt x="266433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77183" y="2125827"/>
            <a:ext cx="885825" cy="608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 marR="5080" indent="-55880">
              <a:lnSpc>
                <a:spcPct val="144300"/>
              </a:lnSpc>
              <a:spcBef>
                <a:spcPts val="95"/>
              </a:spcBef>
            </a:pPr>
            <a:r>
              <a:rPr sz="1400" spc="-10" dirty="0" smtClean="0">
                <a:latin typeface="Arial"/>
                <a:cs typeface="Arial"/>
              </a:rPr>
              <a:t>R</a:t>
            </a:r>
            <a:r>
              <a:rPr sz="1400" dirty="0" smtClean="0">
                <a:latin typeface="Arial"/>
                <a:cs typeface="Arial"/>
              </a:rPr>
              <a:t>EQ</a:t>
            </a:r>
            <a:r>
              <a:rPr sz="1400" spc="-10" dirty="0" smtClean="0">
                <a:latin typeface="Arial"/>
                <a:cs typeface="Arial"/>
              </a:rPr>
              <a:t>U</a:t>
            </a:r>
            <a:r>
              <a:rPr sz="1400" dirty="0" smtClean="0">
                <a:latin typeface="Arial"/>
                <a:cs typeface="Arial"/>
              </a:rPr>
              <a:t>EST</a:t>
            </a:r>
            <a:endParaRPr lang="es-ES" sz="1400" dirty="0" smtClean="0">
              <a:latin typeface="Arial"/>
              <a:cs typeface="Arial"/>
            </a:endParaRPr>
          </a:p>
          <a:p>
            <a:pPr marL="67945" marR="5080" indent="-55880">
              <a:lnSpc>
                <a:spcPct val="144300"/>
              </a:lnSpc>
              <a:spcBef>
                <a:spcPts val="95"/>
              </a:spcBef>
            </a:pPr>
            <a:r>
              <a:rPr lang="es-ES" sz="1400" dirty="0" smtClean="0">
                <a:latin typeface="Arial"/>
                <a:cs typeface="Arial"/>
              </a:rPr>
              <a:t>+BODY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2540" y="3348354"/>
            <a:ext cx="1014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ESPO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013098"/>
            <a:ext cx="69723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ser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entonces </a:t>
            </a:r>
            <a:r>
              <a:rPr sz="1800" spc="-260" dirty="0">
                <a:solidFill>
                  <a:srgbClr val="404040"/>
                </a:solidFill>
                <a:latin typeface="Arial"/>
                <a:cs typeface="Arial"/>
              </a:rPr>
              <a:t>GET, 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POST, 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PUT, </a:t>
            </a:r>
            <a:r>
              <a:rPr sz="1800" spc="-245" dirty="0">
                <a:solidFill>
                  <a:srgbClr val="404040"/>
                </a:solidFill>
                <a:latin typeface="Arial"/>
                <a:cs typeface="Arial"/>
              </a:rPr>
              <a:t>DELETE. </a:t>
            </a:r>
            <a:r>
              <a:rPr sz="1800" spc="-195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request viajan 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parámetros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que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recibe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servidor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luego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servidor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emite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una</a:t>
            </a:r>
            <a:r>
              <a:rPr sz="1800" spc="-3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respuesta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425" dirty="0" smtClean="0">
                <a:solidFill>
                  <a:srgbClr val="252525"/>
                </a:solidFill>
              </a:rPr>
              <a:t>JSON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4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66750"/>
            <a:ext cx="7772400" cy="553998"/>
          </a:xfrm>
        </p:spPr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62000" y="1384301"/>
            <a:ext cx="4149213" cy="3017520"/>
          </a:xfrm>
        </p:spPr>
        <p:txBody>
          <a:bodyPr/>
          <a:lstStyle/>
          <a:p>
            <a:r>
              <a:rPr lang="es-ES" dirty="0" smtClean="0"/>
              <a:t>JSON es un formato de intercambio de datos.</a:t>
            </a:r>
          </a:p>
          <a:p>
            <a:r>
              <a:rPr lang="es-ES" dirty="0" smtClean="0"/>
              <a:t>Puede representar objetos completos</a:t>
            </a:r>
          </a:p>
          <a:p>
            <a:r>
              <a:rPr lang="es-ES" dirty="0" smtClean="0"/>
              <a:t>Permite interoperabilidad entre equipos con distintas tecnologías, sistemas operativos y lenguajes de programación.</a:t>
            </a:r>
          </a:p>
          <a:p>
            <a:r>
              <a:rPr lang="es-ES" dirty="0" smtClean="0"/>
              <a:t>En la actualidad es el lenguaje de etiquetado más usual en los sistemas. Tanto que algunos lenguajes incorporan un intérprete e incluso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lo integra como tipo primitivo de dato.</a:t>
            </a:r>
            <a:endParaRPr lang="es-ES" dirty="0"/>
          </a:p>
        </p:txBody>
      </p:sp>
      <p:pic>
        <p:nvPicPr>
          <p:cNvPr id="1026" name="Picture 2" descr="Resultado de imagen para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92" y="1907729"/>
            <a:ext cx="3217069" cy="16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7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584181"/>
            <a:ext cx="3586808" cy="2130569"/>
          </a:xfrm>
        </p:spPr>
        <p:txBody>
          <a:bodyPr/>
          <a:lstStyle/>
          <a:p>
            <a:r>
              <a:rPr lang="es-ES" dirty="0" smtClean="0"/>
              <a:t>JSON puede representar un objeto mediante {}</a:t>
            </a:r>
          </a:p>
          <a:p>
            <a:r>
              <a:rPr lang="es-ES" dirty="0" smtClean="0"/>
              <a:t>Dentro de cada llave debe especificar el nombre de los parámetros y los valores</a:t>
            </a:r>
          </a:p>
          <a:p>
            <a:r>
              <a:rPr lang="es-ES" dirty="0" smtClean="0"/>
              <a:t>Los posibles valores son </a:t>
            </a:r>
            <a:r>
              <a:rPr lang="es-ES" dirty="0" err="1" smtClean="0"/>
              <a:t>Strings</a:t>
            </a:r>
            <a:r>
              <a:rPr lang="es-ES" dirty="0" smtClean="0"/>
              <a:t>, enteros, decimales y booleanos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2097958"/>
            <a:ext cx="4088253" cy="1975711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nombre":"Andrés</a:t>
            </a:r>
            <a:r>
              <a:rPr lang="es-ES" sz="1500" dirty="0">
                <a:latin typeface="Consolas" panose="020B0609020204030204" pitchFamily="49" charset="0"/>
              </a:rPr>
              <a:t> Ortega",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"edad":29,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"altura":1.70,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isFat</a:t>
            </a:r>
            <a:r>
              <a:rPr lang="es-ES" sz="1500" dirty="0">
                <a:latin typeface="Consolas" panose="020B0609020204030204" pitchFamily="49" charset="0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32947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504950"/>
            <a:ext cx="3586808" cy="2130569"/>
          </a:xfrm>
        </p:spPr>
        <p:txBody>
          <a:bodyPr/>
          <a:lstStyle/>
          <a:p>
            <a:r>
              <a:rPr lang="es-ES" dirty="0" smtClean="0"/>
              <a:t>JSON puede representar una lista mediante []</a:t>
            </a:r>
          </a:p>
          <a:p>
            <a:r>
              <a:rPr lang="es-ES" dirty="0" smtClean="0"/>
              <a:t>Dentro de los corchetes debe especificar la lista de valores sin un </a:t>
            </a:r>
            <a:r>
              <a:rPr lang="es-ES" b="1" dirty="0" smtClean="0"/>
              <a:t>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2097958"/>
            <a:ext cx="4088253" cy="1975711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"Christian",</a:t>
            </a:r>
          </a:p>
          <a:p>
            <a:r>
              <a:rPr lang="es-ES" sz="1500" dirty="0" smtClean="0">
                <a:latin typeface="Consolas" panose="020B0609020204030204" pitchFamily="49" charset="0"/>
              </a:rPr>
              <a:t>"Manuel",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smtClean="0">
                <a:latin typeface="Consolas" panose="020B0609020204030204" pitchFamily="49" charset="0"/>
              </a:rPr>
              <a:t>"Andrés",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smtClean="0">
                <a:latin typeface="Consolas" panose="020B0609020204030204" pitchFamily="49" charset="0"/>
              </a:rPr>
              <a:t>"Valery"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65681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28750"/>
            <a:ext cx="3586808" cy="2130569"/>
          </a:xfrm>
        </p:spPr>
        <p:txBody>
          <a:bodyPr/>
          <a:lstStyle/>
          <a:p>
            <a:r>
              <a:rPr lang="es-ES" dirty="0" smtClean="0"/>
              <a:t>Un objeto puede ser valor de una clave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055747" y="1659194"/>
            <a:ext cx="4088253" cy="2824316"/>
          </a:xfrm>
          <a:prstGeom prst="rect">
            <a:avLst/>
          </a:prstGeom>
        </p:spPr>
        <p:txBody>
          <a:bodyPr vert="horz" lIns="0" tIns="34290" rIns="0" bIns="3429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"manager":{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nombre":"Andrés</a:t>
            </a:r>
            <a:r>
              <a:rPr lang="es-ES" sz="1500" dirty="0">
                <a:latin typeface="Consolas" panose="020B0609020204030204" pitchFamily="49" charset="0"/>
              </a:rPr>
              <a:t> Ortega",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"edad":29,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"altura":1.70,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isFat</a:t>
            </a:r>
            <a:r>
              <a:rPr lang="es-ES" sz="1500" dirty="0">
                <a:latin typeface="Consolas" panose="020B0609020204030204" pitchFamily="49" charset="0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426881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430</Words>
  <Application>Microsoft Office PowerPoint</Application>
  <PresentationFormat>Presentación en pantalla (16:9)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Times New Roman</vt:lpstr>
      <vt:lpstr>Trebuchet MS</vt:lpstr>
      <vt:lpstr>Office Theme</vt:lpstr>
      <vt:lpstr>Presentación de PowerPoint</vt:lpstr>
      <vt:lpstr>HTTP y Android</vt:lpstr>
      <vt:lpstr>HTTP y Android</vt:lpstr>
      <vt:lpstr>HTTP y Android</vt:lpstr>
      <vt:lpstr>JSON</vt:lpstr>
      <vt:lpstr>JSON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20</cp:revision>
  <dcterms:created xsi:type="dcterms:W3CDTF">2019-04-25T19:37:13Z</dcterms:created>
  <dcterms:modified xsi:type="dcterms:W3CDTF">2019-10-08T21:17:19Z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2019-04-25T00:00:00Z</vt:filetime>
  </property>
</Properties>
</file>