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4" r:id="rId14"/>
    <p:sldId id="295" r:id="rId15"/>
    <p:sldId id="296" r:id="rId16"/>
    <p:sldId id="300" r:id="rId17"/>
    <p:sldId id="301" r:id="rId18"/>
    <p:sldId id="293" r:id="rId19"/>
    <p:sldId id="29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9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23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68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smtClean="0"/>
              <a:t>INGENIERÍA DE SISTEMAS</a:t>
            </a:r>
            <a:endParaRPr lang="e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s" dirty="0" smtClean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3959"/>
            <a:ext cx="1944216" cy="60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Representa una parte o comportamiento de la interfaz de una </a:t>
            </a:r>
            <a:r>
              <a:rPr lang="es-ES" dirty="0" err="1" smtClean="0"/>
              <a:t>activity</a:t>
            </a:r>
            <a:r>
              <a:rPr lang="es-ES" dirty="0" smtClean="0"/>
              <a:t>. De esta forma una </a:t>
            </a:r>
            <a:r>
              <a:rPr lang="es-ES" dirty="0" err="1" smtClean="0"/>
              <a:t>Activity</a:t>
            </a:r>
            <a:r>
              <a:rPr lang="es-ES" dirty="0" smtClean="0"/>
              <a:t> se puede componer de </a:t>
            </a:r>
            <a:r>
              <a:rPr lang="es-ES" dirty="0" err="1" smtClean="0"/>
              <a:t>Fragments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Tiene también dos partes: JAVA y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06162" y="1653250"/>
            <a:ext cx="6593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En XML se debe cargar un contenedor de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llamado </a:t>
            </a:r>
            <a:r>
              <a:rPr lang="es-ES" b="1" dirty="0" err="1" smtClean="0">
                <a:latin typeface="Consolas" panose="020B0609020204030204" pitchFamily="49" charset="0"/>
              </a:rPr>
              <a:t>FrameLayout</a:t>
            </a:r>
            <a:endParaRPr lang="es-ES" b="1" dirty="0" smtClean="0">
              <a:latin typeface="Consolas" panose="020B0609020204030204" pitchFamily="49" charset="0"/>
            </a:endParaRPr>
          </a:p>
          <a:p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&lt;</a:t>
            </a:r>
            <a:r>
              <a:rPr lang="es-ES" dirty="0" err="1" smtClean="0">
                <a:latin typeface="Consolas" panose="020B0609020204030204" pitchFamily="49" charset="0"/>
              </a:rPr>
              <a:t>FrameLayout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android:layout_width</a:t>
            </a:r>
            <a:r>
              <a:rPr lang="es-ES" dirty="0" smtClean="0">
                <a:latin typeface="Consolas" panose="020B0609020204030204" pitchFamily="49" charset="0"/>
              </a:rPr>
              <a:t>="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>
                <a:latin typeface="Consolas" panose="020B0609020204030204" pitchFamily="49" charset="0"/>
              </a:rPr>
              <a:t>"</a:t>
            </a:r>
            <a:endParaRPr lang="es-ES" dirty="0" smtClean="0">
              <a:latin typeface="Consolas" panose="020B0609020204030204" pitchFamily="49" charset="0"/>
            </a:endParaRPr>
          </a:p>
          <a:p>
            <a:r>
              <a:rPr lang="es-ES" dirty="0" smtClean="0">
                <a:latin typeface="Consolas" panose="020B0609020204030204" pitchFamily="49" charset="0"/>
              </a:rPr>
              <a:t>      </a:t>
            </a:r>
            <a:r>
              <a:rPr lang="es-ES" dirty="0" err="1" smtClean="0">
                <a:latin typeface="Consolas" panose="020B0609020204030204" pitchFamily="49" charset="0"/>
              </a:rPr>
              <a:t>android:layout_height</a:t>
            </a:r>
            <a:r>
              <a:rPr lang="es-ES" dirty="0" smtClean="0">
                <a:latin typeface="Consolas" panose="020B0609020204030204" pitchFamily="49" charset="0"/>
              </a:rPr>
              <a:t>=</a:t>
            </a:r>
            <a:r>
              <a:rPr lang="es-ES" dirty="0">
                <a:latin typeface="Consolas" panose="020B0609020204030204" pitchFamily="49" charset="0"/>
              </a:rPr>
              <a:t>"</a:t>
            </a:r>
            <a:r>
              <a:rPr lang="es-ES" dirty="0" err="1" smtClean="0">
                <a:latin typeface="Consolas" panose="020B0609020204030204" pitchFamily="49" charset="0"/>
              </a:rPr>
              <a:t>wrap_content</a:t>
            </a:r>
            <a:r>
              <a:rPr lang="es-ES" dirty="0" smtClean="0">
                <a:latin typeface="Consolas" panose="020B0609020204030204" pitchFamily="49" charset="0"/>
              </a:rPr>
              <a:t>" </a:t>
            </a:r>
          </a:p>
          <a:p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smtClean="0">
                <a:latin typeface="Consolas" panose="020B0609020204030204" pitchFamily="49" charset="0"/>
              </a:rPr>
              <a:t>     </a:t>
            </a:r>
            <a:r>
              <a:rPr lang="es-ES" dirty="0" err="1" smtClean="0">
                <a:latin typeface="Consolas" panose="020B0609020204030204" pitchFamily="49" charset="0"/>
              </a:rPr>
              <a:t>android:id</a:t>
            </a:r>
            <a:r>
              <a:rPr lang="es-ES" dirty="0">
                <a:latin typeface="Consolas" panose="020B0609020204030204" pitchFamily="49" charset="0"/>
              </a:rPr>
              <a:t>="@+id/contenido"    </a:t>
            </a:r>
          </a:p>
          <a:p>
            <a:r>
              <a:rPr lang="es-ES" dirty="0" smtClean="0">
                <a:latin typeface="Consolas" panose="020B0609020204030204" pitchFamily="49" charset="0"/>
              </a:rPr>
              <a:t>/&gt;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65822" y="1455678"/>
            <a:ext cx="5998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Luego, puede cargar cualquier </a:t>
            </a:r>
            <a:r>
              <a:rPr lang="es-ES" b="1" dirty="0" err="1" smtClean="0">
                <a:latin typeface="Consolas" panose="020B0609020204030204" pitchFamily="49" charset="0"/>
              </a:rPr>
              <a:t>fragment</a:t>
            </a:r>
            <a:r>
              <a:rPr lang="es-ES" b="1" dirty="0" smtClean="0">
                <a:latin typeface="Consolas" panose="020B0609020204030204" pitchFamily="49" charset="0"/>
              </a:rPr>
              <a:t> en el contenedor de la siguiente forma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5244" y="1694565"/>
            <a:ext cx="79208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57338" y="1694564"/>
            <a:ext cx="666338" cy="23173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5244" y="2977620"/>
            <a:ext cx="792088" cy="674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6200" y="3710789"/>
            <a:ext cx="792088" cy="2795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3019357" y="2113645"/>
            <a:ext cx="6852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FragmentA</a:t>
            </a:r>
            <a:r>
              <a:rPr lang="es-CO" dirty="0"/>
              <a:t> </a:t>
            </a:r>
            <a:r>
              <a:rPr lang="es-CO" dirty="0" err="1" smtClean="0"/>
              <a:t>fragmentA</a:t>
            </a:r>
            <a:r>
              <a:rPr lang="es-CO" dirty="0" smtClean="0"/>
              <a:t> </a:t>
            </a:r>
            <a:r>
              <a:rPr lang="es-CO" dirty="0"/>
              <a:t>= new </a:t>
            </a:r>
            <a:r>
              <a:rPr lang="es-CO" dirty="0" err="1"/>
              <a:t>FragmentA</a:t>
            </a:r>
            <a:r>
              <a:rPr lang="es-CO" dirty="0" smtClean="0"/>
              <a:t>();</a:t>
            </a:r>
          </a:p>
          <a:p>
            <a:endParaRPr lang="es-CO" dirty="0" smtClean="0"/>
          </a:p>
          <a:p>
            <a:r>
              <a:rPr lang="es-CO" dirty="0" err="1" smtClean="0"/>
              <a:t>FragmentManager</a:t>
            </a:r>
            <a:r>
              <a:rPr lang="es-CO" dirty="0" smtClean="0"/>
              <a:t> </a:t>
            </a:r>
            <a:r>
              <a:rPr lang="es-CO" dirty="0" err="1"/>
              <a:t>fragmentManager</a:t>
            </a:r>
            <a:r>
              <a:rPr lang="es-CO" dirty="0"/>
              <a:t> </a:t>
            </a:r>
            <a:r>
              <a:rPr lang="es-CO" dirty="0" smtClean="0"/>
              <a:t>= </a:t>
            </a:r>
            <a:r>
              <a:rPr lang="es-CO" dirty="0" err="1" smtClean="0"/>
              <a:t>getSupportFragmentManager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FragmentTransaction</a:t>
            </a:r>
            <a:r>
              <a:rPr lang="es-CO" dirty="0"/>
              <a:t> </a:t>
            </a:r>
            <a:r>
              <a:rPr lang="es-CO" dirty="0" err="1"/>
              <a:t>transaction</a:t>
            </a:r>
            <a:r>
              <a:rPr lang="es-CO" dirty="0"/>
              <a:t> = </a:t>
            </a:r>
            <a:r>
              <a:rPr lang="es-CO" dirty="0" err="1"/>
              <a:t>fragmentManager.beginTransaction</a:t>
            </a:r>
            <a:r>
              <a:rPr lang="es-CO" dirty="0" smtClean="0"/>
              <a:t>();</a:t>
            </a:r>
          </a:p>
          <a:p>
            <a:endParaRPr lang="es-CO" dirty="0"/>
          </a:p>
          <a:p>
            <a:r>
              <a:rPr lang="es-CO" dirty="0" err="1"/>
              <a:t>transaction.replace</a:t>
            </a:r>
            <a:r>
              <a:rPr lang="es-CO" dirty="0"/>
              <a:t>(</a:t>
            </a:r>
            <a:r>
              <a:rPr lang="es-CO" dirty="0" err="1"/>
              <a:t>R.id.contenido</a:t>
            </a:r>
            <a:r>
              <a:rPr lang="es-CO" dirty="0"/>
              <a:t>, </a:t>
            </a:r>
            <a:r>
              <a:rPr lang="es-CO" dirty="0" err="1"/>
              <a:t>fragmentA</a:t>
            </a:r>
            <a:r>
              <a:rPr lang="es-CO" dirty="0" smtClean="0"/>
              <a:t>);</a:t>
            </a:r>
          </a:p>
          <a:p>
            <a:endParaRPr lang="es-CO" dirty="0"/>
          </a:p>
          <a:p>
            <a:r>
              <a:rPr lang="es-CO" dirty="0" err="1"/>
              <a:t>transaction.commit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25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La forma los </a:t>
            </a:r>
            <a:r>
              <a:rPr lang="es-ES" b="1" dirty="0" err="1" smtClean="0">
                <a:latin typeface="Consolas" panose="020B0609020204030204" pitchFamily="49" charset="0"/>
              </a:rPr>
              <a:t>fragments</a:t>
            </a:r>
            <a:r>
              <a:rPr lang="es-ES" b="1" dirty="0" smtClean="0">
                <a:latin typeface="Consolas" panose="020B0609020204030204" pitchFamily="49" charset="0"/>
              </a:rPr>
              <a:t> más usuales es con barra inferior de navegación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9232" y="1696266"/>
            <a:ext cx="1390346" cy="21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47148" y="3867894"/>
            <a:ext cx="616540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668747" y="3867894"/>
            <a:ext cx="762351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2267744" y="3867894"/>
            <a:ext cx="545302" cy="26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43608" y="1408326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4020769" y="1635646"/>
            <a:ext cx="376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Consolas" panose="020B0609020204030204" pitchFamily="49" charset="0"/>
              </a:rPr>
              <a:t>O con Menú estilo hamburguesa</a:t>
            </a:r>
            <a:endParaRPr lang="es-ES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199" y="84233"/>
            <a:ext cx="1152449" cy="360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FRAGMENT</a:t>
            </a:r>
            <a:endParaRPr lang="en-US" dirty="0"/>
          </a:p>
        </p:txBody>
      </p:sp>
      <p:sp>
        <p:nvSpPr>
          <p:cNvPr id="12" name="Rectangle 5"/>
          <p:cNvSpPr/>
          <p:nvPr/>
        </p:nvSpPr>
        <p:spPr>
          <a:xfrm>
            <a:off x="1147149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1187624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1187624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187624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/>
          <p:cNvSpPr/>
          <p:nvPr/>
        </p:nvSpPr>
        <p:spPr>
          <a:xfrm>
            <a:off x="1147149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Menu</a:t>
            </a:r>
          </a:p>
          <a:p>
            <a:endParaRPr lang="en-US" sz="800" dirty="0"/>
          </a:p>
          <a:p>
            <a:r>
              <a:rPr lang="en-US" sz="800" dirty="0" err="1" smtClean="0"/>
              <a:t>Notificaciones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Feed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2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Los datos generados por un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pueden ser enviados a la actividad. O pueden ser enviados a otro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.</a:t>
            </a:r>
            <a:endParaRPr lang="es-CO" sz="2400" dirty="0"/>
          </a:p>
        </p:txBody>
      </p:sp>
      <p:sp>
        <p:nvSpPr>
          <p:cNvPr id="4" name="Rectángulo 3"/>
          <p:cNvSpPr/>
          <p:nvPr/>
        </p:nvSpPr>
        <p:spPr>
          <a:xfrm>
            <a:off x="6228184" y="1563638"/>
            <a:ext cx="108012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ACTIVITY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796136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 smtClean="0"/>
              <a:t>A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804248" y="3091840"/>
            <a:ext cx="936104" cy="48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Fragment</a:t>
            </a:r>
            <a:r>
              <a:rPr lang="es-ES" dirty="0" smtClean="0"/>
              <a:t> </a:t>
            </a:r>
          </a:p>
          <a:p>
            <a:pPr algn="ctr"/>
            <a:r>
              <a:rPr lang="es-ES" dirty="0"/>
              <a:t>B</a:t>
            </a:r>
            <a:endParaRPr lang="es-CO" dirty="0"/>
          </a:p>
        </p:txBody>
      </p:sp>
      <p:cxnSp>
        <p:nvCxnSpPr>
          <p:cNvPr id="8" name="Conector angular 7"/>
          <p:cNvCxnSpPr>
            <a:stCxn id="5" idx="0"/>
          </p:cNvCxnSpPr>
          <p:nvPr/>
        </p:nvCxnSpPr>
        <p:spPr>
          <a:xfrm rot="5400000" flipH="1" flipV="1">
            <a:off x="6246186" y="2805776"/>
            <a:ext cx="304066" cy="268062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6" idx="0"/>
          </p:cNvCxnSpPr>
          <p:nvPr/>
        </p:nvCxnSpPr>
        <p:spPr>
          <a:xfrm rot="16200000" flipV="1">
            <a:off x="6984268" y="2803808"/>
            <a:ext cx="304066" cy="271998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Fragments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749040" cy="3017520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De este modo se deben aplicar técnicas de inversión de control para enviar información del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A </a:t>
            </a:r>
            <a:r>
              <a:rPr lang="es-ES" sz="2400" dirty="0" err="1" smtClean="0"/>
              <a:t>a</a:t>
            </a:r>
            <a:r>
              <a:rPr lang="es-ES" sz="2400" dirty="0" smtClean="0"/>
              <a:t> la actividad.</a:t>
            </a:r>
          </a:p>
          <a:p>
            <a:endParaRPr lang="es-ES" sz="2400" dirty="0"/>
          </a:p>
          <a:p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0707" t="45800" r="29919" b="22700"/>
          <a:stretch/>
        </p:blipFill>
        <p:spPr>
          <a:xfrm>
            <a:off x="5006388" y="1923678"/>
            <a:ext cx="336037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aplicaciones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3638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26 Rectángulo"/>
          <p:cNvSpPr/>
          <p:nvPr/>
        </p:nvSpPr>
        <p:spPr>
          <a:xfrm>
            <a:off x="433992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FRAG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9920" y="2139702"/>
            <a:ext cx="880151" cy="22083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2233" y="2213872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2200" y="1624350"/>
            <a:ext cx="1872208" cy="2952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6 Rectángulo"/>
          <p:cNvSpPr/>
          <p:nvPr/>
        </p:nvSpPr>
        <p:spPr>
          <a:xfrm>
            <a:off x="6475741" y="1851670"/>
            <a:ext cx="1665125" cy="249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tx1"/>
                </a:solidFill>
              </a:rPr>
              <a:t>FRAG</a:t>
            </a:r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partir de una aplicación de tres fragmentos, realice un menú estilo hamburguesa.</a:t>
            </a:r>
          </a:p>
          <a:p>
            <a:endParaRPr lang="es-ES" dirty="0"/>
          </a:p>
          <a:p>
            <a:r>
              <a:rPr lang="es-ES" dirty="0" smtClean="0"/>
              <a:t>Cada elemento del menú debe hacer que pueda ir hasta el siguiente </a:t>
            </a:r>
            <a:r>
              <a:rPr lang="es-ES" dirty="0" err="1" smtClean="0"/>
              <a:t>fragment</a:t>
            </a: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>
            <a:off x="4337608" y="2546837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4332983" y="2868166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339919" y="1851670"/>
            <a:ext cx="1665127" cy="28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475741" y="1841944"/>
            <a:ext cx="1665127" cy="286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475739" y="1841944"/>
            <a:ext cx="295200" cy="2964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339917" y="1846807"/>
            <a:ext cx="295200" cy="29646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Leer y escribir datos de Views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200" b="1" dirty="0" err="1" smtClean="0"/>
              <a:t>Button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b.getText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botón</a:t>
            </a:r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b.setText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botón pasa a tener el texto “Hola”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3821048" cy="3017520"/>
          </a:xfrm>
        </p:spPr>
        <p:txBody>
          <a:bodyPr>
            <a:normAutofit lnSpcReduction="10000"/>
          </a:bodyPr>
          <a:lstStyle/>
          <a:p>
            <a:r>
              <a:rPr lang="es-ES" sz="3200" b="1" dirty="0" err="1" smtClean="0"/>
              <a:t>EditText</a:t>
            </a:r>
            <a:endParaRPr lang="es-ES" b="1" dirty="0" smtClean="0"/>
          </a:p>
          <a:p>
            <a:r>
              <a:rPr lang="es-ES" b="1" dirty="0" smtClean="0"/>
              <a:t>1. Leer el texto de un botón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 texto = </a:t>
            </a:r>
            <a:r>
              <a:rPr lang="es-ES" dirty="0" err="1" smtClean="0"/>
              <a:t>et.getText</a:t>
            </a:r>
            <a:r>
              <a:rPr lang="es-ES" dirty="0" smtClean="0"/>
              <a:t>().</a:t>
            </a:r>
            <a:r>
              <a:rPr lang="es-ES" dirty="0" err="1" smtClean="0"/>
              <a:t>toString</a:t>
            </a:r>
            <a:r>
              <a:rPr lang="es-ES" dirty="0" smtClean="0"/>
              <a:t>();</a:t>
            </a:r>
          </a:p>
          <a:p>
            <a:r>
              <a:rPr lang="es-ES" i="1" dirty="0" smtClean="0"/>
              <a:t>En la variable texto queda lo que está escrito en el </a:t>
            </a:r>
            <a:r>
              <a:rPr lang="es-ES" i="1" dirty="0" err="1" smtClean="0"/>
              <a:t>EditText</a:t>
            </a:r>
            <a:endParaRPr lang="es-ES" i="1" dirty="0" smtClean="0"/>
          </a:p>
          <a:p>
            <a:endParaRPr lang="es-ES" dirty="0"/>
          </a:p>
          <a:p>
            <a:r>
              <a:rPr lang="es-ES" b="1" dirty="0" smtClean="0"/>
              <a:t>2. Escribir texto de un botón</a:t>
            </a:r>
            <a:endParaRPr lang="es-ES" b="1" dirty="0"/>
          </a:p>
          <a:p>
            <a:r>
              <a:rPr lang="es-ES" dirty="0" err="1" smtClean="0"/>
              <a:t>et.setText</a:t>
            </a:r>
            <a:r>
              <a:rPr lang="es-ES" dirty="0" smtClean="0"/>
              <a:t>("Hola");</a:t>
            </a:r>
          </a:p>
          <a:p>
            <a:r>
              <a:rPr lang="es-ES" i="1" dirty="0" smtClean="0"/>
              <a:t>El </a:t>
            </a:r>
            <a:r>
              <a:rPr lang="es-ES" i="1" dirty="0" err="1" smtClean="0"/>
              <a:t>EditText</a:t>
            </a:r>
            <a:r>
              <a:rPr lang="es-ES" i="1" dirty="0" smtClean="0"/>
              <a:t> pasa a tener el texto “Hola”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491629"/>
            <a:ext cx="3821048" cy="2910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b="1" dirty="0" smtClean="0"/>
          </a:p>
          <a:p>
            <a:r>
              <a:rPr lang="es-ES" b="1" dirty="0" smtClean="0"/>
              <a:t>3. Escribir el </a:t>
            </a:r>
            <a:r>
              <a:rPr lang="es-ES" b="1" dirty="0" err="1" smtClean="0"/>
              <a:t>hint</a:t>
            </a:r>
            <a:endParaRPr lang="es-ES" b="1" dirty="0" smtClean="0"/>
          </a:p>
          <a:p>
            <a:r>
              <a:rPr lang="es-ES" dirty="0" err="1" smtClean="0"/>
              <a:t>et.setHint</a:t>
            </a:r>
            <a:r>
              <a:rPr lang="es-ES" dirty="0" smtClean="0"/>
              <a:t>("Escriba su numero");</a:t>
            </a:r>
          </a:p>
          <a:p>
            <a:r>
              <a:rPr lang="es-ES" i="1" dirty="0" smtClean="0"/>
              <a:t>El consejo del </a:t>
            </a:r>
            <a:r>
              <a:rPr lang="es-ES" i="1" dirty="0" err="1" smtClean="0"/>
              <a:t>editText</a:t>
            </a:r>
            <a:r>
              <a:rPr lang="es-ES" i="1" dirty="0" smtClean="0"/>
              <a:t> cambia a “Escriba su numero”</a:t>
            </a:r>
          </a:p>
          <a:p>
            <a:endParaRPr lang="es-ES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ImageView</a:t>
            </a:r>
            <a:endParaRPr lang="es-ES" b="1" dirty="0" smtClean="0"/>
          </a:p>
          <a:p>
            <a:r>
              <a:rPr lang="es-ES" b="1" dirty="0" smtClean="0"/>
              <a:t>1. Cargar una imagen a partir de un recurso</a:t>
            </a:r>
          </a:p>
          <a:p>
            <a:r>
              <a:rPr lang="es-ES" dirty="0" err="1" smtClean="0"/>
              <a:t>iv.setImageResource</a:t>
            </a:r>
            <a:r>
              <a:rPr lang="es-ES" dirty="0" smtClean="0"/>
              <a:t>(</a:t>
            </a:r>
            <a:r>
              <a:rPr lang="es-ES" dirty="0" err="1" smtClean="0"/>
              <a:t>R.drawable.imagen</a:t>
            </a:r>
            <a:r>
              <a:rPr lang="es-ES" dirty="0" smtClean="0"/>
              <a:t>);</a:t>
            </a:r>
            <a:endParaRPr lang="es-ES" dirty="0"/>
          </a:p>
          <a:p>
            <a:endParaRPr lang="es-ES" b="1" dirty="0" smtClean="0"/>
          </a:p>
          <a:p>
            <a:r>
              <a:rPr lang="es-ES" b="1" dirty="0" smtClean="0"/>
              <a:t>2. </a:t>
            </a:r>
            <a:r>
              <a:rPr lang="es-ES" b="1" dirty="0"/>
              <a:t>Cargar una imagen a partir de un </a:t>
            </a:r>
            <a:r>
              <a:rPr lang="es-ES" b="1" dirty="0" smtClean="0"/>
              <a:t>archivo (Requiere permisos)</a:t>
            </a:r>
          </a:p>
          <a:p>
            <a:r>
              <a:rPr lang="es-ES" b="1" dirty="0" err="1"/>
              <a:t>Bitmap</a:t>
            </a:r>
            <a:r>
              <a:rPr lang="es-ES" b="1" dirty="0"/>
              <a:t> </a:t>
            </a:r>
            <a:r>
              <a:rPr lang="es-ES" dirty="0"/>
              <a:t>m  = </a:t>
            </a:r>
            <a:r>
              <a:rPr lang="es-ES" b="1" dirty="0" err="1"/>
              <a:t>BitmapFactory</a:t>
            </a:r>
            <a:r>
              <a:rPr lang="es-ES" dirty="0" err="1"/>
              <a:t>.decodeFile</a:t>
            </a:r>
            <a:r>
              <a:rPr lang="es-ES" dirty="0"/>
              <a:t>(</a:t>
            </a:r>
            <a:r>
              <a:rPr lang="es-ES" dirty="0" err="1"/>
              <a:t>Environment.getExternalStorageDirectory</a:t>
            </a:r>
            <a:r>
              <a:rPr lang="es-ES" dirty="0"/>
              <a:t>()+"/foto.jpg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iv.setImageBitmap</a:t>
            </a:r>
            <a:r>
              <a:rPr lang="es-ES" dirty="0" smtClean="0"/>
              <a:t>(m);</a:t>
            </a:r>
            <a:endParaRPr lang="es-ES" dirty="0"/>
          </a:p>
          <a:p>
            <a:endParaRPr lang="es-ES" b="1" dirty="0" smtClean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Checkbox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/>
              <a:t>cb.isChecked</a:t>
            </a:r>
            <a:r>
              <a:rPr lang="es-ES" dirty="0" smtClean="0"/>
              <a:t>()</a:t>
            </a:r>
          </a:p>
          <a:p>
            <a:endParaRPr lang="es-ES" b="1" dirty="0" smtClean="0"/>
          </a:p>
          <a:p>
            <a:r>
              <a:rPr lang="es-ES" b="1" dirty="0" smtClean="0"/>
              <a:t>2. Escribir estado del </a:t>
            </a:r>
            <a:r>
              <a:rPr lang="es-ES" b="1" dirty="0" err="1" smtClean="0"/>
              <a:t>checkbox</a:t>
            </a:r>
            <a:endParaRPr lang="es-ES" b="1" dirty="0" smtClean="0"/>
          </a:p>
          <a:p>
            <a:r>
              <a:rPr lang="es-ES" dirty="0" err="1" smtClean="0"/>
              <a:t>cb.setChecked</a:t>
            </a:r>
            <a:r>
              <a:rPr lang="es-ES" dirty="0" smtClean="0"/>
              <a:t>(true);</a:t>
            </a:r>
          </a:p>
          <a:p>
            <a:r>
              <a:rPr lang="es-ES" i="1" dirty="0" smtClean="0"/>
              <a:t>Esto hace que el </a:t>
            </a:r>
            <a:r>
              <a:rPr lang="es-ES" i="1" dirty="0" err="1" smtClean="0"/>
              <a:t>Checkbox</a:t>
            </a:r>
            <a:r>
              <a:rPr lang="es-ES" i="1" dirty="0" smtClean="0"/>
              <a:t> quede seleccionado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 fontScale="70000" lnSpcReduction="20000"/>
          </a:bodyPr>
          <a:lstStyle/>
          <a:p>
            <a:r>
              <a:rPr lang="es-ES" sz="3200" b="1" dirty="0" err="1" smtClean="0"/>
              <a:t>RadioButton</a:t>
            </a:r>
            <a:r>
              <a:rPr lang="es-ES" sz="3200" b="1" dirty="0" smtClean="0"/>
              <a:t>/</a:t>
            </a:r>
            <a:r>
              <a:rPr lang="es-ES" sz="3200" b="1" dirty="0" err="1" smtClean="0"/>
              <a:t>RadioGroup</a:t>
            </a:r>
            <a:endParaRPr lang="es-ES" b="1" dirty="0" smtClean="0"/>
          </a:p>
          <a:p>
            <a:r>
              <a:rPr lang="es-ES" b="1" dirty="0" smtClean="0"/>
              <a:t>1. Leer estado del </a:t>
            </a:r>
            <a:r>
              <a:rPr lang="es-ES" b="1" dirty="0" err="1" smtClean="0"/>
              <a:t>radioGroup</a:t>
            </a:r>
            <a:endParaRPr lang="es-ES" b="1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rg.getCheckedRadioButtonId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switch (id){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R.id.mas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//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            case </a:t>
            </a:r>
            <a:r>
              <a:rPr lang="en-US" dirty="0" err="1"/>
              <a:t>R.id.fem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//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algo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break;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Views</a:t>
            </a:r>
            <a:r>
              <a:rPr lang="es-ES" dirty="0" smtClean="0"/>
              <a:t> de uso común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84301"/>
            <a:ext cx="7709480" cy="3017520"/>
          </a:xfrm>
        </p:spPr>
        <p:txBody>
          <a:bodyPr>
            <a:normAutofit/>
          </a:bodyPr>
          <a:lstStyle/>
          <a:p>
            <a:r>
              <a:rPr lang="es-ES" sz="3200" b="1" dirty="0" err="1" smtClean="0"/>
              <a:t>DatePicker</a:t>
            </a:r>
            <a:endParaRPr lang="es-ES" b="1" dirty="0" smtClean="0"/>
          </a:p>
          <a:p>
            <a:r>
              <a:rPr lang="es-ES" b="1" dirty="0" smtClean="0"/>
              <a:t>1. Leer la fecha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anho</a:t>
            </a:r>
            <a:r>
              <a:rPr lang="en-US" dirty="0"/>
              <a:t> = </a:t>
            </a:r>
            <a:r>
              <a:rPr lang="en-US" dirty="0" err="1"/>
              <a:t>dp.getYear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mes</a:t>
            </a:r>
            <a:r>
              <a:rPr lang="en-US" dirty="0"/>
              <a:t> = </a:t>
            </a:r>
            <a:r>
              <a:rPr lang="en-US" dirty="0" err="1"/>
              <a:t>dp.getMonth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dia</a:t>
            </a:r>
            <a:r>
              <a:rPr lang="en-US" dirty="0"/>
              <a:t> = </a:t>
            </a:r>
            <a:r>
              <a:rPr lang="en-US" dirty="0" err="1"/>
              <a:t>dp.getDayOfMonth</a:t>
            </a:r>
            <a:r>
              <a:rPr lang="en-US" dirty="0"/>
              <a:t>();</a:t>
            </a:r>
          </a:p>
          <a:p>
            <a:endParaRPr lang="es-ES" dirty="0" smtClean="0"/>
          </a:p>
          <a:p>
            <a:r>
              <a:rPr lang="es-ES" dirty="0" smtClean="0"/>
              <a:t>Tenga en cuenta que el método </a:t>
            </a:r>
            <a:r>
              <a:rPr lang="es-ES" dirty="0" err="1" smtClean="0"/>
              <a:t>getMonth</a:t>
            </a:r>
            <a:r>
              <a:rPr lang="es-ES" dirty="0" smtClean="0"/>
              <a:t>() devuelve número entre 0 y 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Android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685"/>
            <a:ext cx="1944216" cy="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O-Theme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70C0"/>
      </a:accent1>
      <a:accent2>
        <a:srgbClr val="00B05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5649</TotalTime>
  <Words>522</Words>
  <Application>Microsoft Office PowerPoint</Application>
  <PresentationFormat>Presentación en pantalla (16:9)</PresentationFormat>
  <Paragraphs>138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UAO-Theme</vt:lpstr>
      <vt:lpstr>Aplicaciones Móviles</vt:lpstr>
      <vt:lpstr>Leer y escribir datos de Views</vt:lpstr>
      <vt:lpstr>Views de uso común</vt:lpstr>
      <vt:lpstr>Views de uso común</vt:lpstr>
      <vt:lpstr>Views de uso común</vt:lpstr>
      <vt:lpstr>Views de uso común</vt:lpstr>
      <vt:lpstr>Views de uso común</vt:lpstr>
      <vt:lpstr>Views de uso común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Ejercicio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92</cp:revision>
  <dcterms:modified xsi:type="dcterms:W3CDTF">2019-08-14T14:48:23Z</dcterms:modified>
</cp:coreProperties>
</file>