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44"/>
  </p:notesMasterIdLst>
  <p:sldIdLst>
    <p:sldId id="256" r:id="rId3"/>
    <p:sldId id="371" r:id="rId4"/>
    <p:sldId id="388" r:id="rId5"/>
    <p:sldId id="380" r:id="rId6"/>
    <p:sldId id="387" r:id="rId7"/>
    <p:sldId id="389" r:id="rId8"/>
    <p:sldId id="393" r:id="rId9"/>
    <p:sldId id="392" r:id="rId10"/>
    <p:sldId id="391" r:id="rId11"/>
    <p:sldId id="329" r:id="rId12"/>
    <p:sldId id="330" r:id="rId13"/>
    <p:sldId id="356" r:id="rId14"/>
    <p:sldId id="332" r:id="rId15"/>
    <p:sldId id="335" r:id="rId16"/>
    <p:sldId id="342" r:id="rId17"/>
    <p:sldId id="385" r:id="rId18"/>
    <p:sldId id="331" r:id="rId19"/>
    <p:sldId id="334" r:id="rId20"/>
    <p:sldId id="340" r:id="rId21"/>
    <p:sldId id="341" r:id="rId22"/>
    <p:sldId id="333" r:id="rId23"/>
    <p:sldId id="347" r:id="rId24"/>
    <p:sldId id="349" r:id="rId25"/>
    <p:sldId id="350" r:id="rId26"/>
    <p:sldId id="351" r:id="rId27"/>
    <p:sldId id="360" r:id="rId28"/>
    <p:sldId id="357" r:id="rId29"/>
    <p:sldId id="361" r:id="rId30"/>
    <p:sldId id="359" r:id="rId31"/>
    <p:sldId id="362" r:id="rId32"/>
    <p:sldId id="363" r:id="rId33"/>
    <p:sldId id="364" r:id="rId34"/>
    <p:sldId id="366" r:id="rId35"/>
    <p:sldId id="365" r:id="rId36"/>
    <p:sldId id="367" r:id="rId37"/>
    <p:sldId id="368" r:id="rId38"/>
    <p:sldId id="369" r:id="rId39"/>
    <p:sldId id="370" r:id="rId40"/>
    <p:sldId id="381" r:id="rId41"/>
    <p:sldId id="386" r:id="rId42"/>
    <p:sldId id="382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94263"/>
    <a:srgbClr val="0F3042"/>
    <a:srgbClr val="07304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463" autoAdjust="0"/>
  </p:normalViewPr>
  <p:slideViewPr>
    <p:cSldViewPr>
      <p:cViewPr>
        <p:scale>
          <a:sx n="135" d="100"/>
          <a:sy n="135" d="100"/>
        </p:scale>
        <p:origin x="696" y="-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6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9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2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STORAGE</a:t>
            </a: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Storage</a:t>
            </a:r>
          </a:p>
        </p:txBody>
      </p:sp>
      <p:pic>
        <p:nvPicPr>
          <p:cNvPr id="2050" name="Picture 2" descr="Master-en-programacion-de-aplicaciones-con-JavaScript-y-Node ...">
            <a:extLst>
              <a:ext uri="{FF2B5EF4-FFF2-40B4-BE49-F238E27FC236}">
                <a16:creationId xmlns:a16="http://schemas.microsoft.com/office/drawing/2014/main" id="{50DED90F-30A0-A64B-8DB2-ACBE802D8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35646"/>
            <a:ext cx="4736525" cy="2664296"/>
          </a:xfrm>
          <a:prstGeom prst="rect">
            <a:avLst/>
          </a:prstGeom>
          <a:noFill/>
          <a:effectLst>
            <a:outerShdw blurRad="152400" dist="152400" dir="5400000" sx="104000" sy="104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71F55-5B69-1045-89D0-37DFE592AFD5}"/>
              </a:ext>
            </a:extLst>
          </p:cNvPr>
          <p:cNvSpPr txBox="1"/>
          <p:nvPr/>
        </p:nvSpPr>
        <p:spPr>
          <a:xfrm>
            <a:off x="395536" y="1923678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 storage </a:t>
            </a:r>
            <a:r>
              <a:rPr lang="en-US" dirty="0" err="1">
                <a:solidFill>
                  <a:schemeClr val="tx1"/>
                </a:solidFill>
              </a:rPr>
              <a:t>es</a:t>
            </a:r>
            <a:r>
              <a:rPr lang="en-US" dirty="0">
                <a:solidFill>
                  <a:schemeClr val="tx1"/>
                </a:solidFill>
              </a:rPr>
              <a:t> un bucket que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almacenar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nube</a:t>
            </a:r>
            <a:r>
              <a:rPr lang="en-US" dirty="0">
                <a:solidFill>
                  <a:schemeClr val="tx1"/>
                </a:solidFill>
              </a:rPr>
              <a:t> (Google Cloud).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Asímismo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fotos</a:t>
            </a:r>
            <a:r>
              <a:rPr lang="en-US" dirty="0">
                <a:solidFill>
                  <a:schemeClr val="tx1"/>
                </a:solidFill>
              </a:rPr>
              <a:t> o videos para la </a:t>
            </a:r>
            <a:r>
              <a:rPr lang="en-US" dirty="0" err="1">
                <a:solidFill>
                  <a:schemeClr val="tx1"/>
                </a:solidFill>
              </a:rPr>
              <a:t>visualización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aplicaciones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48B4-B98E-BC42-B5A3-6D23FE8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FIREBASE STORAGE</a:t>
            </a:r>
            <a:endParaRPr lang="en-US" dirty="0"/>
          </a:p>
        </p:txBody>
      </p:sp>
      <p:pic>
        <p:nvPicPr>
          <p:cNvPr id="4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4B051F84-DDF2-2D47-B320-F7AE6C7EA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414337" y="811435"/>
            <a:ext cx="408623" cy="4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ld map PNG images free download">
            <a:extLst>
              <a:ext uri="{FF2B5EF4-FFF2-40B4-BE49-F238E27FC236}">
                <a16:creationId xmlns:a16="http://schemas.microsoft.com/office/drawing/2014/main" id="{EC220B99-C533-FE4E-9C36-DE30E08A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0"/>
            <a:ext cx="9144000" cy="48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D21E09F-944D-E54D-963C-894A6A6D2F3A}"/>
              </a:ext>
            </a:extLst>
          </p:cNvPr>
          <p:cNvSpPr/>
          <p:nvPr/>
        </p:nvSpPr>
        <p:spPr>
          <a:xfrm>
            <a:off x="2195736" y="19956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E8FBC0-AA1B-EF42-9A66-29AF25577BFD}"/>
              </a:ext>
            </a:extLst>
          </p:cNvPr>
          <p:cNvSpPr/>
          <p:nvPr/>
        </p:nvSpPr>
        <p:spPr>
          <a:xfrm>
            <a:off x="2339752" y="17796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4EEEEE-8487-F343-91F6-B20528D757A2}"/>
              </a:ext>
            </a:extLst>
          </p:cNvPr>
          <p:cNvSpPr/>
          <p:nvPr/>
        </p:nvSpPr>
        <p:spPr>
          <a:xfrm>
            <a:off x="2407216" y="146933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12639C-85E1-4344-B68C-AC90CE94CDA6}"/>
              </a:ext>
            </a:extLst>
          </p:cNvPr>
          <p:cNvSpPr/>
          <p:nvPr/>
        </p:nvSpPr>
        <p:spPr>
          <a:xfrm>
            <a:off x="2234144" y="15636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1BBAEB-26E6-2B43-9E73-A56D14345F01}"/>
              </a:ext>
            </a:extLst>
          </p:cNvPr>
          <p:cNvSpPr/>
          <p:nvPr/>
        </p:nvSpPr>
        <p:spPr>
          <a:xfrm>
            <a:off x="1880100" y="16356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78CE7-7CFC-2D4E-8BE1-2D93240D30B4}"/>
              </a:ext>
            </a:extLst>
          </p:cNvPr>
          <p:cNvSpPr/>
          <p:nvPr/>
        </p:nvSpPr>
        <p:spPr>
          <a:xfrm>
            <a:off x="1331640" y="19889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3B9EF2-CB1D-9246-AA90-D12CF60E83AE}"/>
              </a:ext>
            </a:extLst>
          </p:cNvPr>
          <p:cNvSpPr/>
          <p:nvPr/>
        </p:nvSpPr>
        <p:spPr>
          <a:xfrm>
            <a:off x="1564464" y="17110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9628C5-6088-AD49-8584-C15ED953EFC9}"/>
              </a:ext>
            </a:extLst>
          </p:cNvPr>
          <p:cNvSpPr/>
          <p:nvPr/>
        </p:nvSpPr>
        <p:spPr>
          <a:xfrm>
            <a:off x="1475656" y="18787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01F00D6-64E5-F34B-AFFA-3DFB25A1CA7B}"/>
              </a:ext>
            </a:extLst>
          </p:cNvPr>
          <p:cNvSpPr/>
          <p:nvPr/>
        </p:nvSpPr>
        <p:spPr>
          <a:xfrm>
            <a:off x="1158072" y="16015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A94114-5A4C-5042-ABF6-A4D240F698B3}"/>
              </a:ext>
            </a:extLst>
          </p:cNvPr>
          <p:cNvSpPr/>
          <p:nvPr/>
        </p:nvSpPr>
        <p:spPr>
          <a:xfrm>
            <a:off x="3059832" y="36518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113729-D7F3-BD46-A138-7BB3E799F449}"/>
              </a:ext>
            </a:extLst>
          </p:cNvPr>
          <p:cNvSpPr/>
          <p:nvPr/>
        </p:nvSpPr>
        <p:spPr>
          <a:xfrm>
            <a:off x="4450844" y="10572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2ABF81A-1CA3-8C44-BE76-DC5D90857670}"/>
              </a:ext>
            </a:extLst>
          </p:cNvPr>
          <p:cNvSpPr/>
          <p:nvPr/>
        </p:nvSpPr>
        <p:spPr>
          <a:xfrm>
            <a:off x="4488982" y="13368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AB1EEE-A800-0344-B2BD-353D9773543A}"/>
              </a:ext>
            </a:extLst>
          </p:cNvPr>
          <p:cNvSpPr/>
          <p:nvPr/>
        </p:nvSpPr>
        <p:spPr>
          <a:xfrm>
            <a:off x="4469369" y="15744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DFF583-075E-E34F-8406-AFD1E295B076}"/>
              </a:ext>
            </a:extLst>
          </p:cNvPr>
          <p:cNvSpPr/>
          <p:nvPr/>
        </p:nvSpPr>
        <p:spPr>
          <a:xfrm>
            <a:off x="4283968" y="13379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087397-B1FB-514A-9082-F2CD733010F2}"/>
              </a:ext>
            </a:extLst>
          </p:cNvPr>
          <p:cNvSpPr/>
          <p:nvPr/>
        </p:nvSpPr>
        <p:spPr>
          <a:xfrm>
            <a:off x="4037445" y="120124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DC348DA-5625-9547-B017-AE0EF1CC79EF}"/>
              </a:ext>
            </a:extLst>
          </p:cNvPr>
          <p:cNvSpPr/>
          <p:nvPr/>
        </p:nvSpPr>
        <p:spPr>
          <a:xfrm>
            <a:off x="4932040" y="8114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05DA11-3784-FC42-B897-0B74B2F9E461}"/>
              </a:ext>
            </a:extLst>
          </p:cNvPr>
          <p:cNvSpPr/>
          <p:nvPr/>
        </p:nvSpPr>
        <p:spPr>
          <a:xfrm>
            <a:off x="4930588" y="13030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C49E272-D922-AF43-AA61-B2A7DB8FA8E3}"/>
              </a:ext>
            </a:extLst>
          </p:cNvPr>
          <p:cNvSpPr/>
          <p:nvPr/>
        </p:nvSpPr>
        <p:spPr>
          <a:xfrm>
            <a:off x="5541531" y="21397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0004785-FB55-6747-866A-3C6831559587}"/>
              </a:ext>
            </a:extLst>
          </p:cNvPr>
          <p:cNvSpPr/>
          <p:nvPr/>
        </p:nvSpPr>
        <p:spPr>
          <a:xfrm>
            <a:off x="6084168" y="23557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281707-DE31-8745-AA28-3877CB2DFD9A}"/>
              </a:ext>
            </a:extLst>
          </p:cNvPr>
          <p:cNvSpPr/>
          <p:nvPr/>
        </p:nvSpPr>
        <p:spPr>
          <a:xfrm>
            <a:off x="6217412" y="20227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C2BF5A-E0B1-8848-909B-8DECBA5FB7C6}"/>
              </a:ext>
            </a:extLst>
          </p:cNvPr>
          <p:cNvSpPr/>
          <p:nvPr/>
        </p:nvSpPr>
        <p:spPr>
          <a:xfrm>
            <a:off x="6876256" y="22837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A7F2E0-A6CF-4D4B-88E2-0BF385B87A50}"/>
              </a:ext>
            </a:extLst>
          </p:cNvPr>
          <p:cNvSpPr/>
          <p:nvPr/>
        </p:nvSpPr>
        <p:spPr>
          <a:xfrm>
            <a:off x="7146032" y="22153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7294C-6440-9D47-8FA8-AF636C9467AB}"/>
              </a:ext>
            </a:extLst>
          </p:cNvPr>
          <p:cNvSpPr/>
          <p:nvPr/>
        </p:nvSpPr>
        <p:spPr>
          <a:xfrm>
            <a:off x="7452320" y="17455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60E0AF-BF52-5440-B5AA-80B5FB3A3E9F}"/>
              </a:ext>
            </a:extLst>
          </p:cNvPr>
          <p:cNvSpPr/>
          <p:nvPr/>
        </p:nvSpPr>
        <p:spPr>
          <a:xfrm>
            <a:off x="7608698" y="19507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9D7075-72F1-7542-8573-7081CC41C871}"/>
              </a:ext>
            </a:extLst>
          </p:cNvPr>
          <p:cNvSpPr/>
          <p:nvPr/>
        </p:nvSpPr>
        <p:spPr>
          <a:xfrm>
            <a:off x="7767956" y="17981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CE7D42-8510-DF46-B58A-A4CFDB2E2704}"/>
              </a:ext>
            </a:extLst>
          </p:cNvPr>
          <p:cNvSpPr/>
          <p:nvPr/>
        </p:nvSpPr>
        <p:spPr>
          <a:xfrm>
            <a:off x="6827621" y="27877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B47CF7-B01B-8248-915E-1AA993A9BBAF}"/>
              </a:ext>
            </a:extLst>
          </p:cNvPr>
          <p:cNvSpPr/>
          <p:nvPr/>
        </p:nvSpPr>
        <p:spPr>
          <a:xfrm>
            <a:off x="6966339" y="31478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F5F93-0B04-2740-8703-3169D0C16329}"/>
              </a:ext>
            </a:extLst>
          </p:cNvPr>
          <p:cNvSpPr/>
          <p:nvPr/>
        </p:nvSpPr>
        <p:spPr>
          <a:xfrm>
            <a:off x="8028384" y="39399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A1394C-8722-854B-AC89-59EC61068443}"/>
              </a:ext>
            </a:extLst>
          </p:cNvPr>
          <p:cNvSpPr/>
          <p:nvPr/>
        </p:nvSpPr>
        <p:spPr>
          <a:xfrm>
            <a:off x="7839964" y="40839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E83A29-9FD0-C74A-811F-D075EDA87216}"/>
              </a:ext>
            </a:extLst>
          </p:cNvPr>
          <p:cNvSpPr txBox="1"/>
          <p:nvPr/>
        </p:nvSpPr>
        <p:spPr>
          <a:xfrm>
            <a:off x="179512" y="2787774"/>
            <a:ext cx="2088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selección</a:t>
            </a:r>
            <a:r>
              <a:rPr lang="en-US" dirty="0">
                <a:solidFill>
                  <a:schemeClr val="tx1"/>
                </a:solidFill>
              </a:rPr>
              <a:t> de la zona </a:t>
            </a:r>
            <a:r>
              <a:rPr lang="en-US" dirty="0" err="1">
                <a:solidFill>
                  <a:schemeClr val="tx1"/>
                </a:solidFill>
              </a:rPr>
              <a:t>geográfica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seleccionada</a:t>
            </a:r>
            <a:r>
              <a:rPr lang="en-US" dirty="0">
                <a:solidFill>
                  <a:schemeClr val="tx1"/>
                </a:solidFill>
              </a:rPr>
              <a:t> bajo el </a:t>
            </a:r>
            <a:r>
              <a:rPr lang="en-US" dirty="0" err="1">
                <a:solidFill>
                  <a:schemeClr val="tx1"/>
                </a:solidFill>
              </a:rPr>
              <a:t>criterio</a:t>
            </a:r>
            <a:r>
              <a:rPr lang="en-US" dirty="0">
                <a:solidFill>
                  <a:schemeClr val="tx1"/>
                </a:solidFill>
              </a:rPr>
              <a:t> del RTT.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 </a:t>
            </a:r>
            <a:r>
              <a:rPr lang="en-US" dirty="0" err="1">
                <a:solidFill>
                  <a:schemeClr val="tx1"/>
                </a:solidFill>
              </a:rPr>
              <a:t>servidor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cercano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ofrece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menor</a:t>
            </a:r>
            <a:r>
              <a:rPr lang="en-US" dirty="0">
                <a:solidFill>
                  <a:schemeClr val="tx1"/>
                </a:solidFill>
              </a:rPr>
              <a:t> RTT.</a:t>
            </a:r>
          </a:p>
        </p:txBody>
      </p:sp>
    </p:spTree>
    <p:extLst>
      <p:ext uri="{BB962C8B-B14F-4D97-AF65-F5344CB8AC3E}">
        <p14:creationId xmlns:p14="http://schemas.microsoft.com/office/powerpoint/2010/main" val="182067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Storage y </a:t>
            </a:r>
            <a:r>
              <a:rPr lang="en-US" dirty="0" err="1">
                <a:cs typeface="Calibri Light"/>
              </a:rPr>
              <a:t>reglas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y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687C-766E-7440-84F1-0735CC8E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3096344" cy="30175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administrador</a:t>
            </a:r>
            <a:r>
              <a:rPr lang="en-US" dirty="0"/>
              <a:t> del Proyecto firebase define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y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son las que </a:t>
            </a:r>
            <a:r>
              <a:rPr lang="en-US" dirty="0" err="1"/>
              <a:t>aparecen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Cargas</a:t>
            </a:r>
            <a:r>
              <a:rPr lang="en-US" dirty="0"/>
              <a:t> (write) y </a:t>
            </a:r>
            <a:r>
              <a:rPr lang="en-US" dirty="0" err="1"/>
              <a:t>descargas</a:t>
            </a:r>
            <a:r>
              <a:rPr lang="en-US" dirty="0"/>
              <a:t> (read) solo se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b="1" dirty="0"/>
              <a:t>request </a:t>
            </a:r>
            <a:r>
              <a:rPr lang="en-US" dirty="0" err="1"/>
              <a:t>autenticados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A24EE-E2A1-7F48-B13E-548D52915C88}"/>
              </a:ext>
            </a:extLst>
          </p:cNvPr>
          <p:cNvSpPr/>
          <p:nvPr/>
        </p:nvSpPr>
        <p:spPr>
          <a:xfrm>
            <a:off x="3779912" y="1635646"/>
            <a:ext cx="5040560" cy="160043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firebase.storage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match /b/{bucket}/o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match /{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allPaths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=**}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allow read, write: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request.auth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y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687C-766E-7440-84F1-0735CC8E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3096344" cy="30175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administrador</a:t>
            </a:r>
            <a:r>
              <a:rPr lang="en-US" dirty="0"/>
              <a:t> del Proyecto firebase define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y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son las que </a:t>
            </a:r>
            <a:r>
              <a:rPr lang="en-US" dirty="0" err="1"/>
              <a:t>aparecen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Cargas</a:t>
            </a:r>
            <a:r>
              <a:rPr lang="en-US" dirty="0"/>
              <a:t> (write) y </a:t>
            </a:r>
            <a:r>
              <a:rPr lang="en-US" dirty="0" err="1"/>
              <a:t>descargas</a:t>
            </a:r>
            <a:r>
              <a:rPr lang="en-US" dirty="0"/>
              <a:t> (read) solo se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b="1" dirty="0"/>
              <a:t>request </a:t>
            </a:r>
            <a:r>
              <a:rPr lang="en-US" dirty="0" err="1"/>
              <a:t>autenticados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A24EE-E2A1-7F48-B13E-548D52915C88}"/>
              </a:ext>
            </a:extLst>
          </p:cNvPr>
          <p:cNvSpPr/>
          <p:nvPr/>
        </p:nvSpPr>
        <p:spPr>
          <a:xfrm>
            <a:off x="3779912" y="1635646"/>
            <a:ext cx="5040560" cy="160043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firebase.storage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match /b/{bucket}/o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match /{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allPaths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=**}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allow read, write: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request.auth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8DC06-B3A8-5740-94D6-1AC6AB8D0400}"/>
              </a:ext>
            </a:extLst>
          </p:cNvPr>
          <p:cNvSpPr/>
          <p:nvPr/>
        </p:nvSpPr>
        <p:spPr>
          <a:xfrm>
            <a:off x="4499992" y="2571750"/>
            <a:ext cx="4104456" cy="1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AADC537-F704-5342-946F-D8C8E226440A}"/>
              </a:ext>
            </a:extLst>
          </p:cNvPr>
          <p:cNvCxnSpPr>
            <a:endCxn id="5" idx="2"/>
          </p:cNvCxnSpPr>
          <p:nvPr/>
        </p:nvCxnSpPr>
        <p:spPr>
          <a:xfrm flipV="1">
            <a:off x="3491880" y="2589750"/>
            <a:ext cx="3060340" cy="1206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6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y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687C-766E-7440-84F1-0735CC8E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9622"/>
            <a:ext cx="3096344" cy="301752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administrador</a:t>
            </a:r>
            <a:r>
              <a:rPr lang="en-US" dirty="0"/>
              <a:t> del Proyecto firebase define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subir</a:t>
            </a:r>
            <a:r>
              <a:rPr lang="en-US" dirty="0"/>
              <a:t> y </a:t>
            </a:r>
            <a:r>
              <a:rPr lang="en-US" dirty="0" err="1"/>
              <a:t>bajar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son las que </a:t>
            </a:r>
            <a:r>
              <a:rPr lang="en-US" dirty="0" err="1"/>
              <a:t>aparecen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Cargas</a:t>
            </a:r>
            <a:r>
              <a:rPr lang="en-US" dirty="0"/>
              <a:t> (write) y </a:t>
            </a:r>
            <a:r>
              <a:rPr lang="en-US" dirty="0" err="1"/>
              <a:t>descargas</a:t>
            </a:r>
            <a:r>
              <a:rPr lang="en-US" dirty="0"/>
              <a:t> (read) se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cualquiera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A24EE-E2A1-7F48-B13E-548D52915C88}"/>
              </a:ext>
            </a:extLst>
          </p:cNvPr>
          <p:cNvSpPr/>
          <p:nvPr/>
        </p:nvSpPr>
        <p:spPr>
          <a:xfrm>
            <a:off x="3779912" y="1635646"/>
            <a:ext cx="5040560" cy="160043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firebase.storage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match /b/{bucket}/o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match /{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allPaths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=**} {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allow read, write: if true;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8DC06-B3A8-5740-94D6-1AC6AB8D0400}"/>
              </a:ext>
            </a:extLst>
          </p:cNvPr>
          <p:cNvSpPr/>
          <p:nvPr/>
        </p:nvSpPr>
        <p:spPr>
          <a:xfrm>
            <a:off x="4499992" y="2571750"/>
            <a:ext cx="4104456" cy="1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AADC537-F704-5342-946F-D8C8E226440A}"/>
              </a:ext>
            </a:extLst>
          </p:cNvPr>
          <p:cNvCxnSpPr>
            <a:endCxn id="5" idx="2"/>
          </p:cNvCxnSpPr>
          <p:nvPr/>
        </p:nvCxnSpPr>
        <p:spPr>
          <a:xfrm flipV="1">
            <a:off x="3491880" y="2589750"/>
            <a:ext cx="3060340" cy="1206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4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Android y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7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</p:spTree>
    <p:extLst>
      <p:ext uri="{BB962C8B-B14F-4D97-AF65-F5344CB8AC3E}">
        <p14:creationId xmlns:p14="http://schemas.microsoft.com/office/powerpoint/2010/main" val="349099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7036488" y="1466085"/>
            <a:ext cx="110554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5" y="2616157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pic>
        <p:nvPicPr>
          <p:cNvPr id="5122" name="Picture 2" descr="Firebase Database, fazendo a segurança - Tableless - Medium">
            <a:extLst>
              <a:ext uri="{FF2B5EF4-FFF2-40B4-BE49-F238E27FC236}">
                <a16:creationId xmlns:a16="http://schemas.microsoft.com/office/drawing/2014/main" id="{25974E18-8482-194A-A5F1-F257A8AC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6" t="13601" r="34583" b="36000"/>
          <a:stretch/>
        </p:blipFill>
        <p:spPr bwMode="auto">
          <a:xfrm>
            <a:off x="7093262" y="3142976"/>
            <a:ext cx="99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DB3604-8352-9E4F-9D92-6556A16F8AE1}"/>
              </a:ext>
            </a:extLst>
          </p:cNvPr>
          <p:cNvSpPr/>
          <p:nvPr/>
        </p:nvSpPr>
        <p:spPr>
          <a:xfrm>
            <a:off x="6803175" y="4309191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F144E-8001-884A-A209-34506726157E}"/>
              </a:ext>
            </a:extLst>
          </p:cNvPr>
          <p:cNvCxnSpPr>
            <a:cxnSpLocks/>
            <a:endCxn id="5122" idx="1"/>
          </p:cNvCxnSpPr>
          <p:nvPr/>
        </p:nvCxnSpPr>
        <p:spPr>
          <a:xfrm>
            <a:off x="3239852" y="2428450"/>
            <a:ext cx="3853410" cy="1290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B99E53-0549-A244-B885-4DBE9E123BA4}"/>
              </a:ext>
            </a:extLst>
          </p:cNvPr>
          <p:cNvSpPr txBox="1"/>
          <p:nvPr/>
        </p:nvSpPr>
        <p:spPr>
          <a:xfrm>
            <a:off x="3556943" y="3651504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subiendo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algún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con un </a:t>
            </a:r>
            <a:r>
              <a:rPr lang="en-US" dirty="0" err="1">
                <a:solidFill>
                  <a:schemeClr val="tx1"/>
                </a:solidFill>
              </a:rPr>
              <a:t>archivo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hágalo</a:t>
            </a:r>
            <a:r>
              <a:rPr lang="en-US" dirty="0">
                <a:solidFill>
                  <a:schemeClr val="tx1"/>
                </a:solidFill>
              </a:rPr>
              <a:t> de forma </a:t>
            </a:r>
            <a:r>
              <a:rPr lang="en-US" dirty="0" err="1">
                <a:solidFill>
                  <a:schemeClr val="tx1"/>
                </a:solidFill>
              </a:rPr>
              <a:t>secuencial</a:t>
            </a:r>
            <a:r>
              <a:rPr lang="en-US" dirty="0">
                <a:solidFill>
                  <a:schemeClr val="tx1"/>
                </a:solidFill>
              </a:rPr>
              <a:t>: (1)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adjunto</a:t>
            </a:r>
            <a:r>
              <a:rPr lang="en-US" dirty="0">
                <a:solidFill>
                  <a:schemeClr val="tx1"/>
                </a:solidFill>
              </a:rPr>
              <a:t>, (2) </a:t>
            </a:r>
            <a:r>
              <a:rPr lang="en-US" dirty="0" err="1">
                <a:solidFill>
                  <a:schemeClr val="tx1"/>
                </a:solidFill>
              </a:rPr>
              <a:t>subir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707F1-5A67-3B40-A023-37E4EDA5AC08}"/>
              </a:ext>
            </a:extLst>
          </p:cNvPr>
          <p:cNvSpPr/>
          <p:nvPr/>
        </p:nvSpPr>
        <p:spPr>
          <a:xfrm>
            <a:off x="4932571" y="26017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42150F-DBA2-A74C-8852-74EAD0F7B67A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0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Use la herramienta lápiz de zoom para responder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Trivia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19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7036488" y="1466085"/>
            <a:ext cx="110554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DE7B1-7EF3-2A4C-9107-50771255CFF1}"/>
              </a:ext>
            </a:extLst>
          </p:cNvPr>
          <p:cNvSpPr/>
          <p:nvPr/>
        </p:nvSpPr>
        <p:spPr>
          <a:xfrm>
            <a:off x="1151620" y="3579862"/>
            <a:ext cx="2088232" cy="936104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Multimedia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1697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1570258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EF11E-673E-AD45-81B1-E7D2BC642CBC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2195736" y="2715766"/>
            <a:ext cx="0" cy="864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08B70-A0C9-2847-83A4-3838FD0B77D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5" y="2616157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pic>
        <p:nvPicPr>
          <p:cNvPr id="5122" name="Picture 2" descr="Firebase Database, fazendo a segurança - Tableless - Medium">
            <a:extLst>
              <a:ext uri="{FF2B5EF4-FFF2-40B4-BE49-F238E27FC236}">
                <a16:creationId xmlns:a16="http://schemas.microsoft.com/office/drawing/2014/main" id="{25974E18-8482-194A-A5F1-F257A8AC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6" t="13601" r="34583" b="36000"/>
          <a:stretch/>
        </p:blipFill>
        <p:spPr bwMode="auto">
          <a:xfrm>
            <a:off x="7093262" y="3142976"/>
            <a:ext cx="99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DB3604-8352-9E4F-9D92-6556A16F8AE1}"/>
              </a:ext>
            </a:extLst>
          </p:cNvPr>
          <p:cNvSpPr/>
          <p:nvPr/>
        </p:nvSpPr>
        <p:spPr>
          <a:xfrm>
            <a:off x="6803175" y="4309191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F144E-8001-884A-A209-34506726157E}"/>
              </a:ext>
            </a:extLst>
          </p:cNvPr>
          <p:cNvCxnSpPr>
            <a:cxnSpLocks/>
            <a:endCxn id="5122" idx="1"/>
          </p:cNvCxnSpPr>
          <p:nvPr/>
        </p:nvCxnSpPr>
        <p:spPr>
          <a:xfrm>
            <a:off x="3239852" y="2428450"/>
            <a:ext cx="3853410" cy="1290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B99E53-0549-A244-B885-4DBE9E123BA4}"/>
              </a:ext>
            </a:extLst>
          </p:cNvPr>
          <p:cNvSpPr txBox="1"/>
          <p:nvPr/>
        </p:nvSpPr>
        <p:spPr>
          <a:xfrm>
            <a:off x="3556943" y="3651504"/>
            <a:ext cx="325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Dentro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objeto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almacenar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ruta</a:t>
            </a:r>
            <a:r>
              <a:rPr lang="en-US" dirty="0">
                <a:solidFill>
                  <a:schemeClr val="tx1"/>
                </a:solidFill>
              </a:rPr>
              <a:t> o la </a:t>
            </a:r>
            <a:r>
              <a:rPr lang="en-US" dirty="0" err="1">
                <a:solidFill>
                  <a:schemeClr val="tx1"/>
                </a:solidFill>
              </a:rPr>
              <a:t>referencia</a:t>
            </a:r>
            <a:r>
              <a:rPr lang="en-US" dirty="0">
                <a:solidFill>
                  <a:schemeClr val="tx1"/>
                </a:solidFill>
              </a:rPr>
              <a:t> a firebase storage.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707F1-5A67-3B40-A023-37E4EDA5AC08}"/>
              </a:ext>
            </a:extLst>
          </p:cNvPr>
          <p:cNvSpPr/>
          <p:nvPr/>
        </p:nvSpPr>
        <p:spPr>
          <a:xfrm>
            <a:off x="4932571" y="260176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42150F-DBA2-A74C-8852-74EAD0F7B67A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7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Descargar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elementos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287588" y="2171008"/>
            <a:ext cx="169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 download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7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 flipH="1">
            <a:off x="3239852" y="2130872"/>
            <a:ext cx="3780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39362" y="217100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URL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4E7892-7218-6849-B5FA-8302A21B0209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7D733-1BE6-2E4E-8CB6-D2959AF6C809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8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B4C89B8A-B955-A840-91DF-95180811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9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2130872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506398" y="2192546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URL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B6FDA-68A4-B940-AF13-33705D501578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5816E3-9400-684F-BB37-FD108F781D2D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8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33C4D020-AFEC-4C4C-8FE9-E69A3F84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25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 flipH="1">
            <a:off x="3239852" y="2130872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4931232" y="167245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855051" y="219254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36D9DC-B5B0-3E45-92E0-A0D5E6D85346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9043B2-4DEE-E246-B1AB-9FAB937163E7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8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75F1582B-A879-924E-96EC-C7D47E39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9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83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Firebase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Problema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eficiencia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49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Android App</a:t>
            </a:r>
          </a:p>
        </p:txBody>
      </p:sp>
      <p:pic>
        <p:nvPicPr>
          <p:cNvPr id="10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F140C137-B329-C249-818A-01B537A8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06" y="2332996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923928" y="3705875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Usted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cualquier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bucket. Tiene que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68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4481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Sabemos</a:t>
            </a:r>
            <a:r>
              <a:rPr lang="en-US" dirty="0">
                <a:solidFill>
                  <a:schemeClr val="tx1"/>
                </a:solidFill>
              </a:rPr>
              <a:t> que el </a:t>
            </a:r>
            <a:r>
              <a:rPr lang="en-US" dirty="0" err="1">
                <a:solidFill>
                  <a:schemeClr val="tx1"/>
                </a:solidFill>
              </a:rPr>
              <a:t>ListView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RecyclerView</a:t>
            </a:r>
            <a:r>
              <a:rPr lang="en-US" dirty="0">
                <a:solidFill>
                  <a:schemeClr val="tx1"/>
                </a:solidFill>
              </a:rPr>
              <a:t> solo </a:t>
            </a:r>
            <a:r>
              <a:rPr lang="en-US" dirty="0" err="1">
                <a:solidFill>
                  <a:schemeClr val="tx1"/>
                </a:solidFill>
              </a:rPr>
              <a:t>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r>
              <a:rPr lang="en-US" dirty="0">
                <a:solidFill>
                  <a:schemeClr val="tx1"/>
                </a:solidFill>
              </a:rPr>
              <a:t>. CUANDO NO SON VISIBLES, SE ELIMINAN DE LA MEMORIA DEL PROGRAMA.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1F1FE-CFE7-6847-A7D2-2E63C03F7608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0DA9E5E1-B471-7643-8624-D3C7B4478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26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203848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Trivia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81589" y="131362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Control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459223" y="129879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5184633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287315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>
            <a:extLst>
              <a:ext uri="{FF2B5EF4-FFF2-40B4-BE49-F238E27FC236}">
                <a16:creationId xmlns:a16="http://schemas.microsoft.com/office/drawing/2014/main" id="{38A5FC02-BFB0-8D48-88A8-ED7A67DA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05" y="1246646"/>
            <a:ext cx="311420" cy="353622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>
          <a:xfrm>
            <a:off x="1115616" y="1894999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9D38CE-5A54-B845-AE73-ACA4ADEED5D5}"/>
              </a:ext>
            </a:extLst>
          </p:cNvPr>
          <p:cNvSpPr/>
          <p:nvPr/>
        </p:nvSpPr>
        <p:spPr>
          <a:xfrm>
            <a:off x="829319" y="1543893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FCM</a:t>
            </a:r>
            <a:endParaRPr lang="en-US" dirty="0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AC5BE648-DC3E-3A48-8F63-F954A285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84" y="1244567"/>
            <a:ext cx="311420" cy="3536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14112E9-4F3E-8343-97CF-4B97E24B3616}"/>
              </a:ext>
            </a:extLst>
          </p:cNvPr>
          <p:cNvSpPr/>
          <p:nvPr/>
        </p:nvSpPr>
        <p:spPr>
          <a:xfrm>
            <a:off x="1549398" y="1541814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DB</a:t>
            </a:r>
            <a:endParaRPr lang="en-US" dirty="0"/>
          </a:p>
        </p:txBody>
      </p:sp>
      <p:cxnSp>
        <p:nvCxnSpPr>
          <p:cNvPr id="37" name="Conector recto 21">
            <a:extLst>
              <a:ext uri="{FF2B5EF4-FFF2-40B4-BE49-F238E27FC236}">
                <a16:creationId xmlns:a16="http://schemas.microsoft.com/office/drawing/2014/main" id="{2A82B584-6D4B-AF48-89EF-174D5AD50DDA}"/>
              </a:ext>
            </a:extLst>
          </p:cNvPr>
          <p:cNvCxnSpPr/>
          <p:nvPr/>
        </p:nvCxnSpPr>
        <p:spPr>
          <a:xfrm>
            <a:off x="1763688" y="1894999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13">
            <a:extLst>
              <a:ext uri="{FF2B5EF4-FFF2-40B4-BE49-F238E27FC236}">
                <a16:creationId xmlns:a16="http://schemas.microsoft.com/office/drawing/2014/main" id="{98E2747E-177F-4C4F-8B5D-097C50657E43}"/>
              </a:ext>
            </a:extLst>
          </p:cNvPr>
          <p:cNvSpPr txBox="1"/>
          <p:nvPr/>
        </p:nvSpPr>
        <p:spPr>
          <a:xfrm>
            <a:off x="4356541" y="129850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9" name="Conector recto 6">
            <a:extLst>
              <a:ext uri="{FF2B5EF4-FFF2-40B4-BE49-F238E27FC236}">
                <a16:creationId xmlns:a16="http://schemas.microsoft.com/office/drawing/2014/main" id="{04CEA3EB-5616-9343-8C15-95D012D5E15A}"/>
              </a:ext>
            </a:extLst>
          </p:cNvPr>
          <p:cNvCxnSpPr/>
          <p:nvPr/>
        </p:nvCxnSpPr>
        <p:spPr>
          <a:xfrm>
            <a:off x="6677114" y="1841071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9">
            <a:extLst>
              <a:ext uri="{FF2B5EF4-FFF2-40B4-BE49-F238E27FC236}">
                <a16:creationId xmlns:a16="http://schemas.microsoft.com/office/drawing/2014/main" id="{994A3F11-8374-E448-8C04-8BFC06EB7F1C}"/>
              </a:ext>
            </a:extLst>
          </p:cNvPr>
          <p:cNvSpPr txBox="1"/>
          <p:nvPr/>
        </p:nvSpPr>
        <p:spPr>
          <a:xfrm>
            <a:off x="5954855" y="1303021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Control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CuadroTexto 13">
            <a:extLst>
              <a:ext uri="{FF2B5EF4-FFF2-40B4-BE49-F238E27FC236}">
                <a16:creationId xmlns:a16="http://schemas.microsoft.com/office/drawing/2014/main" id="{F7D24603-D56C-604E-806E-1EEB4C1F16C3}"/>
              </a:ext>
            </a:extLst>
          </p:cNvPr>
          <p:cNvSpPr txBox="1"/>
          <p:nvPr/>
        </p:nvSpPr>
        <p:spPr>
          <a:xfrm>
            <a:off x="6932489" y="128819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Play 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service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recto 17">
            <a:extLst>
              <a:ext uri="{FF2B5EF4-FFF2-40B4-BE49-F238E27FC236}">
                <a16:creationId xmlns:a16="http://schemas.microsoft.com/office/drawing/2014/main" id="{3C503C07-9A3A-E341-84ED-22CDB5C2D41C}"/>
              </a:ext>
            </a:extLst>
          </p:cNvPr>
          <p:cNvCxnSpPr/>
          <p:nvPr/>
        </p:nvCxnSpPr>
        <p:spPr>
          <a:xfrm>
            <a:off x="8657899" y="1841071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12">
            <a:extLst>
              <a:ext uri="{FF2B5EF4-FFF2-40B4-BE49-F238E27FC236}">
                <a16:creationId xmlns:a16="http://schemas.microsoft.com/office/drawing/2014/main" id="{BD9F3B6B-59C5-8440-988D-DB2BC86ED631}"/>
              </a:ext>
            </a:extLst>
          </p:cNvPr>
          <p:cNvCxnSpPr/>
          <p:nvPr/>
        </p:nvCxnSpPr>
        <p:spPr>
          <a:xfrm>
            <a:off x="7760581" y="1841071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13">
            <a:extLst>
              <a:ext uri="{FF2B5EF4-FFF2-40B4-BE49-F238E27FC236}">
                <a16:creationId xmlns:a16="http://schemas.microsoft.com/office/drawing/2014/main" id="{0F6E47B4-A560-7A48-BD46-1362D8487528}"/>
              </a:ext>
            </a:extLst>
          </p:cNvPr>
          <p:cNvSpPr txBox="1"/>
          <p:nvPr/>
        </p:nvSpPr>
        <p:spPr>
          <a:xfrm>
            <a:off x="7829807" y="128791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Notif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EA03E-8176-C24A-96E9-684B50ABC6D7}"/>
              </a:ext>
            </a:extLst>
          </p:cNvPr>
          <p:cNvSpPr txBox="1"/>
          <p:nvPr/>
        </p:nvSpPr>
        <p:spPr>
          <a:xfrm>
            <a:off x="1015698" y="4835723"/>
            <a:ext cx="1161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799C09-BFA6-0346-AD9E-7FF33AC602FD}"/>
              </a:ext>
            </a:extLst>
          </p:cNvPr>
          <p:cNvSpPr txBox="1"/>
          <p:nvPr/>
        </p:nvSpPr>
        <p:spPr>
          <a:xfrm>
            <a:off x="3851920" y="4835723"/>
            <a:ext cx="1161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5F5FC9-ED4B-9644-A7EB-697E6A34C957}"/>
              </a:ext>
            </a:extLst>
          </p:cNvPr>
          <p:cNvSpPr txBox="1"/>
          <p:nvPr/>
        </p:nvSpPr>
        <p:spPr>
          <a:xfrm>
            <a:off x="7427501" y="4835723"/>
            <a:ext cx="1161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60079-6E2F-5A45-9106-A60C9E7E0950}"/>
              </a:ext>
            </a:extLst>
          </p:cNvPr>
          <p:cNvSpPr/>
          <p:nvPr/>
        </p:nvSpPr>
        <p:spPr>
          <a:xfrm>
            <a:off x="959905" y="3723878"/>
            <a:ext cx="3114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92E072-721F-8E43-86A5-CA0F7EFA080B}"/>
              </a:ext>
            </a:extLst>
          </p:cNvPr>
          <p:cNvSpPr/>
          <p:nvPr/>
        </p:nvSpPr>
        <p:spPr>
          <a:xfrm>
            <a:off x="5038397" y="4011910"/>
            <a:ext cx="3114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456FA4-01FE-244C-BC01-8EF6681876A4}"/>
              </a:ext>
            </a:extLst>
          </p:cNvPr>
          <p:cNvSpPr/>
          <p:nvPr/>
        </p:nvSpPr>
        <p:spPr>
          <a:xfrm>
            <a:off x="4139952" y="1976872"/>
            <a:ext cx="311420" cy="239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521847-A613-154D-BF9E-9501639666CD}"/>
              </a:ext>
            </a:extLst>
          </p:cNvPr>
          <p:cNvSpPr/>
          <p:nvPr/>
        </p:nvSpPr>
        <p:spPr>
          <a:xfrm>
            <a:off x="4295662" y="3848316"/>
            <a:ext cx="3114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E41B8D-1810-AA47-86A6-9A5804ECC0FB}"/>
              </a:ext>
            </a:extLst>
          </p:cNvPr>
          <p:cNvSpPr/>
          <p:nvPr/>
        </p:nvSpPr>
        <p:spPr>
          <a:xfrm>
            <a:off x="1607978" y="1993607"/>
            <a:ext cx="3114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AA8165-9CE6-0B4A-9B48-2D6ED4425FF3}"/>
              </a:ext>
            </a:extLst>
          </p:cNvPr>
          <p:cNvSpPr/>
          <p:nvPr/>
        </p:nvSpPr>
        <p:spPr>
          <a:xfrm>
            <a:off x="961228" y="2550163"/>
            <a:ext cx="3114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2E429F-DBA1-C348-8717-31EF1C3947B7}"/>
              </a:ext>
            </a:extLst>
          </p:cNvPr>
          <p:cNvSpPr/>
          <p:nvPr/>
        </p:nvSpPr>
        <p:spPr>
          <a:xfrm>
            <a:off x="6519225" y="1811411"/>
            <a:ext cx="3114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16706A-BB78-6841-A8A6-BA091FE39E74}"/>
              </a:ext>
            </a:extLst>
          </p:cNvPr>
          <p:cNvSpPr/>
          <p:nvPr/>
        </p:nvSpPr>
        <p:spPr>
          <a:xfrm>
            <a:off x="6517844" y="2355726"/>
            <a:ext cx="3114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ector recto de flecha 3">
            <a:extLst>
              <a:ext uri="{FF2B5EF4-FFF2-40B4-BE49-F238E27FC236}">
                <a16:creationId xmlns:a16="http://schemas.microsoft.com/office/drawing/2014/main" id="{7E23E82F-9B15-4941-AD63-B2E29C85386B}"/>
              </a:ext>
            </a:extLst>
          </p:cNvPr>
          <p:cNvCxnSpPr>
            <a:cxnSpLocks/>
          </p:cNvCxnSpPr>
          <p:nvPr/>
        </p:nvCxnSpPr>
        <p:spPr>
          <a:xfrm>
            <a:off x="1115615" y="3867894"/>
            <a:ext cx="3024337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0148A7-60BD-F249-BF20-1721BDC28346}"/>
              </a:ext>
            </a:extLst>
          </p:cNvPr>
          <p:cNvCxnSpPr>
            <a:cxnSpLocks/>
          </p:cNvCxnSpPr>
          <p:nvPr/>
        </p:nvCxnSpPr>
        <p:spPr>
          <a:xfrm>
            <a:off x="4607082" y="4083918"/>
            <a:ext cx="406010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">
            <a:extLst>
              <a:ext uri="{FF2B5EF4-FFF2-40B4-BE49-F238E27FC236}">
                <a16:creationId xmlns:a16="http://schemas.microsoft.com/office/drawing/2014/main" id="{08759211-202B-374E-B5B7-E7A907E1E5F9}"/>
              </a:ext>
            </a:extLst>
          </p:cNvPr>
          <p:cNvCxnSpPr>
            <a:cxnSpLocks/>
          </p:cNvCxnSpPr>
          <p:nvPr/>
        </p:nvCxnSpPr>
        <p:spPr>
          <a:xfrm flipH="1">
            <a:off x="1904734" y="1993607"/>
            <a:ext cx="4614491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">
            <a:extLst>
              <a:ext uri="{FF2B5EF4-FFF2-40B4-BE49-F238E27FC236}">
                <a16:creationId xmlns:a16="http://schemas.microsoft.com/office/drawing/2014/main" id="{92743498-B4DC-F748-8354-AE6B69404F17}"/>
              </a:ext>
            </a:extLst>
          </p:cNvPr>
          <p:cNvCxnSpPr>
            <a:cxnSpLocks/>
          </p:cNvCxnSpPr>
          <p:nvPr/>
        </p:nvCxnSpPr>
        <p:spPr>
          <a:xfrm flipH="1">
            <a:off x="1271326" y="2615704"/>
            <a:ext cx="5246518" cy="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9">
            <a:extLst>
              <a:ext uri="{FF2B5EF4-FFF2-40B4-BE49-F238E27FC236}">
                <a16:creationId xmlns:a16="http://schemas.microsoft.com/office/drawing/2014/main" id="{C78E19C2-DF34-DD46-A636-FA2D9609A5AB}"/>
              </a:ext>
            </a:extLst>
          </p:cNvPr>
          <p:cNvSpPr txBox="1"/>
          <p:nvPr/>
        </p:nvSpPr>
        <p:spPr>
          <a:xfrm>
            <a:off x="4064075" y="267033"/>
            <a:ext cx="4907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El usuario 2 enviar un </a:t>
            </a:r>
            <a:r>
              <a:rPr lang="es-ES" dirty="0" err="1">
                <a:solidFill>
                  <a:schemeClr val="tx1"/>
                </a:solidFill>
              </a:rPr>
              <a:t>Push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notification</a:t>
            </a:r>
            <a:r>
              <a:rPr lang="es-ES" dirty="0">
                <a:solidFill>
                  <a:schemeClr val="tx1"/>
                </a:solidFill>
              </a:rPr>
              <a:t> P, que debe recibir el usuario 1. Pero el usuario 1 NO esta recibiendo el mensaje. Por que?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83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3A27DF-7ECD-7D4E-A5AC-B14201D006A0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5BEE3D99-23C5-4B44-B2B4-FEE99DB48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3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72493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77043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268170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313670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80418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84968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35476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6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40026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89915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7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94465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A07B0A-7D30-8045-85BE-9D28013E5F6B}"/>
              </a:ext>
            </a:extLst>
          </p:cNvPr>
          <p:cNvSpPr/>
          <p:nvPr/>
        </p:nvSpPr>
        <p:spPr>
          <a:xfrm>
            <a:off x="1145720" y="1558188"/>
            <a:ext cx="2088230" cy="103527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70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6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7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8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9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10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65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72493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77043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268170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313670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80418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84968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35476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6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40026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899155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7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944655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A07B0A-7D30-8045-85BE-9D28013E5F6B}"/>
              </a:ext>
            </a:extLst>
          </p:cNvPr>
          <p:cNvSpPr/>
          <p:nvPr/>
        </p:nvSpPr>
        <p:spPr>
          <a:xfrm>
            <a:off x="1145720" y="1558188"/>
            <a:ext cx="2088230" cy="103527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54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3A27DF-7ECD-7D4E-A5AC-B14201D006A0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5BEE3D99-23C5-4B44-B2B4-FEE99DB48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1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7"/>
            <a:ext cx="2088232" cy="289856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F6AC2-B605-2148-A805-5FD2A316C7E3}"/>
              </a:ext>
            </a:extLst>
          </p:cNvPr>
          <p:cNvSpPr txBox="1"/>
          <p:nvPr/>
        </p:nvSpPr>
        <p:spPr>
          <a:xfrm>
            <a:off x="3547322" y="3820362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hacemos</a:t>
            </a:r>
            <a:r>
              <a:rPr lang="en-US" dirty="0">
                <a:solidFill>
                  <a:schemeClr val="tx1"/>
                </a:solidFill>
              </a:rPr>
              <a:t> scroll down y app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app. </a:t>
            </a:r>
            <a:r>
              <a:rPr lang="en-US" dirty="0" err="1">
                <a:solidFill>
                  <a:schemeClr val="tx1"/>
                </a:solidFill>
              </a:rPr>
              <a:t>Vamos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repitiendo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proceso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continuamente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11B44-48E4-5249-94E5-70EB4E2A67A3}"/>
              </a:ext>
            </a:extLst>
          </p:cNvPr>
          <p:cNvSpPr/>
          <p:nvPr/>
        </p:nvSpPr>
        <p:spPr>
          <a:xfrm>
            <a:off x="6741881" y="237492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F7AFA9-C536-C44E-9CE9-6DA07B52C632}"/>
              </a:ext>
            </a:extLst>
          </p:cNvPr>
          <p:cNvSpPr/>
          <p:nvPr/>
        </p:nvSpPr>
        <p:spPr>
          <a:xfrm>
            <a:off x="1151623" y="319346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4</a:t>
            </a:r>
          </a:p>
        </p:txBody>
      </p:sp>
      <p:pic>
        <p:nvPicPr>
          <p:cNvPr id="35" name="Picture 4" descr="Athleta Gymnastics - Photo Gallery">
            <a:extLst>
              <a:ext uri="{FF2B5EF4-FFF2-40B4-BE49-F238E27FC236}">
                <a16:creationId xmlns:a16="http://schemas.microsoft.com/office/drawing/2014/main" id="{8FAE0747-A9D5-8E43-BD08-9895E2F5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5" y="323896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77FABC-431B-9C45-BAC4-37B6E588DB99}"/>
              </a:ext>
            </a:extLst>
          </p:cNvPr>
          <p:cNvSpPr/>
          <p:nvPr/>
        </p:nvSpPr>
        <p:spPr>
          <a:xfrm>
            <a:off x="1153865" y="3737854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5</a:t>
            </a:r>
          </a:p>
        </p:txBody>
      </p:sp>
      <p:pic>
        <p:nvPicPr>
          <p:cNvPr id="37" name="Picture 4" descr="Athleta Gymnastics - Photo Gallery">
            <a:extLst>
              <a:ext uri="{FF2B5EF4-FFF2-40B4-BE49-F238E27FC236}">
                <a16:creationId xmlns:a16="http://schemas.microsoft.com/office/drawing/2014/main" id="{E0E79227-933D-2045-B104-E609F93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07" y="3783354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3A27DF-7ECD-7D4E-A5AC-B14201D006A0}"/>
              </a:ext>
            </a:extLst>
          </p:cNvPr>
          <p:cNvSpPr/>
          <p:nvPr/>
        </p:nvSpPr>
        <p:spPr>
          <a:xfrm>
            <a:off x="1157516" y="4270079"/>
            <a:ext cx="2088230" cy="173879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4" descr="Athleta Gymnastics - Photo Gallery">
            <a:extLst>
              <a:ext uri="{FF2B5EF4-FFF2-40B4-BE49-F238E27FC236}">
                <a16:creationId xmlns:a16="http://schemas.microsoft.com/office/drawing/2014/main" id="{5BEE3D99-23C5-4B44-B2B4-FEE99DB48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7"/>
          <a:stretch/>
        </p:blipFill>
        <p:spPr bwMode="auto">
          <a:xfrm>
            <a:off x="1209307" y="4290045"/>
            <a:ext cx="391339" cy="1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84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58632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B052B-7EAF-0B46-A50F-92E8F7D22A22}"/>
              </a:ext>
            </a:extLst>
          </p:cNvPr>
          <p:cNvSpPr/>
          <p:nvPr/>
        </p:nvSpPr>
        <p:spPr>
          <a:xfrm>
            <a:off x="1151620" y="3897711"/>
            <a:ext cx="2088232" cy="708266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39CF3-DCFD-5D48-BFA9-7D33E6BBFCBB}"/>
              </a:ext>
            </a:extLst>
          </p:cNvPr>
          <p:cNvSpPr txBox="1"/>
          <p:nvPr/>
        </p:nvSpPr>
        <p:spPr>
          <a:xfrm>
            <a:off x="3923928" y="3795886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el file system para </a:t>
            </a:r>
            <a:r>
              <a:rPr lang="en-US" dirty="0" err="1">
                <a:solidFill>
                  <a:schemeClr val="tx1"/>
                </a:solidFill>
              </a:rPr>
              <a:t>establecer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 de forma que </a:t>
            </a:r>
            <a:r>
              <a:rPr lang="en-US" dirty="0" err="1">
                <a:solidFill>
                  <a:schemeClr val="tx1"/>
                </a:solidFill>
              </a:rPr>
              <a:t>pueda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reutilizar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sin </a:t>
            </a:r>
            <a:r>
              <a:rPr lang="en-US" dirty="0" err="1">
                <a:solidFill>
                  <a:schemeClr val="tx1"/>
                </a:solidFill>
              </a:rPr>
              <a:t>necesidad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volverlos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B44148-0B85-EE44-A718-D191BE33085D}"/>
              </a:ext>
            </a:extLst>
          </p:cNvPr>
          <p:cNvCxnSpPr>
            <a:cxnSpLocks/>
          </p:cNvCxnSpPr>
          <p:nvPr/>
        </p:nvCxnSpPr>
        <p:spPr>
          <a:xfrm flipH="1">
            <a:off x="3239852" y="4245937"/>
            <a:ext cx="684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69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58632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B052B-7EAF-0B46-A50F-92E8F7D22A22}"/>
              </a:ext>
            </a:extLst>
          </p:cNvPr>
          <p:cNvSpPr/>
          <p:nvPr/>
        </p:nvSpPr>
        <p:spPr>
          <a:xfrm>
            <a:off x="1151620" y="3897711"/>
            <a:ext cx="2088232" cy="708266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39CF3-DCFD-5D48-BFA9-7D33E6BBFCBB}"/>
              </a:ext>
            </a:extLst>
          </p:cNvPr>
          <p:cNvSpPr txBox="1"/>
          <p:nvPr/>
        </p:nvSpPr>
        <p:spPr>
          <a:xfrm>
            <a:off x="3923928" y="3795886"/>
            <a:ext cx="325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el file system para </a:t>
            </a:r>
            <a:r>
              <a:rPr lang="en-US" dirty="0" err="1">
                <a:solidFill>
                  <a:schemeClr val="tx1"/>
                </a:solidFill>
              </a:rPr>
              <a:t>establecer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 de forma que </a:t>
            </a:r>
            <a:r>
              <a:rPr lang="en-US" dirty="0" err="1">
                <a:solidFill>
                  <a:schemeClr val="tx1"/>
                </a:solidFill>
              </a:rPr>
              <a:t>pueda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reutilizar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sin </a:t>
            </a:r>
            <a:r>
              <a:rPr lang="en-US" dirty="0" err="1">
                <a:solidFill>
                  <a:schemeClr val="tx1"/>
                </a:solidFill>
              </a:rPr>
              <a:t>necesidad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volverlos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B44148-0B85-EE44-A718-D191BE33085D}"/>
              </a:ext>
            </a:extLst>
          </p:cNvPr>
          <p:cNvCxnSpPr>
            <a:cxnSpLocks/>
          </p:cNvCxnSpPr>
          <p:nvPr/>
        </p:nvCxnSpPr>
        <p:spPr>
          <a:xfrm flipH="1">
            <a:off x="3239852" y="4245937"/>
            <a:ext cx="684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22F7B-9A48-8B4F-B74D-699835CAD237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2195736" y="3132299"/>
            <a:ext cx="0" cy="76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844E8A8-E68E-C645-9A1A-D8B38E1C0F74}"/>
              </a:ext>
            </a:extLst>
          </p:cNvPr>
          <p:cNvSpPr/>
          <p:nvPr/>
        </p:nvSpPr>
        <p:spPr>
          <a:xfrm>
            <a:off x="2070307" y="2973256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9F1DDD-BCB1-6745-AEAD-746618DB36FF}"/>
              </a:ext>
            </a:extLst>
          </p:cNvPr>
          <p:cNvSpPr/>
          <p:nvPr/>
        </p:nvSpPr>
        <p:spPr>
          <a:xfrm>
            <a:off x="2189835" y="3363903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Save file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3763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21C-E817-2C4F-9ECC-E8D2F40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y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0268A-5DE8-A944-9416-F9954457A644}"/>
              </a:ext>
            </a:extLst>
          </p:cNvPr>
          <p:cNvSpPr/>
          <p:nvPr/>
        </p:nvSpPr>
        <p:spPr>
          <a:xfrm>
            <a:off x="899592" y="1384301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 uploads come to AngularFire - Angular Blog">
            <a:extLst>
              <a:ext uri="{FF2B5EF4-FFF2-40B4-BE49-F238E27FC236}">
                <a16:creationId xmlns:a16="http://schemas.microsoft.com/office/drawing/2014/main" id="{3265324B-4E7F-214B-A156-62409EF4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t="20601" r="26887" b="36000"/>
          <a:stretch/>
        </p:blipFill>
        <p:spPr bwMode="auto">
          <a:xfrm>
            <a:off x="6935891" y="1537909"/>
            <a:ext cx="1430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83B77-A7A4-C74B-A7D7-2A0A3B3B571F}"/>
              </a:ext>
            </a:extLst>
          </p:cNvPr>
          <p:cNvSpPr/>
          <p:nvPr/>
        </p:nvSpPr>
        <p:spPr>
          <a:xfrm>
            <a:off x="1151620" y="1545978"/>
            <a:ext cx="2088232" cy="158632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0CF3-C4DC-DB4C-A5F5-833428D0D410}"/>
              </a:ext>
            </a:extLst>
          </p:cNvPr>
          <p:cNvSpPr/>
          <p:nvPr/>
        </p:nvSpPr>
        <p:spPr>
          <a:xfrm>
            <a:off x="6872906" y="3122085"/>
            <a:ext cx="1556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 Storage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277A6-456D-D346-A1E2-3CEF928024B1}"/>
              </a:ext>
            </a:extLst>
          </p:cNvPr>
          <p:cNvCxnSpPr>
            <a:cxnSpLocks/>
          </p:cNvCxnSpPr>
          <p:nvPr/>
        </p:nvCxnSpPr>
        <p:spPr>
          <a:xfrm>
            <a:off x="3239852" y="1626816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89BB59-B0FB-9547-A1B5-FCAA3BEECF15}"/>
              </a:ext>
            </a:extLst>
          </p:cNvPr>
          <p:cNvSpPr/>
          <p:nvPr/>
        </p:nvSpPr>
        <p:spPr>
          <a:xfrm>
            <a:off x="3116666" y="1506209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AE519-1B4C-2743-A119-51FFD4CF1D59}"/>
              </a:ext>
            </a:extLst>
          </p:cNvPr>
          <p:cNvSpPr/>
          <p:nvPr/>
        </p:nvSpPr>
        <p:spPr>
          <a:xfrm>
            <a:off x="4499120" y="1647798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Get download URL</a:t>
            </a:r>
            <a:endParaRPr lang="en-US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002B6-8DF4-F449-B115-1D5A691F4D6D}"/>
              </a:ext>
            </a:extLst>
          </p:cNvPr>
          <p:cNvCxnSpPr>
            <a:cxnSpLocks/>
          </p:cNvCxnSpPr>
          <p:nvPr/>
        </p:nvCxnSpPr>
        <p:spPr>
          <a:xfrm flipH="1">
            <a:off x="3215120" y="1894019"/>
            <a:ext cx="3720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9D73F8D-1A87-774E-9E3A-FBF6EE5710BB}"/>
              </a:ext>
            </a:extLst>
          </p:cNvPr>
          <p:cNvSpPr/>
          <p:nvPr/>
        </p:nvSpPr>
        <p:spPr>
          <a:xfrm>
            <a:off x="4872110" y="192495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URL</a:t>
            </a:r>
            <a:endParaRPr lang="en-US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5B5E5-6AC7-EC45-B4A9-2AD68EFCB30A}"/>
              </a:ext>
            </a:extLst>
          </p:cNvPr>
          <p:cNvCxnSpPr>
            <a:cxnSpLocks/>
          </p:cNvCxnSpPr>
          <p:nvPr/>
        </p:nvCxnSpPr>
        <p:spPr>
          <a:xfrm>
            <a:off x="3239852" y="2211710"/>
            <a:ext cx="369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32CF4-6F8C-774B-B05C-CE55883019A5}"/>
              </a:ext>
            </a:extLst>
          </p:cNvPr>
          <p:cNvSpPr/>
          <p:nvPr/>
        </p:nvSpPr>
        <p:spPr>
          <a:xfrm>
            <a:off x="4223626" y="2232845"/>
            <a:ext cx="1728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Download file with URL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F38A-B7CD-2149-993B-CDEBD03D43B0}"/>
              </a:ext>
            </a:extLst>
          </p:cNvPr>
          <p:cNvCxnSpPr>
            <a:cxnSpLocks/>
          </p:cNvCxnSpPr>
          <p:nvPr/>
        </p:nvCxnSpPr>
        <p:spPr>
          <a:xfrm flipH="1">
            <a:off x="3239851" y="2517990"/>
            <a:ext cx="3696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06220-1E82-2743-80D3-6E7F91810B48}"/>
              </a:ext>
            </a:extLst>
          </p:cNvPr>
          <p:cNvSpPr/>
          <p:nvPr/>
        </p:nvSpPr>
        <p:spPr>
          <a:xfrm>
            <a:off x="4909552" y="2579664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46EC3F-F0E4-E548-8A71-2D4495C60D48}"/>
              </a:ext>
            </a:extLst>
          </p:cNvPr>
          <p:cNvSpPr/>
          <p:nvPr/>
        </p:nvSpPr>
        <p:spPr>
          <a:xfrm>
            <a:off x="6741881" y="1770834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E9326-78D9-F740-9A93-AFE4A7EA2E19}"/>
              </a:ext>
            </a:extLst>
          </p:cNvPr>
          <p:cNvSpPr/>
          <p:nvPr/>
        </p:nvSpPr>
        <p:spPr>
          <a:xfrm>
            <a:off x="3116665" y="2088525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245B37-B422-FB42-9E5C-F56AA8010DE2}"/>
              </a:ext>
            </a:extLst>
          </p:cNvPr>
          <p:cNvSpPr/>
          <p:nvPr/>
        </p:nvSpPr>
        <p:spPr>
          <a:xfrm>
            <a:off x="1151621" y="156363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1</a:t>
            </a:r>
          </a:p>
        </p:txBody>
      </p:sp>
      <p:pic>
        <p:nvPicPr>
          <p:cNvPr id="4100" name="Picture 4" descr="Athleta Gymnastics - Photo Gallery">
            <a:extLst>
              <a:ext uri="{FF2B5EF4-FFF2-40B4-BE49-F238E27FC236}">
                <a16:creationId xmlns:a16="http://schemas.microsoft.com/office/drawing/2014/main" id="{8900155F-6E7E-EC44-9D07-049E4C58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63" y="160913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20E241-D2C1-8D44-BE66-8ADC285509D7}"/>
              </a:ext>
            </a:extLst>
          </p:cNvPr>
          <p:cNvSpPr/>
          <p:nvPr/>
        </p:nvSpPr>
        <p:spPr>
          <a:xfrm>
            <a:off x="1149377" y="2106869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2</a:t>
            </a:r>
          </a:p>
        </p:txBody>
      </p:sp>
      <p:pic>
        <p:nvPicPr>
          <p:cNvPr id="31" name="Picture 4" descr="Athleta Gymnastics - Photo Gallery">
            <a:extLst>
              <a:ext uri="{FF2B5EF4-FFF2-40B4-BE49-F238E27FC236}">
                <a16:creationId xmlns:a16="http://schemas.microsoft.com/office/drawing/2014/main" id="{182F2857-9BEA-BB4A-81B2-E58EA603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19" y="2152369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E3D217-8793-9241-970F-1669061B55B0}"/>
              </a:ext>
            </a:extLst>
          </p:cNvPr>
          <p:cNvSpPr/>
          <p:nvPr/>
        </p:nvSpPr>
        <p:spPr>
          <a:xfrm>
            <a:off x="1145720" y="2642888"/>
            <a:ext cx="2088230" cy="472795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Imagen 3</a:t>
            </a:r>
          </a:p>
        </p:txBody>
      </p:sp>
      <p:pic>
        <p:nvPicPr>
          <p:cNvPr id="33" name="Picture 4" descr="Athleta Gymnastics - Photo Gallery">
            <a:extLst>
              <a:ext uri="{FF2B5EF4-FFF2-40B4-BE49-F238E27FC236}">
                <a16:creationId xmlns:a16="http://schemas.microsoft.com/office/drawing/2014/main" id="{1FE6BDFF-C03F-684F-A52D-36DDFD4B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2" y="2688388"/>
            <a:ext cx="391339" cy="3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43B41-F585-4947-BF87-1A72BC6A829C}"/>
              </a:ext>
            </a:extLst>
          </p:cNvPr>
          <p:cNvCxnSpPr/>
          <p:nvPr/>
        </p:nvCxnSpPr>
        <p:spPr>
          <a:xfrm>
            <a:off x="683568" y="1506209"/>
            <a:ext cx="0" cy="270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A226A7-112D-F447-8EA8-8C60AB082E8D}"/>
              </a:ext>
            </a:extLst>
          </p:cNvPr>
          <p:cNvSpPr/>
          <p:nvPr/>
        </p:nvSpPr>
        <p:spPr>
          <a:xfrm rot="16200000">
            <a:off x="-325650" y="2645864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visibles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B052B-7EAF-0B46-A50F-92E8F7D22A22}"/>
              </a:ext>
            </a:extLst>
          </p:cNvPr>
          <p:cNvSpPr/>
          <p:nvPr/>
        </p:nvSpPr>
        <p:spPr>
          <a:xfrm>
            <a:off x="1151620" y="3897711"/>
            <a:ext cx="2088232" cy="708266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39CF3-DCFD-5D48-BFA9-7D33E6BBFCBB}"/>
              </a:ext>
            </a:extLst>
          </p:cNvPr>
          <p:cNvSpPr txBox="1"/>
          <p:nvPr/>
        </p:nvSpPr>
        <p:spPr>
          <a:xfrm>
            <a:off x="3923928" y="3795886"/>
            <a:ext cx="3258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Luego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descargar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archivos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vez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sacar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caché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lugar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>
                <a:solidFill>
                  <a:schemeClr val="tx1"/>
                </a:solidFill>
              </a:rPr>
              <a:t>volver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bajarlas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22F7B-9A48-8B4F-B74D-699835CAD237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2195736" y="3132299"/>
            <a:ext cx="0" cy="76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844E8A8-E68E-C645-9A1A-D8B38E1C0F74}"/>
              </a:ext>
            </a:extLst>
          </p:cNvPr>
          <p:cNvSpPr/>
          <p:nvPr/>
        </p:nvSpPr>
        <p:spPr>
          <a:xfrm>
            <a:off x="2070307" y="2973256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9F1DDD-BCB1-6745-AEAD-746618DB36FF}"/>
              </a:ext>
            </a:extLst>
          </p:cNvPr>
          <p:cNvSpPr/>
          <p:nvPr/>
        </p:nvSpPr>
        <p:spPr>
          <a:xfrm>
            <a:off x="2189835" y="3363903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Save file</a:t>
            </a:r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EE0DB1-4D71-1C4C-A80B-6AE27FB16A38}"/>
              </a:ext>
            </a:extLst>
          </p:cNvPr>
          <p:cNvSpPr/>
          <p:nvPr/>
        </p:nvSpPr>
        <p:spPr>
          <a:xfrm>
            <a:off x="1166633" y="1580251"/>
            <a:ext cx="446781" cy="44678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705530-C150-A44F-9D27-D72272636EBD}"/>
              </a:ext>
            </a:extLst>
          </p:cNvPr>
          <p:cNvSpPr/>
          <p:nvPr/>
        </p:nvSpPr>
        <p:spPr>
          <a:xfrm>
            <a:off x="1166633" y="2106606"/>
            <a:ext cx="446781" cy="44678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597DCA-3F2D-2341-8C0B-060518925AD1}"/>
              </a:ext>
            </a:extLst>
          </p:cNvPr>
          <p:cNvSpPr/>
          <p:nvPr/>
        </p:nvSpPr>
        <p:spPr>
          <a:xfrm>
            <a:off x="1161375" y="2657878"/>
            <a:ext cx="446781" cy="44678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C013D35-F758-154A-B64F-3B602762F31E}"/>
              </a:ext>
            </a:extLst>
          </p:cNvPr>
          <p:cNvCxnSpPr>
            <a:stCxn id="38" idx="1"/>
            <a:endCxn id="33" idx="1"/>
          </p:cNvCxnSpPr>
          <p:nvPr/>
        </p:nvCxnSpPr>
        <p:spPr>
          <a:xfrm rot="10800000" flipH="1">
            <a:off x="1151620" y="2879286"/>
            <a:ext cx="49542" cy="1372559"/>
          </a:xfrm>
          <a:prstGeom prst="bentConnector3">
            <a:avLst>
              <a:gd name="adj1" fmla="val -276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CD0157C-B424-0540-937E-E5CDA27A250A}"/>
              </a:ext>
            </a:extLst>
          </p:cNvPr>
          <p:cNvCxnSpPr>
            <a:cxnSpLocks/>
            <a:stCxn id="38" idx="1"/>
            <a:endCxn id="46" idx="2"/>
          </p:cNvCxnSpPr>
          <p:nvPr/>
        </p:nvCxnSpPr>
        <p:spPr>
          <a:xfrm rot="10800000" flipH="1">
            <a:off x="1151619" y="2329998"/>
            <a:ext cx="15013" cy="1921847"/>
          </a:xfrm>
          <a:prstGeom prst="bentConnector3">
            <a:avLst>
              <a:gd name="adj1" fmla="val -877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EFAF007-9F9C-B145-9AF0-2056C79BC019}"/>
              </a:ext>
            </a:extLst>
          </p:cNvPr>
          <p:cNvCxnSpPr>
            <a:cxnSpLocks/>
            <a:stCxn id="38" idx="1"/>
            <a:endCxn id="28" idx="2"/>
          </p:cNvCxnSpPr>
          <p:nvPr/>
        </p:nvCxnSpPr>
        <p:spPr>
          <a:xfrm rot="10800000" flipH="1">
            <a:off x="1151619" y="1803642"/>
            <a:ext cx="15013" cy="2448202"/>
          </a:xfrm>
          <a:prstGeom prst="bentConnector3">
            <a:avLst>
              <a:gd name="adj1" fmla="val -913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50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413538" y="1748955"/>
            <a:ext cx="514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¿Usted cómo implementaría ese caché?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752" y="3939902"/>
            <a:ext cx="156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Primero descargo, luego miro si ya tengo la foto descargada para cargar la local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18904" y="2816932"/>
            <a:ext cx="100811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1983565" y="2820784"/>
            <a:ext cx="1004259" cy="100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973062B8-3B8A-ED49-8E2F-1545EA0281C6}"/>
              </a:ext>
            </a:extLst>
          </p:cNvPr>
          <p:cNvSpPr txBox="1"/>
          <p:nvPr/>
        </p:nvSpPr>
        <p:spPr>
          <a:xfrm>
            <a:off x="1746649" y="3937518"/>
            <a:ext cx="1385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Descargo las imágenes por fuera del </a:t>
            </a:r>
            <a:r>
              <a:rPr lang="es-ES" sz="1100" dirty="0" err="1">
                <a:solidFill>
                  <a:schemeClr val="tx1"/>
                </a:solidFill>
              </a:rPr>
              <a:t>adapter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" name="Rectángulo 10">
            <a:extLst>
              <a:ext uri="{FF2B5EF4-FFF2-40B4-BE49-F238E27FC236}">
                <a16:creationId xmlns:a16="http://schemas.microsoft.com/office/drawing/2014/main" id="{C42DFAC3-FD09-2943-A27A-C2D7711F99E3}"/>
              </a:ext>
            </a:extLst>
          </p:cNvPr>
          <p:cNvSpPr/>
          <p:nvPr/>
        </p:nvSpPr>
        <p:spPr>
          <a:xfrm>
            <a:off x="3491880" y="2816932"/>
            <a:ext cx="1008111" cy="1008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E7A36726-AC49-B745-9631-0069E8AB7A1A}"/>
              </a:ext>
            </a:extLst>
          </p:cNvPr>
          <p:cNvSpPr txBox="1"/>
          <p:nvPr/>
        </p:nvSpPr>
        <p:spPr>
          <a:xfrm>
            <a:off x="3258817" y="3937518"/>
            <a:ext cx="1457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Descargo las </a:t>
            </a:r>
            <a:r>
              <a:rPr lang="es-ES" sz="1100" dirty="0" err="1">
                <a:solidFill>
                  <a:schemeClr val="tx1"/>
                </a:solidFill>
              </a:rPr>
              <a:t>imagenes</a:t>
            </a:r>
            <a:r>
              <a:rPr lang="es-ES" sz="1100" dirty="0">
                <a:solidFill>
                  <a:schemeClr val="tx1"/>
                </a:solidFill>
              </a:rPr>
              <a:t> dentro del </a:t>
            </a:r>
            <a:r>
              <a:rPr lang="es-ES" sz="1100" dirty="0" err="1">
                <a:solidFill>
                  <a:schemeClr val="tx1"/>
                </a:solidFill>
              </a:rPr>
              <a:t>adapter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1D16FAF2-A9CD-D744-A1F6-CBE1948018C0}"/>
              </a:ext>
            </a:extLst>
          </p:cNvPr>
          <p:cNvSpPr/>
          <p:nvPr/>
        </p:nvSpPr>
        <p:spPr>
          <a:xfrm>
            <a:off x="5004047" y="2815614"/>
            <a:ext cx="1009429" cy="1009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5">
            <a:extLst>
              <a:ext uri="{FF2B5EF4-FFF2-40B4-BE49-F238E27FC236}">
                <a16:creationId xmlns:a16="http://schemas.microsoft.com/office/drawing/2014/main" id="{0F5F84EC-F59E-DF46-A7CD-2B39184BF052}"/>
              </a:ext>
            </a:extLst>
          </p:cNvPr>
          <p:cNvSpPr txBox="1"/>
          <p:nvPr/>
        </p:nvSpPr>
        <p:spPr>
          <a:xfrm>
            <a:off x="4842993" y="3937518"/>
            <a:ext cx="1385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Primero miro si tengo la imagen descargada, si no, la descargo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A44CF-E4EB-F84C-A457-1FF5E2E17BAD}"/>
              </a:ext>
            </a:extLst>
          </p:cNvPr>
          <p:cNvSpPr/>
          <p:nvPr/>
        </p:nvSpPr>
        <p:spPr>
          <a:xfrm>
            <a:off x="6427169" y="1405873"/>
            <a:ext cx="2592288" cy="32756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6DB584-2ED3-E043-B748-97CE5B23793C}"/>
              </a:ext>
            </a:extLst>
          </p:cNvPr>
          <p:cNvSpPr/>
          <p:nvPr/>
        </p:nvSpPr>
        <p:spPr>
          <a:xfrm>
            <a:off x="6679197" y="1567550"/>
            <a:ext cx="2088232" cy="1586321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521159-A9CC-CF4A-B827-4EC00854BB35}"/>
              </a:ext>
            </a:extLst>
          </p:cNvPr>
          <p:cNvSpPr/>
          <p:nvPr/>
        </p:nvSpPr>
        <p:spPr>
          <a:xfrm>
            <a:off x="6679197" y="3919283"/>
            <a:ext cx="2088232" cy="708266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Caché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A08AB8-9BC4-1F45-89CC-00AF23C42BEE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7723313" y="3153871"/>
            <a:ext cx="0" cy="765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6BD303C-687C-D149-AAF3-D86EC85EEC55}"/>
              </a:ext>
            </a:extLst>
          </p:cNvPr>
          <p:cNvSpPr/>
          <p:nvPr/>
        </p:nvSpPr>
        <p:spPr>
          <a:xfrm>
            <a:off x="7597884" y="2994828"/>
            <a:ext cx="246370" cy="246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51FE6B-DB28-F949-AB11-052FCE3E46E9}"/>
              </a:ext>
            </a:extLst>
          </p:cNvPr>
          <p:cNvSpPr/>
          <p:nvPr/>
        </p:nvSpPr>
        <p:spPr>
          <a:xfrm>
            <a:off x="7717412" y="3385475"/>
            <a:ext cx="673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Save file</a:t>
            </a:r>
            <a:endParaRPr lang="en-US" sz="1000" dirty="0"/>
          </a:p>
        </p:txBody>
      </p:sp>
      <p:pic>
        <p:nvPicPr>
          <p:cNvPr id="36" name="Picture 4" descr="Logo de Android: la historia y el significado del logotipo, la ...">
            <a:extLst>
              <a:ext uri="{FF2B5EF4-FFF2-40B4-BE49-F238E27FC236}">
                <a16:creationId xmlns:a16="http://schemas.microsoft.com/office/drawing/2014/main" id="{152E15E6-521B-2242-A4CE-F6E10295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82" y="1765181"/>
            <a:ext cx="1499659" cy="84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6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835696" y="1420009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Dibuje flechas para ordenar el procedimiento para poder recibir </a:t>
            </a:r>
            <a:r>
              <a:rPr lang="es-ES" dirty="0" err="1">
                <a:solidFill>
                  <a:schemeClr val="tx1"/>
                </a:solidFill>
              </a:rPr>
              <a:t>push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notifications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79712" y="3973496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Suscribirse 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a un </a:t>
            </a:r>
            <a:r>
              <a:rPr lang="es-ES" sz="1100" dirty="0" err="1">
                <a:solidFill>
                  <a:schemeClr val="tx1"/>
                </a:solidFill>
              </a:rPr>
              <a:t>topic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0C85B3B3-2965-E348-821E-07CF4AD7B9ED}"/>
              </a:ext>
            </a:extLst>
          </p:cNvPr>
          <p:cNvSpPr txBox="1"/>
          <p:nvPr/>
        </p:nvSpPr>
        <p:spPr>
          <a:xfrm>
            <a:off x="864576" y="3274115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Crear google </a:t>
            </a:r>
            <a:r>
              <a:rPr lang="es-ES" sz="1100" dirty="0" err="1">
                <a:solidFill>
                  <a:schemeClr val="tx1"/>
                </a:solidFill>
              </a:rPr>
              <a:t>play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100" dirty="0" err="1">
                <a:solidFill>
                  <a:schemeClr val="tx1"/>
                </a:solidFill>
              </a:rPr>
              <a:t>service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C7835C8D-DBBB-B946-9588-6720BB7D4941}"/>
              </a:ext>
            </a:extLst>
          </p:cNvPr>
          <p:cNvSpPr txBox="1"/>
          <p:nvPr/>
        </p:nvSpPr>
        <p:spPr>
          <a:xfrm>
            <a:off x="5752729" y="3333288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Registrar el servicio en </a:t>
            </a:r>
            <a:r>
              <a:rPr lang="es-ES" sz="1100" dirty="0" err="1">
                <a:solidFill>
                  <a:schemeClr val="tx1"/>
                </a:solidFill>
              </a:rPr>
              <a:t>manifest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BBFBA8FA-5229-EA4E-AF9E-C8189298E06A}"/>
              </a:ext>
            </a:extLst>
          </p:cNvPr>
          <p:cNvSpPr txBox="1"/>
          <p:nvPr/>
        </p:nvSpPr>
        <p:spPr>
          <a:xfrm>
            <a:off x="6984268" y="4188940"/>
            <a:ext cx="1908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Lanzar notificación cuando llegue un mensaje remoto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269D65DB-350E-6647-9B61-3669F136F82E}"/>
              </a:ext>
            </a:extLst>
          </p:cNvPr>
          <p:cNvSpPr txBox="1"/>
          <p:nvPr/>
        </p:nvSpPr>
        <p:spPr>
          <a:xfrm>
            <a:off x="51825" y="4188940"/>
            <a:ext cx="1335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Enviar un Post a FCM usando </a:t>
            </a:r>
            <a:r>
              <a:rPr lang="es-ES" sz="1100" dirty="0" err="1">
                <a:solidFill>
                  <a:schemeClr val="tx1"/>
                </a:solidFill>
              </a:rPr>
              <a:t>topic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4" name="CuadroTexto 5">
            <a:extLst>
              <a:ext uri="{FF2B5EF4-FFF2-40B4-BE49-F238E27FC236}">
                <a16:creationId xmlns:a16="http://schemas.microsoft.com/office/drawing/2014/main" id="{F881E2C8-7973-A44E-9E5B-E5D4BA76631D}"/>
              </a:ext>
            </a:extLst>
          </p:cNvPr>
          <p:cNvSpPr txBox="1"/>
          <p:nvPr/>
        </p:nvSpPr>
        <p:spPr>
          <a:xfrm>
            <a:off x="3995936" y="4227934"/>
            <a:ext cx="1508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Registrarse a la rama de </a:t>
            </a:r>
            <a:r>
              <a:rPr lang="es-ES" sz="1100" dirty="0" err="1">
                <a:solidFill>
                  <a:schemeClr val="tx1"/>
                </a:solidFill>
              </a:rPr>
              <a:t>realtime</a:t>
            </a:r>
            <a:r>
              <a:rPr lang="es-ES" sz="1100" dirty="0">
                <a:solidFill>
                  <a:schemeClr val="tx1"/>
                </a:solidFill>
              </a:rPr>
              <a:t> DB 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id="{B235169B-E631-7E47-B079-BBB2BC723C09}"/>
              </a:ext>
            </a:extLst>
          </p:cNvPr>
          <p:cNvSpPr txBox="1"/>
          <p:nvPr/>
        </p:nvSpPr>
        <p:spPr>
          <a:xfrm>
            <a:off x="3059832" y="2902401"/>
            <a:ext cx="1508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Configurar la reglas de la rama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6" name="CuadroTexto 5">
            <a:extLst>
              <a:ext uri="{FF2B5EF4-FFF2-40B4-BE49-F238E27FC236}">
                <a16:creationId xmlns:a16="http://schemas.microsoft.com/office/drawing/2014/main" id="{1574A251-7533-614D-B8D1-D11D67F8D98B}"/>
              </a:ext>
            </a:extLst>
          </p:cNvPr>
          <p:cNvSpPr txBox="1"/>
          <p:nvPr/>
        </p:nvSpPr>
        <p:spPr>
          <a:xfrm>
            <a:off x="4964140" y="2259899"/>
            <a:ext cx="1508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Conectar proyecto a </a:t>
            </a:r>
            <a:r>
              <a:rPr lang="es-ES" sz="1100" dirty="0" err="1">
                <a:solidFill>
                  <a:schemeClr val="tx1"/>
                </a:solidFill>
              </a:rPr>
              <a:t>Firebase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7" name="CuadroTexto 5">
            <a:extLst>
              <a:ext uri="{FF2B5EF4-FFF2-40B4-BE49-F238E27FC236}">
                <a16:creationId xmlns:a16="http://schemas.microsoft.com/office/drawing/2014/main" id="{4949ED5B-4EE6-7641-A5F2-32CA844E88BA}"/>
              </a:ext>
            </a:extLst>
          </p:cNvPr>
          <p:cNvSpPr txBox="1"/>
          <p:nvPr/>
        </p:nvSpPr>
        <p:spPr>
          <a:xfrm>
            <a:off x="7308304" y="2690786"/>
            <a:ext cx="1691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Importar Dependencias de FCM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8" name="CuadroTexto 5">
            <a:extLst>
              <a:ext uri="{FF2B5EF4-FFF2-40B4-BE49-F238E27FC236}">
                <a16:creationId xmlns:a16="http://schemas.microsoft.com/office/drawing/2014/main" id="{1FEFF00A-3C97-1A4C-827A-B8CCEB272D69}"/>
              </a:ext>
            </a:extLst>
          </p:cNvPr>
          <p:cNvSpPr txBox="1"/>
          <p:nvPr/>
        </p:nvSpPr>
        <p:spPr>
          <a:xfrm>
            <a:off x="123793" y="2475342"/>
            <a:ext cx="2518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Usar el </a:t>
            </a:r>
            <a:r>
              <a:rPr lang="es-ES" sz="1100" dirty="0" err="1">
                <a:solidFill>
                  <a:schemeClr val="tx1"/>
                </a:solidFill>
              </a:rPr>
              <a:t>ChildEventListener</a:t>
            </a:r>
            <a:r>
              <a:rPr lang="es-ES" sz="1100" dirty="0">
                <a:solidFill>
                  <a:schemeClr val="tx1"/>
                </a:solidFill>
              </a:rPr>
              <a:t> para estar pendientes de nuevos mensajes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B63DDC-D72F-2344-9C08-43D8D0CAEA67}"/>
              </a:ext>
            </a:extLst>
          </p:cNvPr>
          <p:cNvSpPr/>
          <p:nvPr/>
        </p:nvSpPr>
        <p:spPr>
          <a:xfrm>
            <a:off x="1214261" y="2090053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60CB12-9EFC-8947-96E6-C2D565AAB2ED}"/>
              </a:ext>
            </a:extLst>
          </p:cNvPr>
          <p:cNvSpPr/>
          <p:nvPr/>
        </p:nvSpPr>
        <p:spPr>
          <a:xfrm>
            <a:off x="3623791" y="2514119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14B867-3702-374D-B03B-A34A18CD97DC}"/>
              </a:ext>
            </a:extLst>
          </p:cNvPr>
          <p:cNvSpPr/>
          <p:nvPr/>
        </p:nvSpPr>
        <p:spPr>
          <a:xfrm>
            <a:off x="1192563" y="2927469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56FF0E-2D6C-6D49-AC56-99817B012152}"/>
              </a:ext>
            </a:extLst>
          </p:cNvPr>
          <p:cNvSpPr/>
          <p:nvPr/>
        </p:nvSpPr>
        <p:spPr>
          <a:xfrm>
            <a:off x="529197" y="3827459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FA0F0F-4492-CB45-A17A-FA7A6E430E31}"/>
              </a:ext>
            </a:extLst>
          </p:cNvPr>
          <p:cNvSpPr/>
          <p:nvPr/>
        </p:nvSpPr>
        <p:spPr>
          <a:xfrm>
            <a:off x="2311889" y="3585233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106E4A-BB92-2944-A931-31A6AFCEF92F}"/>
              </a:ext>
            </a:extLst>
          </p:cNvPr>
          <p:cNvSpPr/>
          <p:nvPr/>
        </p:nvSpPr>
        <p:spPr>
          <a:xfrm>
            <a:off x="4594860" y="3847184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BB74FF-D8F8-FB42-BA43-5B740BE4803A}"/>
              </a:ext>
            </a:extLst>
          </p:cNvPr>
          <p:cNvSpPr/>
          <p:nvPr/>
        </p:nvSpPr>
        <p:spPr>
          <a:xfrm>
            <a:off x="6282434" y="2952538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CCA008-59A8-E545-B026-97EF3623AFFC}"/>
              </a:ext>
            </a:extLst>
          </p:cNvPr>
          <p:cNvSpPr/>
          <p:nvPr/>
        </p:nvSpPr>
        <p:spPr>
          <a:xfrm>
            <a:off x="5486121" y="1899678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0DF6FB-7051-0F40-BF85-F524CC7BF470}"/>
              </a:ext>
            </a:extLst>
          </p:cNvPr>
          <p:cNvSpPr/>
          <p:nvPr/>
        </p:nvSpPr>
        <p:spPr>
          <a:xfrm>
            <a:off x="7963769" y="2256035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E2473E-DBEC-8748-B17E-F2BFC729E05E}"/>
              </a:ext>
            </a:extLst>
          </p:cNvPr>
          <p:cNvSpPr/>
          <p:nvPr/>
        </p:nvSpPr>
        <p:spPr>
          <a:xfrm>
            <a:off x="7773394" y="3777492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¿Por qué usar </a:t>
            </a:r>
            <a:r>
              <a:rPr lang="es-ES" dirty="0" err="1">
                <a:solidFill>
                  <a:schemeClr val="tx1"/>
                </a:solidFill>
              </a:rPr>
              <a:t>URLs</a:t>
            </a:r>
            <a:r>
              <a:rPr lang="es-ES" dirty="0">
                <a:solidFill>
                  <a:schemeClr val="tx1"/>
                </a:solidFill>
              </a:rPr>
              <a:t> en </a:t>
            </a:r>
            <a:r>
              <a:rPr lang="es-ES" dirty="0" err="1">
                <a:solidFill>
                  <a:schemeClr val="tx1"/>
                </a:solidFill>
              </a:rPr>
              <a:t>Glide</a:t>
            </a:r>
            <a:r>
              <a:rPr lang="es-ES" dirty="0">
                <a:solidFill>
                  <a:schemeClr val="tx1"/>
                </a:solidFill>
              </a:rPr>
              <a:t> o Picasso dentro de un </a:t>
            </a:r>
            <a:r>
              <a:rPr lang="es-ES" dirty="0" err="1">
                <a:solidFill>
                  <a:schemeClr val="tx1"/>
                </a:solidFill>
              </a:rPr>
              <a:t>adapter</a:t>
            </a:r>
            <a:r>
              <a:rPr lang="es-ES" dirty="0">
                <a:solidFill>
                  <a:schemeClr val="tx1"/>
                </a:solidFill>
              </a:rPr>
              <a:t> es una mala práctica en listas?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752" y="3939902"/>
            <a:ext cx="2123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Porque los adaptadores no pueden tener lógica de </a:t>
            </a:r>
            <a:r>
              <a:rPr lang="es-ES" sz="1100" dirty="0" err="1">
                <a:solidFill>
                  <a:schemeClr val="tx1"/>
                </a:solidFill>
              </a:rPr>
              <a:t>Networking</a:t>
            </a:r>
            <a:r>
              <a:rPr lang="es-ES" sz="1100" dirty="0">
                <a:solidFill>
                  <a:schemeClr val="tx1"/>
                </a:solidFill>
              </a:rPr>
              <a:t> en su interior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7544" y="2499742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699792" y="2499742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973062B8-3B8A-ED49-8E2F-1545EA0281C6}"/>
              </a:ext>
            </a:extLst>
          </p:cNvPr>
          <p:cNvSpPr txBox="1"/>
          <p:nvPr/>
        </p:nvSpPr>
        <p:spPr>
          <a:xfrm>
            <a:off x="2286000" y="3937518"/>
            <a:ext cx="2123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Porque </a:t>
            </a:r>
            <a:r>
              <a:rPr lang="es-ES" sz="1100" dirty="0" err="1">
                <a:solidFill>
                  <a:schemeClr val="tx1"/>
                </a:solidFill>
              </a:rPr>
              <a:t>Glide</a:t>
            </a:r>
            <a:r>
              <a:rPr lang="es-ES" sz="1100" dirty="0">
                <a:solidFill>
                  <a:schemeClr val="tx1"/>
                </a:solidFill>
              </a:rPr>
              <a:t> descarga información basura de </a:t>
            </a:r>
            <a:r>
              <a:rPr lang="es-ES" sz="1100" dirty="0" err="1">
                <a:solidFill>
                  <a:schemeClr val="tx1"/>
                </a:solidFill>
              </a:rPr>
              <a:t>Firebase</a:t>
            </a:r>
            <a:r>
              <a:rPr lang="es-ES" sz="1100" dirty="0">
                <a:solidFill>
                  <a:schemeClr val="tx1"/>
                </a:solidFill>
              </a:rPr>
              <a:t> Storage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" name="Rectángulo 10">
            <a:extLst>
              <a:ext uri="{FF2B5EF4-FFF2-40B4-BE49-F238E27FC236}">
                <a16:creationId xmlns:a16="http://schemas.microsoft.com/office/drawing/2014/main" id="{C42DFAC3-FD09-2943-A27A-C2D7711F99E3}"/>
              </a:ext>
            </a:extLst>
          </p:cNvPr>
          <p:cNvSpPr/>
          <p:nvPr/>
        </p:nvSpPr>
        <p:spPr>
          <a:xfrm>
            <a:off x="4932040" y="2499742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E7A36726-AC49-B745-9631-0069E8AB7A1A}"/>
              </a:ext>
            </a:extLst>
          </p:cNvPr>
          <p:cNvSpPr txBox="1"/>
          <p:nvPr/>
        </p:nvSpPr>
        <p:spPr>
          <a:xfrm>
            <a:off x="4518248" y="3937518"/>
            <a:ext cx="2123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Porque las lista tienen muchos elementos y no es necesario bajarlos todos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1D16FAF2-A9CD-D744-A1F6-CBE1948018C0}"/>
              </a:ext>
            </a:extLst>
          </p:cNvPr>
          <p:cNvSpPr/>
          <p:nvPr/>
        </p:nvSpPr>
        <p:spPr>
          <a:xfrm>
            <a:off x="7344916" y="2499742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5">
            <a:extLst>
              <a:ext uri="{FF2B5EF4-FFF2-40B4-BE49-F238E27FC236}">
                <a16:creationId xmlns:a16="http://schemas.microsoft.com/office/drawing/2014/main" id="{0F5F84EC-F59E-DF46-A7CD-2B39184BF052}"/>
              </a:ext>
            </a:extLst>
          </p:cNvPr>
          <p:cNvSpPr txBox="1"/>
          <p:nvPr/>
        </p:nvSpPr>
        <p:spPr>
          <a:xfrm>
            <a:off x="6931124" y="3937518"/>
            <a:ext cx="212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Porque la lista carga elementos visibles y vuelve a cargar cuando se vuelve invisible y otra vez visible</a:t>
            </a:r>
            <a:endParaRPr lang="es-CO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61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63688" y="1665612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¿Cuál es el procedimiento que debe hacer para solucionar el error?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752" y="3939902"/>
            <a:ext cx="212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Es un error que se da al usar </a:t>
            </a:r>
            <a:r>
              <a:rPr lang="es-ES" sz="1100" dirty="0" err="1">
                <a:solidFill>
                  <a:schemeClr val="tx1"/>
                </a:solidFill>
              </a:rPr>
              <a:t>Firebase</a:t>
            </a:r>
            <a:r>
              <a:rPr lang="es-ES" sz="1100" dirty="0">
                <a:solidFill>
                  <a:schemeClr val="tx1"/>
                </a:solidFill>
              </a:rPr>
              <a:t> Storage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7544" y="2499742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699792" y="2499742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973062B8-3B8A-ED49-8E2F-1545EA0281C6}"/>
              </a:ext>
            </a:extLst>
          </p:cNvPr>
          <p:cNvSpPr txBox="1"/>
          <p:nvPr/>
        </p:nvSpPr>
        <p:spPr>
          <a:xfrm>
            <a:off x="2286000" y="3937518"/>
            <a:ext cx="2123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Usar un caché para asegurar que la </a:t>
            </a:r>
            <a:r>
              <a:rPr lang="es-ES" sz="1100" dirty="0" err="1">
                <a:solidFill>
                  <a:schemeClr val="tx1"/>
                </a:solidFill>
              </a:rPr>
              <a:t>descaga</a:t>
            </a:r>
            <a:r>
              <a:rPr lang="es-ES" sz="1100" dirty="0">
                <a:solidFill>
                  <a:schemeClr val="tx1"/>
                </a:solidFill>
              </a:rPr>
              <a:t> de imágenes se una sola vez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" name="Rectángulo 10">
            <a:extLst>
              <a:ext uri="{FF2B5EF4-FFF2-40B4-BE49-F238E27FC236}">
                <a16:creationId xmlns:a16="http://schemas.microsoft.com/office/drawing/2014/main" id="{C42DFAC3-FD09-2943-A27A-C2D7711F99E3}"/>
              </a:ext>
            </a:extLst>
          </p:cNvPr>
          <p:cNvSpPr/>
          <p:nvPr/>
        </p:nvSpPr>
        <p:spPr>
          <a:xfrm>
            <a:off x="4932040" y="2499742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E7A36726-AC49-B745-9631-0069E8AB7A1A}"/>
              </a:ext>
            </a:extLst>
          </p:cNvPr>
          <p:cNvSpPr txBox="1"/>
          <p:nvPr/>
        </p:nvSpPr>
        <p:spPr>
          <a:xfrm>
            <a:off x="4518248" y="3937518"/>
            <a:ext cx="2123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No usar </a:t>
            </a:r>
            <a:r>
              <a:rPr lang="es-ES" sz="1100" dirty="0" err="1">
                <a:solidFill>
                  <a:schemeClr val="tx1"/>
                </a:solidFill>
              </a:rPr>
              <a:t>Glide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1D16FAF2-A9CD-D744-A1F6-CBE1948018C0}"/>
              </a:ext>
            </a:extLst>
          </p:cNvPr>
          <p:cNvSpPr/>
          <p:nvPr/>
        </p:nvSpPr>
        <p:spPr>
          <a:xfrm>
            <a:off x="7344916" y="2499742"/>
            <a:ext cx="12961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5">
            <a:extLst>
              <a:ext uri="{FF2B5EF4-FFF2-40B4-BE49-F238E27FC236}">
                <a16:creationId xmlns:a16="http://schemas.microsoft.com/office/drawing/2014/main" id="{0F5F84EC-F59E-DF46-A7CD-2B39184BF052}"/>
              </a:ext>
            </a:extLst>
          </p:cNvPr>
          <p:cNvSpPr txBox="1"/>
          <p:nvPr/>
        </p:nvSpPr>
        <p:spPr>
          <a:xfrm>
            <a:off x="6931124" y="3937518"/>
            <a:ext cx="2123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Descargar todas las imágenes al principio para no tener que descargar nada en el futuro</a:t>
            </a:r>
            <a:endParaRPr lang="es-CO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5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TRIVIA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835696" y="1420009"/>
            <a:ext cx="51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Dibuje flechas para ordenar el procedimiento para poder enviar mensajes </a:t>
            </a:r>
            <a:r>
              <a:rPr lang="es-ES" dirty="0" err="1">
                <a:solidFill>
                  <a:schemeClr val="tx1"/>
                </a:solidFill>
              </a:rPr>
              <a:t>push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483781" y="2691408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Suscribirse 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a un </a:t>
            </a:r>
            <a:r>
              <a:rPr lang="es-ES" sz="1100" dirty="0" err="1">
                <a:solidFill>
                  <a:schemeClr val="tx1"/>
                </a:solidFill>
              </a:rPr>
              <a:t>topic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0C85B3B3-2965-E348-821E-07CF4AD7B9ED}"/>
              </a:ext>
            </a:extLst>
          </p:cNvPr>
          <p:cNvSpPr txBox="1"/>
          <p:nvPr/>
        </p:nvSpPr>
        <p:spPr>
          <a:xfrm>
            <a:off x="6952" y="2657304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Crear google </a:t>
            </a:r>
            <a:r>
              <a:rPr lang="es-ES" sz="1100" dirty="0" err="1">
                <a:solidFill>
                  <a:schemeClr val="tx1"/>
                </a:solidFill>
              </a:rPr>
              <a:t>play</a:t>
            </a:r>
            <a:r>
              <a:rPr lang="es-ES" sz="1100" dirty="0">
                <a:solidFill>
                  <a:schemeClr val="tx1"/>
                </a:solidFill>
              </a:rPr>
              <a:t> </a:t>
            </a:r>
            <a:r>
              <a:rPr lang="es-ES" sz="1100" dirty="0" err="1">
                <a:solidFill>
                  <a:schemeClr val="tx1"/>
                </a:solidFill>
              </a:rPr>
              <a:t>service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C7835C8D-DBBB-B946-9588-6720BB7D4941}"/>
              </a:ext>
            </a:extLst>
          </p:cNvPr>
          <p:cNvSpPr txBox="1"/>
          <p:nvPr/>
        </p:nvSpPr>
        <p:spPr>
          <a:xfrm>
            <a:off x="7312093" y="2936381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Registrar el servicio en </a:t>
            </a:r>
            <a:r>
              <a:rPr lang="es-ES" sz="1100" dirty="0" err="1">
                <a:solidFill>
                  <a:schemeClr val="tx1"/>
                </a:solidFill>
              </a:rPr>
              <a:t>manifest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BBFBA8FA-5229-EA4E-AF9E-C8189298E06A}"/>
              </a:ext>
            </a:extLst>
          </p:cNvPr>
          <p:cNvSpPr txBox="1"/>
          <p:nvPr/>
        </p:nvSpPr>
        <p:spPr>
          <a:xfrm>
            <a:off x="6984268" y="4188940"/>
            <a:ext cx="1908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Lanzar notificación cuando llegue un mensaje remoto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269D65DB-350E-6647-9B61-3669F136F82E}"/>
              </a:ext>
            </a:extLst>
          </p:cNvPr>
          <p:cNvSpPr txBox="1"/>
          <p:nvPr/>
        </p:nvSpPr>
        <p:spPr>
          <a:xfrm>
            <a:off x="987326" y="4275804"/>
            <a:ext cx="1335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Enviar un Post a FCM usando </a:t>
            </a:r>
            <a:r>
              <a:rPr lang="es-ES" sz="1100" dirty="0" err="1">
                <a:solidFill>
                  <a:schemeClr val="tx1"/>
                </a:solidFill>
              </a:rPr>
              <a:t>topic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4" name="CuadroTexto 5">
            <a:extLst>
              <a:ext uri="{FF2B5EF4-FFF2-40B4-BE49-F238E27FC236}">
                <a16:creationId xmlns:a16="http://schemas.microsoft.com/office/drawing/2014/main" id="{F881E2C8-7973-A44E-9E5B-E5D4BA76631D}"/>
              </a:ext>
            </a:extLst>
          </p:cNvPr>
          <p:cNvSpPr txBox="1"/>
          <p:nvPr/>
        </p:nvSpPr>
        <p:spPr>
          <a:xfrm>
            <a:off x="4860032" y="4271220"/>
            <a:ext cx="1508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Registrarse a la rama de </a:t>
            </a:r>
            <a:r>
              <a:rPr lang="es-ES" sz="1100" dirty="0" err="1">
                <a:solidFill>
                  <a:schemeClr val="tx1"/>
                </a:solidFill>
              </a:rPr>
              <a:t>realtime</a:t>
            </a:r>
            <a:r>
              <a:rPr lang="es-ES" sz="1100" dirty="0">
                <a:solidFill>
                  <a:schemeClr val="tx1"/>
                </a:solidFill>
              </a:rPr>
              <a:t> DB 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id="{B235169B-E631-7E47-B079-BBB2BC723C09}"/>
              </a:ext>
            </a:extLst>
          </p:cNvPr>
          <p:cNvSpPr txBox="1"/>
          <p:nvPr/>
        </p:nvSpPr>
        <p:spPr>
          <a:xfrm>
            <a:off x="2856481" y="4093284"/>
            <a:ext cx="1508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Averiguar el API_KEY de FCM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6" name="CuadroTexto 5">
            <a:extLst>
              <a:ext uri="{FF2B5EF4-FFF2-40B4-BE49-F238E27FC236}">
                <a16:creationId xmlns:a16="http://schemas.microsoft.com/office/drawing/2014/main" id="{1574A251-7533-614D-B8D1-D11D67F8D98B}"/>
              </a:ext>
            </a:extLst>
          </p:cNvPr>
          <p:cNvSpPr txBox="1"/>
          <p:nvPr/>
        </p:nvSpPr>
        <p:spPr>
          <a:xfrm>
            <a:off x="4950089" y="3071891"/>
            <a:ext cx="1508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Conectar proyecto a </a:t>
            </a:r>
            <a:r>
              <a:rPr lang="es-ES" sz="1100" dirty="0" err="1">
                <a:solidFill>
                  <a:schemeClr val="tx1"/>
                </a:solidFill>
              </a:rPr>
              <a:t>Firebase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7" name="CuadroTexto 5">
            <a:extLst>
              <a:ext uri="{FF2B5EF4-FFF2-40B4-BE49-F238E27FC236}">
                <a16:creationId xmlns:a16="http://schemas.microsoft.com/office/drawing/2014/main" id="{4949ED5B-4EE6-7641-A5F2-32CA844E88BA}"/>
              </a:ext>
            </a:extLst>
          </p:cNvPr>
          <p:cNvSpPr txBox="1"/>
          <p:nvPr/>
        </p:nvSpPr>
        <p:spPr>
          <a:xfrm>
            <a:off x="1390676" y="3083810"/>
            <a:ext cx="1691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Importar Dependencias de FCM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8" name="CuadroTexto 5">
            <a:extLst>
              <a:ext uri="{FF2B5EF4-FFF2-40B4-BE49-F238E27FC236}">
                <a16:creationId xmlns:a16="http://schemas.microsoft.com/office/drawing/2014/main" id="{1FEFF00A-3C97-1A4C-827A-B8CCEB272D69}"/>
              </a:ext>
            </a:extLst>
          </p:cNvPr>
          <p:cNvSpPr txBox="1"/>
          <p:nvPr/>
        </p:nvSpPr>
        <p:spPr>
          <a:xfrm>
            <a:off x="6103441" y="2173689"/>
            <a:ext cx="1656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Modelar mensaje a enviar según FCM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B63DDC-D72F-2344-9C08-43D8D0CAEA67}"/>
              </a:ext>
            </a:extLst>
          </p:cNvPr>
          <p:cNvSpPr/>
          <p:nvPr/>
        </p:nvSpPr>
        <p:spPr>
          <a:xfrm>
            <a:off x="6746218" y="1783552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60CB12-9EFC-8947-96E6-C2D565AAB2ED}"/>
              </a:ext>
            </a:extLst>
          </p:cNvPr>
          <p:cNvSpPr/>
          <p:nvPr/>
        </p:nvSpPr>
        <p:spPr>
          <a:xfrm>
            <a:off x="3420440" y="3705002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14B867-3702-374D-B03B-A34A18CD97DC}"/>
              </a:ext>
            </a:extLst>
          </p:cNvPr>
          <p:cNvSpPr/>
          <p:nvPr/>
        </p:nvSpPr>
        <p:spPr>
          <a:xfrm>
            <a:off x="334939" y="2310658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56FF0E-2D6C-6D49-AC56-99817B012152}"/>
              </a:ext>
            </a:extLst>
          </p:cNvPr>
          <p:cNvSpPr/>
          <p:nvPr/>
        </p:nvSpPr>
        <p:spPr>
          <a:xfrm>
            <a:off x="1464698" y="3914323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FA0F0F-4492-CB45-A17A-FA7A6E430E31}"/>
              </a:ext>
            </a:extLst>
          </p:cNvPr>
          <p:cNvSpPr/>
          <p:nvPr/>
        </p:nvSpPr>
        <p:spPr>
          <a:xfrm>
            <a:off x="3815958" y="2303145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106E4A-BB92-2944-A931-31A6AFCEF92F}"/>
              </a:ext>
            </a:extLst>
          </p:cNvPr>
          <p:cNvSpPr/>
          <p:nvPr/>
        </p:nvSpPr>
        <p:spPr>
          <a:xfrm>
            <a:off x="5458956" y="3890470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BB74FF-D8F8-FB42-BA43-5B740BE4803A}"/>
              </a:ext>
            </a:extLst>
          </p:cNvPr>
          <p:cNvSpPr/>
          <p:nvPr/>
        </p:nvSpPr>
        <p:spPr>
          <a:xfrm>
            <a:off x="7841798" y="2555631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CCA008-59A8-E545-B026-97EF3623AFFC}"/>
              </a:ext>
            </a:extLst>
          </p:cNvPr>
          <p:cNvSpPr/>
          <p:nvPr/>
        </p:nvSpPr>
        <p:spPr>
          <a:xfrm>
            <a:off x="5472070" y="2711670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0DF6FB-7051-0F40-BF85-F524CC7BF470}"/>
              </a:ext>
            </a:extLst>
          </p:cNvPr>
          <p:cNvSpPr/>
          <p:nvPr/>
        </p:nvSpPr>
        <p:spPr>
          <a:xfrm>
            <a:off x="2046141" y="2649059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E2473E-DBEC-8748-B17E-F2BFC729E05E}"/>
              </a:ext>
            </a:extLst>
          </p:cNvPr>
          <p:cNvSpPr/>
          <p:nvPr/>
        </p:nvSpPr>
        <p:spPr>
          <a:xfrm>
            <a:off x="7773394" y="3777492"/>
            <a:ext cx="380750" cy="38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Trivia</a:t>
            </a:r>
            <a:endParaRPr lang="es-CO" dirty="0"/>
          </a:p>
        </p:txBody>
      </p:sp>
      <p:sp>
        <p:nvSpPr>
          <p:cNvPr id="68" name="CuadroTexto 9">
            <a:extLst>
              <a:ext uri="{FF2B5EF4-FFF2-40B4-BE49-F238E27FC236}">
                <a16:creationId xmlns:a16="http://schemas.microsoft.com/office/drawing/2014/main" id="{C78E19C2-DF34-DD46-A636-FA2D9609A5AB}"/>
              </a:ext>
            </a:extLst>
          </p:cNvPr>
          <p:cNvSpPr txBox="1"/>
          <p:nvPr/>
        </p:nvSpPr>
        <p:spPr>
          <a:xfrm>
            <a:off x="4064075" y="267033"/>
            <a:ext cx="4907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Si tiene el siguiente diagrama, cual de las imágenes corresponde a ese diagrama?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479EF-A2E0-094A-931C-1B6447B67B08}"/>
              </a:ext>
            </a:extLst>
          </p:cNvPr>
          <p:cNvSpPr/>
          <p:nvPr/>
        </p:nvSpPr>
        <p:spPr>
          <a:xfrm>
            <a:off x="114320" y="2364120"/>
            <a:ext cx="864095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Usuario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B6A46-3B82-804D-A072-414724E4FF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78415" y="2940184"/>
            <a:ext cx="432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0088A-0F27-754F-A666-F235D8BE9249}"/>
              </a:ext>
            </a:extLst>
          </p:cNvPr>
          <p:cNvSpPr/>
          <p:nvPr/>
        </p:nvSpPr>
        <p:spPr>
          <a:xfrm>
            <a:off x="924527" y="26324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8232CD-911A-6A4A-A6A0-F47B1C80C9D3}"/>
              </a:ext>
            </a:extLst>
          </p:cNvPr>
          <p:cNvSpPr/>
          <p:nvPr/>
        </p:nvSpPr>
        <p:spPr>
          <a:xfrm>
            <a:off x="1220803" y="2670923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*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DA004B-D73E-9B41-AC41-279333AF4601}"/>
              </a:ext>
            </a:extLst>
          </p:cNvPr>
          <p:cNvCxnSpPr>
            <a:cxnSpLocks/>
          </p:cNvCxnSpPr>
          <p:nvPr/>
        </p:nvCxnSpPr>
        <p:spPr>
          <a:xfrm>
            <a:off x="107504" y="2670202"/>
            <a:ext cx="87091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FAA57-F76D-9E4E-A3B0-2D971A82FF25}"/>
              </a:ext>
            </a:extLst>
          </p:cNvPr>
          <p:cNvSpPr/>
          <p:nvPr/>
        </p:nvSpPr>
        <p:spPr>
          <a:xfrm>
            <a:off x="1425459" y="2364120"/>
            <a:ext cx="864095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Carro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00BE50-CD56-504D-84F1-E94205BF699D}"/>
              </a:ext>
            </a:extLst>
          </p:cNvPr>
          <p:cNvCxnSpPr>
            <a:cxnSpLocks/>
          </p:cNvCxnSpPr>
          <p:nvPr/>
        </p:nvCxnSpPr>
        <p:spPr>
          <a:xfrm>
            <a:off x="1425459" y="2668641"/>
            <a:ext cx="87091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2B1E48C5-9AC7-C547-B257-13CB3C5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77" y="842333"/>
            <a:ext cx="2171565" cy="378839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D295EF1-C7D4-A44C-8DEA-2FAF7B4D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961" y="824509"/>
            <a:ext cx="2426939" cy="38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3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Trivia</a:t>
            </a:r>
            <a:endParaRPr lang="es-CO" dirty="0"/>
          </a:p>
        </p:txBody>
      </p:sp>
      <p:sp>
        <p:nvSpPr>
          <p:cNvPr id="68" name="CuadroTexto 9">
            <a:extLst>
              <a:ext uri="{FF2B5EF4-FFF2-40B4-BE49-F238E27FC236}">
                <a16:creationId xmlns:a16="http://schemas.microsoft.com/office/drawing/2014/main" id="{C78E19C2-DF34-DD46-A636-FA2D9609A5AB}"/>
              </a:ext>
            </a:extLst>
          </p:cNvPr>
          <p:cNvSpPr txBox="1"/>
          <p:nvPr/>
        </p:nvSpPr>
        <p:spPr>
          <a:xfrm>
            <a:off x="4679119" y="391764"/>
            <a:ext cx="42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Si tiene el diagrama de la derecha, cual de las imágenes corresponde a ese diagrama?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479EF-A2E0-094A-931C-1B6447B67B08}"/>
              </a:ext>
            </a:extLst>
          </p:cNvPr>
          <p:cNvSpPr/>
          <p:nvPr/>
        </p:nvSpPr>
        <p:spPr>
          <a:xfrm>
            <a:off x="2461958" y="123479"/>
            <a:ext cx="864095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Estudiante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B6A46-3B82-804D-A072-414724E4FF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053" y="699543"/>
            <a:ext cx="432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0088A-0F27-754F-A666-F235D8BE9249}"/>
              </a:ext>
            </a:extLst>
          </p:cNvPr>
          <p:cNvSpPr/>
          <p:nvPr/>
        </p:nvSpPr>
        <p:spPr>
          <a:xfrm>
            <a:off x="3272165" y="391764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*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8232CD-911A-6A4A-A6A0-F47B1C80C9D3}"/>
              </a:ext>
            </a:extLst>
          </p:cNvPr>
          <p:cNvSpPr/>
          <p:nvPr/>
        </p:nvSpPr>
        <p:spPr>
          <a:xfrm>
            <a:off x="3568441" y="430282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*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DA004B-D73E-9B41-AC41-279333AF4601}"/>
              </a:ext>
            </a:extLst>
          </p:cNvPr>
          <p:cNvCxnSpPr>
            <a:cxnSpLocks/>
          </p:cNvCxnSpPr>
          <p:nvPr/>
        </p:nvCxnSpPr>
        <p:spPr>
          <a:xfrm>
            <a:off x="2455142" y="429561"/>
            <a:ext cx="87091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FAA57-F76D-9E4E-A3B0-2D971A82FF25}"/>
              </a:ext>
            </a:extLst>
          </p:cNvPr>
          <p:cNvSpPr/>
          <p:nvPr/>
        </p:nvSpPr>
        <p:spPr>
          <a:xfrm>
            <a:off x="3773097" y="123479"/>
            <a:ext cx="864095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Materia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00BE50-CD56-504D-84F1-E94205BF699D}"/>
              </a:ext>
            </a:extLst>
          </p:cNvPr>
          <p:cNvCxnSpPr>
            <a:cxnSpLocks/>
          </p:cNvCxnSpPr>
          <p:nvPr/>
        </p:nvCxnSpPr>
        <p:spPr>
          <a:xfrm>
            <a:off x="3773097" y="428000"/>
            <a:ext cx="87091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E6DCC7F-683F-9F49-BC21-85ED2CB0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" y="1366966"/>
            <a:ext cx="2824869" cy="3435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1D228-1FAF-CA46-B418-8A946555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318249"/>
            <a:ext cx="2357605" cy="3461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53F98F-1771-FF4F-99BE-EC49A1D8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442" y="1364350"/>
            <a:ext cx="2326210" cy="34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6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Trivia</a:t>
            </a:r>
            <a:endParaRPr lang="es-CO" dirty="0"/>
          </a:p>
        </p:txBody>
      </p:sp>
      <p:sp>
        <p:nvSpPr>
          <p:cNvPr id="68" name="CuadroTexto 9">
            <a:extLst>
              <a:ext uri="{FF2B5EF4-FFF2-40B4-BE49-F238E27FC236}">
                <a16:creationId xmlns:a16="http://schemas.microsoft.com/office/drawing/2014/main" id="{C78E19C2-DF34-DD46-A636-FA2D9609A5AB}"/>
              </a:ext>
            </a:extLst>
          </p:cNvPr>
          <p:cNvSpPr txBox="1"/>
          <p:nvPr/>
        </p:nvSpPr>
        <p:spPr>
          <a:xfrm>
            <a:off x="4064075" y="267033"/>
            <a:ext cx="4907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>
                <a:solidFill>
                  <a:schemeClr val="tx1"/>
                </a:solidFill>
              </a:rPr>
              <a:t>Image</a:t>
            </a:r>
            <a:r>
              <a:rPr lang="es-ES" dirty="0">
                <a:solidFill>
                  <a:schemeClr val="tx1"/>
                </a:solidFill>
              </a:rPr>
              <a:t> que tiene una red social, donde se puede agregar amigos estilo Facebook. Cual es un NORMALIZED DATA MODEL?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479EF-A2E0-094A-931C-1B6447B67B08}"/>
              </a:ext>
            </a:extLst>
          </p:cNvPr>
          <p:cNvSpPr/>
          <p:nvPr/>
        </p:nvSpPr>
        <p:spPr>
          <a:xfrm>
            <a:off x="114320" y="2364120"/>
            <a:ext cx="864095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Persona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B6A46-3B82-804D-A072-414724E4FF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78415" y="2940184"/>
            <a:ext cx="432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0088A-0F27-754F-A666-F235D8BE9249}"/>
              </a:ext>
            </a:extLst>
          </p:cNvPr>
          <p:cNvSpPr/>
          <p:nvPr/>
        </p:nvSpPr>
        <p:spPr>
          <a:xfrm>
            <a:off x="924527" y="26324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8232CD-911A-6A4A-A6A0-F47B1C80C9D3}"/>
              </a:ext>
            </a:extLst>
          </p:cNvPr>
          <p:cNvSpPr/>
          <p:nvPr/>
        </p:nvSpPr>
        <p:spPr>
          <a:xfrm>
            <a:off x="1220803" y="2670923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*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A5016-E0CF-E84F-9AF6-B5CDE5465249}"/>
              </a:ext>
            </a:extLst>
          </p:cNvPr>
          <p:cNvSpPr/>
          <p:nvPr/>
        </p:nvSpPr>
        <p:spPr>
          <a:xfrm>
            <a:off x="827929" y="3968145"/>
            <a:ext cx="648072" cy="64807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FA7032-A1E6-AB4F-B538-E2C68591D1C3}"/>
              </a:ext>
            </a:extLst>
          </p:cNvPr>
          <p:cNvSpPr/>
          <p:nvPr/>
        </p:nvSpPr>
        <p:spPr>
          <a:xfrm>
            <a:off x="5785918" y="3964890"/>
            <a:ext cx="648072" cy="64807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DA004B-D73E-9B41-AC41-279333AF4601}"/>
              </a:ext>
            </a:extLst>
          </p:cNvPr>
          <p:cNvCxnSpPr>
            <a:cxnSpLocks/>
          </p:cNvCxnSpPr>
          <p:nvPr/>
        </p:nvCxnSpPr>
        <p:spPr>
          <a:xfrm>
            <a:off x="107504" y="2670202"/>
            <a:ext cx="87091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FAA57-F76D-9E4E-A3B0-2D971A82FF25}"/>
              </a:ext>
            </a:extLst>
          </p:cNvPr>
          <p:cNvSpPr/>
          <p:nvPr/>
        </p:nvSpPr>
        <p:spPr>
          <a:xfrm>
            <a:off x="1425459" y="2364120"/>
            <a:ext cx="864095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Amigo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00BE50-CD56-504D-84F1-E94205BF699D}"/>
              </a:ext>
            </a:extLst>
          </p:cNvPr>
          <p:cNvCxnSpPr>
            <a:cxnSpLocks/>
          </p:cNvCxnSpPr>
          <p:nvPr/>
        </p:nvCxnSpPr>
        <p:spPr>
          <a:xfrm>
            <a:off x="1425459" y="2668641"/>
            <a:ext cx="87091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2E22130-539C-4D46-A490-C644F7F50DE4}"/>
              </a:ext>
            </a:extLst>
          </p:cNvPr>
          <p:cNvSpPr/>
          <p:nvPr/>
        </p:nvSpPr>
        <p:spPr>
          <a:xfrm>
            <a:off x="5677907" y="2364118"/>
            <a:ext cx="864095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Persona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amigos: List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FED073-AEB9-9842-94CF-54B7D1B2EA9D}"/>
              </a:ext>
            </a:extLst>
          </p:cNvPr>
          <p:cNvCxnSpPr>
            <a:cxnSpLocks/>
          </p:cNvCxnSpPr>
          <p:nvPr/>
        </p:nvCxnSpPr>
        <p:spPr>
          <a:xfrm>
            <a:off x="5677907" y="2668639"/>
            <a:ext cx="87091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A07A768-088E-C04F-9374-1DCABA76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18" y="1074496"/>
            <a:ext cx="2217554" cy="380840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3D23585-E5C1-4D43-9BCA-CEBF0991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96" y="1074496"/>
            <a:ext cx="2492990" cy="368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Trivia</a:t>
            </a:r>
            <a:endParaRPr lang="es-CO" dirty="0"/>
          </a:p>
        </p:txBody>
      </p:sp>
      <p:sp>
        <p:nvSpPr>
          <p:cNvPr id="68" name="CuadroTexto 9">
            <a:extLst>
              <a:ext uri="{FF2B5EF4-FFF2-40B4-BE49-F238E27FC236}">
                <a16:creationId xmlns:a16="http://schemas.microsoft.com/office/drawing/2014/main" id="{C78E19C2-DF34-DD46-A636-FA2D9609A5AB}"/>
              </a:ext>
            </a:extLst>
          </p:cNvPr>
          <p:cNvSpPr txBox="1"/>
          <p:nvPr/>
        </p:nvSpPr>
        <p:spPr>
          <a:xfrm>
            <a:off x="4064075" y="267033"/>
            <a:ext cx="4907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>
                <a:solidFill>
                  <a:schemeClr val="tx1"/>
                </a:solidFill>
              </a:rPr>
              <a:t>Image</a:t>
            </a:r>
            <a:r>
              <a:rPr lang="es-ES" dirty="0">
                <a:solidFill>
                  <a:schemeClr val="tx1"/>
                </a:solidFill>
              </a:rPr>
              <a:t> que tiene una red social, donde se puede agregar amigos estilo Facebook. Si usted quiere listar los amigos de un usuario determinado, cual lleva menos tiempo?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479EF-A2E0-094A-931C-1B6447B67B08}"/>
              </a:ext>
            </a:extLst>
          </p:cNvPr>
          <p:cNvSpPr/>
          <p:nvPr/>
        </p:nvSpPr>
        <p:spPr>
          <a:xfrm>
            <a:off x="114320" y="2364120"/>
            <a:ext cx="864095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Persona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B6A46-3B82-804D-A072-414724E4FF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78415" y="2940184"/>
            <a:ext cx="432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0088A-0F27-754F-A666-F235D8BE9249}"/>
              </a:ext>
            </a:extLst>
          </p:cNvPr>
          <p:cNvSpPr/>
          <p:nvPr/>
        </p:nvSpPr>
        <p:spPr>
          <a:xfrm>
            <a:off x="924527" y="26324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8232CD-911A-6A4A-A6A0-F47B1C80C9D3}"/>
              </a:ext>
            </a:extLst>
          </p:cNvPr>
          <p:cNvSpPr/>
          <p:nvPr/>
        </p:nvSpPr>
        <p:spPr>
          <a:xfrm>
            <a:off x="1220803" y="2670923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*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A5016-E0CF-E84F-9AF6-B5CDE5465249}"/>
              </a:ext>
            </a:extLst>
          </p:cNvPr>
          <p:cNvSpPr/>
          <p:nvPr/>
        </p:nvSpPr>
        <p:spPr>
          <a:xfrm>
            <a:off x="827929" y="3968145"/>
            <a:ext cx="648072" cy="64807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FA7032-A1E6-AB4F-B538-E2C68591D1C3}"/>
              </a:ext>
            </a:extLst>
          </p:cNvPr>
          <p:cNvSpPr/>
          <p:nvPr/>
        </p:nvSpPr>
        <p:spPr>
          <a:xfrm>
            <a:off x="5785918" y="3964890"/>
            <a:ext cx="648072" cy="64807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DA004B-D73E-9B41-AC41-279333AF4601}"/>
              </a:ext>
            </a:extLst>
          </p:cNvPr>
          <p:cNvCxnSpPr>
            <a:cxnSpLocks/>
          </p:cNvCxnSpPr>
          <p:nvPr/>
        </p:nvCxnSpPr>
        <p:spPr>
          <a:xfrm>
            <a:off x="107504" y="2670202"/>
            <a:ext cx="87091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FAA57-F76D-9E4E-A3B0-2D971A82FF25}"/>
              </a:ext>
            </a:extLst>
          </p:cNvPr>
          <p:cNvSpPr/>
          <p:nvPr/>
        </p:nvSpPr>
        <p:spPr>
          <a:xfrm>
            <a:off x="1425459" y="2364120"/>
            <a:ext cx="864095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Amigo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00BE50-CD56-504D-84F1-E94205BF699D}"/>
              </a:ext>
            </a:extLst>
          </p:cNvPr>
          <p:cNvCxnSpPr>
            <a:cxnSpLocks/>
          </p:cNvCxnSpPr>
          <p:nvPr/>
        </p:nvCxnSpPr>
        <p:spPr>
          <a:xfrm>
            <a:off x="1425459" y="2668641"/>
            <a:ext cx="87091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2E22130-539C-4D46-A490-C644F7F50DE4}"/>
              </a:ext>
            </a:extLst>
          </p:cNvPr>
          <p:cNvSpPr/>
          <p:nvPr/>
        </p:nvSpPr>
        <p:spPr>
          <a:xfrm>
            <a:off x="5677907" y="2364118"/>
            <a:ext cx="864095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Persona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amigos: List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FED073-AEB9-9842-94CF-54B7D1B2EA9D}"/>
              </a:ext>
            </a:extLst>
          </p:cNvPr>
          <p:cNvCxnSpPr>
            <a:cxnSpLocks/>
          </p:cNvCxnSpPr>
          <p:nvPr/>
        </p:nvCxnSpPr>
        <p:spPr>
          <a:xfrm>
            <a:off x="5677907" y="2668639"/>
            <a:ext cx="870911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A07A768-088E-C04F-9374-1DCABA76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18" y="1074496"/>
            <a:ext cx="2217554" cy="380840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3D23585-E5C1-4D43-9BCA-CEBF0991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96" y="1074496"/>
            <a:ext cx="2492990" cy="368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9151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12865</TotalTime>
  <Words>1551</Words>
  <Application>Microsoft Macintosh PowerPoint</Application>
  <PresentationFormat>On-screen Show (16:9)</PresentationFormat>
  <Paragraphs>456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Trebuchet MS</vt:lpstr>
      <vt:lpstr>UAO-Theme</vt:lpstr>
      <vt:lpstr>Office Theme</vt:lpstr>
      <vt:lpstr>Aplicaciones Móviles</vt:lpstr>
      <vt:lpstr>Trivia </vt:lpstr>
      <vt:lpstr>Trivia</vt:lpstr>
      <vt:lpstr>TRIVIA</vt:lpstr>
      <vt:lpstr>TRIVIA</vt:lpstr>
      <vt:lpstr>Trivia</vt:lpstr>
      <vt:lpstr>Trivia</vt:lpstr>
      <vt:lpstr>Trivia</vt:lpstr>
      <vt:lpstr>Trivia</vt:lpstr>
      <vt:lpstr>Storage</vt:lpstr>
      <vt:lpstr>Firebase Storage</vt:lpstr>
      <vt:lpstr>FIREBASE STORAGE</vt:lpstr>
      <vt:lpstr>Storage y reglas</vt:lpstr>
      <vt:lpstr>Storage y reglas</vt:lpstr>
      <vt:lpstr>Storage y reglas</vt:lpstr>
      <vt:lpstr>Storage y reglas</vt:lpstr>
      <vt:lpstr>Android y Storage</vt:lpstr>
      <vt:lpstr>Android y storage</vt:lpstr>
      <vt:lpstr>Android y storage</vt:lpstr>
      <vt:lpstr>Android y storage</vt:lpstr>
      <vt:lpstr>Descargar elementos</vt:lpstr>
      <vt:lpstr>Android y storage</vt:lpstr>
      <vt:lpstr>Android y storage</vt:lpstr>
      <vt:lpstr>Android y storage</vt:lpstr>
      <vt:lpstr>Android y storage</vt:lpstr>
      <vt:lpstr>Android y storage</vt:lpstr>
      <vt:lpstr>Problema de eficiencia en listas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Android y storage</vt:lpstr>
      <vt:lpstr>TRIVIA</vt:lpstr>
      <vt:lpstr>TRIVIA</vt:lpstr>
      <vt:lpstr>TRIVIA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684</cp:revision>
  <dcterms:modified xsi:type="dcterms:W3CDTF">2020-05-02T20:29:23Z</dcterms:modified>
</cp:coreProperties>
</file>