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21"/>
  </p:notesMasterIdLst>
  <p:sldIdLst>
    <p:sldId id="256" r:id="rId3"/>
    <p:sldId id="307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7" r:id="rId14"/>
    <p:sldId id="335" r:id="rId15"/>
    <p:sldId id="338" r:id="rId16"/>
    <p:sldId id="339" r:id="rId17"/>
    <p:sldId id="340" r:id="rId18"/>
    <p:sldId id="341" r:id="rId19"/>
    <p:sldId id="34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FB67F-B52D-44E3-828B-20F6AE2D0418}" v="7" dt="2020-03-01T20:12:12.939"/>
    <p1510:client id="{16FB6C03-609B-4784-B3BA-0AE8B2DE4E31}" v="31" dt="2020-03-01T19:08:05.355"/>
    <p1510:client id="{6FBB7521-4EB9-40D0-8EA6-78B68DF4946E}" v="52" dt="2020-03-01T19:06:24.120"/>
    <p1510:client id="{F36A9B5A-4149-4202-A934-478FA61F6B8C}" v="1729" dt="2020-03-01T20:10:0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463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86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2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 como claves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arreglo puede ser valor de una clave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1526458"/>
            <a:ext cx="3145278" cy="259483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"estudiantes":[</a:t>
            </a:r>
            <a:endParaRPr lang="en-US" sz="15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"Mauricio",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"Emmanuel",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"Sara",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"Nicolás"</a:t>
            </a:r>
            <a:endParaRPr lang="en-US" sz="1500" dirty="0">
              <a:ea typeface="+mn-lt"/>
              <a:cs typeface="+mn-lt"/>
            </a:endParaRPr>
          </a:p>
          <a:p>
            <a:pPr marL="200660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]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29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Combinación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25755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Por ejemplo, el objeto selección contiene el objeto "técnico" y la lista "</a:t>
            </a:r>
            <a:r>
              <a:rPr lang="es-ES" dirty="0" err="1">
                <a:ea typeface="+mn-lt"/>
                <a:cs typeface="+mn-lt"/>
              </a:rPr>
              <a:t>judadores</a:t>
            </a:r>
            <a:r>
              <a:rPr lang="es-ES" dirty="0">
                <a:ea typeface="+mn-lt"/>
                <a:cs typeface="+mn-lt"/>
              </a:rPr>
              <a:t>"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4408047" y="1355008"/>
            <a:ext cx="3993003" cy="330921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 fontScale="62500" lnSpcReduction="2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</a:t>
            </a:r>
            <a:r>
              <a:rPr lang="es-ES" sz="1500" dirty="0" err="1">
                <a:latin typeface="Consolas"/>
                <a:cs typeface="Calibri"/>
              </a:rPr>
              <a:t>seleccion</a:t>
            </a:r>
            <a:r>
              <a:rPr lang="es-ES" sz="1500" dirty="0">
                <a:latin typeface="Consolas"/>
                <a:cs typeface="Calibri"/>
              </a:rPr>
              <a:t>":{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tecnico</a:t>
            </a:r>
            <a:r>
              <a:rPr lang="es-ES" sz="1500" dirty="0">
                <a:latin typeface="Consolas"/>
                <a:cs typeface="Calibri"/>
              </a:rPr>
              <a:t>":{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"</a:t>
            </a:r>
            <a:r>
              <a:rPr lang="es-ES" sz="1500" dirty="0" err="1">
                <a:latin typeface="Consolas"/>
                <a:cs typeface="Calibri"/>
              </a:rPr>
              <a:t>nombre":"Carlos</a:t>
            </a:r>
            <a:r>
              <a:rPr lang="es-ES" sz="1500" dirty="0">
                <a:latin typeface="Consolas"/>
                <a:cs typeface="Calibri"/>
              </a:rPr>
              <a:t> Queiroz",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"</a:t>
            </a:r>
            <a:r>
              <a:rPr lang="es-ES" sz="1500" dirty="0" err="1">
                <a:latin typeface="Consolas"/>
                <a:cs typeface="Calibri"/>
              </a:rPr>
              <a:t>nacionalidad":"Portugal</a:t>
            </a:r>
            <a:r>
              <a:rPr lang="es-ES" sz="1500" dirty="0">
                <a:latin typeface="Consolas"/>
                <a:cs typeface="Calibri"/>
              </a:rPr>
              <a:t>"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},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"jugadores":[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{"</a:t>
            </a:r>
            <a:r>
              <a:rPr lang="es-ES" sz="1500" dirty="0" err="1">
                <a:latin typeface="Consolas"/>
                <a:cs typeface="Calibri"/>
              </a:rPr>
              <a:t>nombre":"James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Rodriguez</a:t>
            </a:r>
            <a:r>
              <a:rPr lang="es-ES" sz="1500" dirty="0">
                <a:latin typeface="Consolas"/>
                <a:cs typeface="Calibri"/>
              </a:rPr>
              <a:t>","</a:t>
            </a:r>
            <a:r>
              <a:rPr lang="es-ES" sz="1500" dirty="0" err="1">
                <a:latin typeface="Consolas"/>
                <a:cs typeface="Calibri"/>
              </a:rPr>
              <a:t>club":"Real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madrid</a:t>
            </a:r>
            <a:r>
              <a:rPr lang="es-ES" sz="1500" dirty="0">
                <a:latin typeface="Consolas"/>
                <a:cs typeface="Calibri"/>
              </a:rPr>
              <a:t>"},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{"</a:t>
            </a:r>
            <a:r>
              <a:rPr lang="es-ES" sz="1500" dirty="0" err="1">
                <a:latin typeface="Consolas"/>
                <a:cs typeface="Calibri"/>
              </a:rPr>
              <a:t>nombre":"Juan</a:t>
            </a:r>
            <a:r>
              <a:rPr lang="es-ES" sz="1500" dirty="0">
                <a:latin typeface="Consolas"/>
                <a:cs typeface="Calibri"/>
              </a:rPr>
              <a:t> Quintero","club":"</a:t>
            </a:r>
            <a:r>
              <a:rPr lang="es-ES" sz="1500" dirty="0" err="1">
                <a:latin typeface="Consolas"/>
                <a:cs typeface="Calibri"/>
              </a:rPr>
              <a:t>River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Plate</a:t>
            </a:r>
            <a:r>
              <a:rPr lang="es-ES" sz="1500" dirty="0">
                <a:latin typeface="Consolas"/>
                <a:cs typeface="Calibri"/>
              </a:rPr>
              <a:t>"}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]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  </a:t>
            </a:r>
            <a:endParaRPr lang="en-US" sz="1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8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: estructura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257550" cy="301752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Las bases de datos se guardan en una estructura jerárquica clave-valor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Como cada </a:t>
            </a:r>
            <a:r>
              <a:rPr lang="es-ES" b="1" i="1" dirty="0">
                <a:latin typeface="Arial"/>
                <a:ea typeface="+mn-lt"/>
                <a:cs typeface="Arial"/>
              </a:rPr>
              <a:t>CLAVE</a:t>
            </a:r>
            <a:r>
              <a:rPr lang="es-ES" dirty="0">
                <a:latin typeface="Arial"/>
                <a:ea typeface="+mn-lt"/>
                <a:cs typeface="Arial"/>
              </a:rPr>
              <a:t> puede contener un objeto, se le llama </a:t>
            </a:r>
            <a:r>
              <a:rPr lang="es-ES" b="1" i="1" dirty="0">
                <a:latin typeface="Arial"/>
                <a:ea typeface="+mn-lt"/>
                <a:cs typeface="Arial"/>
              </a:rPr>
              <a:t>NODO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Usando un ruta de </a:t>
            </a:r>
            <a:r>
              <a:rPr lang="es-ES" b="1" i="1" dirty="0">
                <a:latin typeface="Arial"/>
                <a:ea typeface="+mn-lt"/>
                <a:cs typeface="Arial"/>
              </a:rPr>
              <a:t>NODOS</a:t>
            </a:r>
            <a:r>
              <a:rPr lang="es-ES" dirty="0">
                <a:latin typeface="Arial"/>
                <a:ea typeface="+mn-lt"/>
                <a:cs typeface="Arial"/>
              </a:rPr>
              <a:t> podemos llegar a un objeto </a:t>
            </a:r>
            <a:r>
              <a:rPr lang="es-ES" dirty="0" err="1">
                <a:latin typeface="Arial"/>
                <a:ea typeface="+mn-lt"/>
                <a:cs typeface="Arial"/>
              </a:rPr>
              <a:t>espefíco</a:t>
            </a:r>
            <a:r>
              <a:rPr lang="es-ES" dirty="0">
                <a:latin typeface="Arial"/>
                <a:ea typeface="+mn-lt"/>
                <a:cs typeface="Arial"/>
              </a:rPr>
              <a:t>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Los archivos de la estructura jerárquica son llamados </a:t>
            </a:r>
            <a:r>
              <a:rPr lang="es-ES" b="1" i="1" dirty="0">
                <a:latin typeface="Arial"/>
                <a:ea typeface="+mn-lt"/>
                <a:cs typeface="Arial"/>
              </a:rPr>
              <a:t>DOCUMENTOS</a:t>
            </a:r>
            <a:r>
              <a:rPr lang="es-ES" dirty="0">
                <a:latin typeface="Arial"/>
                <a:ea typeface="+mn-lt"/>
                <a:cs typeface="Arial"/>
              </a:rPr>
              <a:t> y contienen </a:t>
            </a:r>
            <a:r>
              <a:rPr lang="es-ES" b="1" i="1" dirty="0">
                <a:latin typeface="Arial"/>
                <a:ea typeface="+mn-lt"/>
                <a:cs typeface="Arial"/>
              </a:rPr>
              <a:t>OBJETOS</a:t>
            </a:r>
            <a:endParaRPr lang="es-E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6">
            <a:extLst>
              <a:ext uri="{FF2B5EF4-FFF2-40B4-BE49-F238E27FC236}">
                <a16:creationId xmlns:a16="http://schemas.microsoft.com/office/drawing/2014/main" id="{45FF6960-E725-4A9F-9D38-E4DFD5949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0015"/>
              </p:ext>
            </p:extLst>
          </p:nvPr>
        </p:nvGraphicFramePr>
        <p:xfrm>
          <a:off x="6353175" y="1428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9" name="Tabla 16">
            <a:extLst>
              <a:ext uri="{FF2B5EF4-FFF2-40B4-BE49-F238E27FC236}">
                <a16:creationId xmlns:a16="http://schemas.microsoft.com/office/drawing/2014/main" id="{EFB7D40B-9DE5-4E2D-A510-8A5F6711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65120"/>
              </p:ext>
            </p:extLst>
          </p:nvPr>
        </p:nvGraphicFramePr>
        <p:xfrm>
          <a:off x="53625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1" name="Tabla 17">
            <a:extLst>
              <a:ext uri="{FF2B5EF4-FFF2-40B4-BE49-F238E27FC236}">
                <a16:creationId xmlns:a16="http://schemas.microsoft.com/office/drawing/2014/main" id="{B31A0E57-3AB0-41C6-B8C0-D95F571F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9536"/>
              </p:ext>
            </p:extLst>
          </p:nvPr>
        </p:nvGraphicFramePr>
        <p:xfrm>
          <a:off x="74199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C76FE46E-D31C-4979-B473-C0A08372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00844"/>
              </p:ext>
            </p:extLst>
          </p:nvPr>
        </p:nvGraphicFramePr>
        <p:xfrm>
          <a:off x="5362575" y="3714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5" name="Tabla 19">
            <a:extLst>
              <a:ext uri="{FF2B5EF4-FFF2-40B4-BE49-F238E27FC236}">
                <a16:creationId xmlns:a16="http://schemas.microsoft.com/office/drawing/2014/main" id="{A1F9BE97-D8CA-4E2E-8BF4-F46DD4D00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69763"/>
              </p:ext>
            </p:extLst>
          </p:nvPr>
        </p:nvGraphicFramePr>
        <p:xfrm>
          <a:off x="7419975" y="3714749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sp>
        <p:nvSpPr>
          <p:cNvPr id="29" name="Elipse 7">
            <a:extLst>
              <a:ext uri="{FF2B5EF4-FFF2-40B4-BE49-F238E27FC236}">
                <a16:creationId xmlns:a16="http://schemas.microsoft.com/office/drawing/2014/main" id="{C1D852B5-8B7C-49E4-8A1C-77DFD9334C66}"/>
              </a:ext>
            </a:extLst>
          </p:cNvPr>
          <p:cNvSpPr/>
          <p:nvPr/>
        </p:nvSpPr>
        <p:spPr>
          <a:xfrm>
            <a:off x="7544775" y="1809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20">
            <a:extLst>
              <a:ext uri="{FF2B5EF4-FFF2-40B4-BE49-F238E27FC236}">
                <a16:creationId xmlns:a16="http://schemas.microsoft.com/office/drawing/2014/main" id="{D44BED77-6A90-453C-A124-162C36371CD3}"/>
              </a:ext>
            </a:extLst>
          </p:cNvPr>
          <p:cNvSpPr/>
          <p:nvPr/>
        </p:nvSpPr>
        <p:spPr>
          <a:xfrm>
            <a:off x="7544775" y="208340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21">
            <a:extLst>
              <a:ext uri="{FF2B5EF4-FFF2-40B4-BE49-F238E27FC236}">
                <a16:creationId xmlns:a16="http://schemas.microsoft.com/office/drawing/2014/main" id="{3BD588E8-B999-4B99-B611-77B5689B50CF}"/>
              </a:ext>
            </a:extLst>
          </p:cNvPr>
          <p:cNvSpPr/>
          <p:nvPr/>
        </p:nvSpPr>
        <p:spPr>
          <a:xfrm>
            <a:off x="6554175" y="293161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2D086473-C5D4-4F94-BFEE-8B5BA877AA0E}"/>
              </a:ext>
            </a:extLst>
          </p:cNvPr>
          <p:cNvSpPr/>
          <p:nvPr/>
        </p:nvSpPr>
        <p:spPr>
          <a:xfrm>
            <a:off x="8625375" y="322810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angular 9">
            <a:extLst>
              <a:ext uri="{FF2B5EF4-FFF2-40B4-BE49-F238E27FC236}">
                <a16:creationId xmlns:a16="http://schemas.microsoft.com/office/drawing/2014/main" id="{2DE1FA09-F53B-44C7-8CA0-3E797797EACC}"/>
              </a:ext>
            </a:extLst>
          </p:cNvPr>
          <p:cNvCxnSpPr>
            <a:cxnSpLocks/>
          </p:cNvCxnSpPr>
          <p:nvPr/>
        </p:nvCxnSpPr>
        <p:spPr>
          <a:xfrm flipH="1">
            <a:off x="6010275" y="2173405"/>
            <a:ext cx="1714500" cy="398345"/>
          </a:xfrm>
          <a:prstGeom prst="bentConnector4">
            <a:avLst>
              <a:gd name="adj1" fmla="val -13333"/>
              <a:gd name="adj2" fmla="val 61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26">
            <a:extLst>
              <a:ext uri="{FF2B5EF4-FFF2-40B4-BE49-F238E27FC236}">
                <a16:creationId xmlns:a16="http://schemas.microsoft.com/office/drawing/2014/main" id="{78E6D199-90DD-465C-ABCA-B7FE94A1BD26}"/>
              </a:ext>
            </a:extLst>
          </p:cNvPr>
          <p:cNvCxnSpPr>
            <a:cxnSpLocks/>
          </p:cNvCxnSpPr>
          <p:nvPr/>
        </p:nvCxnSpPr>
        <p:spPr>
          <a:xfrm>
            <a:off x="7724775" y="1899750"/>
            <a:ext cx="342900" cy="6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29">
            <a:extLst>
              <a:ext uri="{FF2B5EF4-FFF2-40B4-BE49-F238E27FC236}">
                <a16:creationId xmlns:a16="http://schemas.microsoft.com/office/drawing/2014/main" id="{671F7375-1582-4008-9449-4FF3CBD04FB9}"/>
              </a:ext>
            </a:extLst>
          </p:cNvPr>
          <p:cNvCxnSpPr>
            <a:cxnSpLocks/>
          </p:cNvCxnSpPr>
          <p:nvPr/>
        </p:nvCxnSpPr>
        <p:spPr>
          <a:xfrm flipH="1">
            <a:off x="6010275" y="3021618"/>
            <a:ext cx="723900" cy="693132"/>
          </a:xfrm>
          <a:prstGeom prst="bentConnector4">
            <a:avLst>
              <a:gd name="adj1" fmla="val -31579"/>
              <a:gd name="adj2" fmla="val 74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33">
            <a:extLst>
              <a:ext uri="{FF2B5EF4-FFF2-40B4-BE49-F238E27FC236}">
                <a16:creationId xmlns:a16="http://schemas.microsoft.com/office/drawing/2014/main" id="{9FEDE539-B432-43CD-B262-67B62CBF231D}"/>
              </a:ext>
            </a:extLst>
          </p:cNvPr>
          <p:cNvCxnSpPr>
            <a:cxnSpLocks/>
          </p:cNvCxnSpPr>
          <p:nvPr/>
        </p:nvCxnSpPr>
        <p:spPr>
          <a:xfrm flipH="1">
            <a:off x="8067675" y="3318104"/>
            <a:ext cx="737700" cy="396645"/>
          </a:xfrm>
          <a:prstGeom prst="bentConnector4">
            <a:avLst>
              <a:gd name="adj1" fmla="val -9182"/>
              <a:gd name="adj2" fmla="val 61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1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/>
              <a:t>Bases de datos no-</a:t>
            </a:r>
            <a:r>
              <a:rPr lang="es" dirty="0" err="1"/>
              <a:t>sql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Estructuras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típicas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0113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8D84CD4-AB61-498E-951F-72C00BFDDFF6}"/>
              </a:ext>
            </a:extLst>
          </p:cNvPr>
          <p:cNvSpPr txBox="1"/>
          <p:nvPr/>
        </p:nvSpPr>
        <p:spPr>
          <a:xfrm>
            <a:off x="902004" y="4038415"/>
            <a:ext cx="7723836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Esta estructura permite incrustar objetos dentro de otros logrando hacer un </a:t>
            </a:r>
            <a:r>
              <a:rPr lang="es-ES" sz="1400" dirty="0" err="1">
                <a:latin typeface="Arial"/>
                <a:cs typeface="Arial"/>
              </a:rPr>
              <a:t>embedding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792E2724-AA50-47CA-BE2D-7AD84B33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2819400" y="1504950"/>
            <a:ext cx="4267200" cy="2353235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8E145EBA-8854-4F2F-A96D-111539AF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9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9D35B0C-8A51-453F-A0D9-3BEAFB88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98167"/>
            <a:ext cx="3905250" cy="214724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75912BE-E44B-404F-995B-30D3B26DA257}"/>
              </a:ext>
            </a:extLst>
          </p:cNvPr>
          <p:cNvSpPr txBox="1"/>
          <p:nvPr/>
        </p:nvSpPr>
        <p:spPr>
          <a:xfrm>
            <a:off x="5029200" y="1657350"/>
            <a:ext cx="344424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la principal falencia de este modelo es que si quisiera listar todos los e-mail de los usuarios, tendría obligatoriamente que recorrer cada usuario y extraer el dato para formar la lista.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El principal pro es que si quiero cargar un objeto usuario para representarlo, TODA la información estará dentro del documento sin usar ningún JOIN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747C4B1B-1601-4D41-A85F-C2E9A26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9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FA5640-2FFC-4229-BC47-E9D6155EEF9F}"/>
              </a:ext>
            </a:extLst>
          </p:cNvPr>
          <p:cNvSpPr txBox="1"/>
          <p:nvPr/>
        </p:nvSpPr>
        <p:spPr>
          <a:xfrm>
            <a:off x="902004" y="4038415"/>
            <a:ext cx="772383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Se pueden plantear arquitecturas usando menciones de ID en otros objetos para no tener que contener objetos dentro de objetos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C2B5B-10B2-4C25-B407-172D46476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2200" y="15049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93FDC41D-090D-4660-8FE6-C0DAF7BD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7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A828258-C15A-4240-A5A0-25351C1FE40E}"/>
              </a:ext>
            </a:extLst>
          </p:cNvPr>
          <p:cNvSpPr txBox="1"/>
          <p:nvPr/>
        </p:nvSpPr>
        <p:spPr>
          <a:xfrm>
            <a:off x="5029200" y="1657350"/>
            <a:ext cx="344424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el principal pro es que puedo agrupar todos los modelos de contacto en un nodo y al listarlos lo puedo hacer leyendo el nodo </a:t>
            </a:r>
            <a:r>
              <a:rPr lang="es-ES" sz="1400" b="1" i="1" dirty="0">
                <a:latin typeface="Arial"/>
                <a:cs typeface="Arial"/>
              </a:rPr>
              <a:t>contactos</a:t>
            </a:r>
            <a:r>
              <a:rPr lang="es-ES" sz="1400" dirty="0">
                <a:latin typeface="Arial"/>
                <a:cs typeface="Arial"/>
              </a:rPr>
              <a:t> sin tener que ir extrayendo todos los contactos de uno en uno.</a:t>
            </a:r>
            <a:endParaRPr lang="es-ES" sz="1400" b="1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La principal falencia es que si quiero el objeto completo, lo tengo que armar usando </a:t>
            </a:r>
            <a:r>
              <a:rPr lang="es-ES" sz="1400" dirty="0" err="1">
                <a:latin typeface="Arial"/>
                <a:cs typeface="Arial"/>
              </a:rPr>
              <a:t>joins</a:t>
            </a:r>
            <a:r>
              <a:rPr lang="es-ES" sz="1400" dirty="0">
                <a:latin typeface="Arial"/>
                <a:cs typeface="Arial"/>
              </a:rPr>
              <a:t>. Y cada </a:t>
            </a:r>
            <a:r>
              <a:rPr lang="es-ES" sz="1400" dirty="0" err="1">
                <a:latin typeface="Arial"/>
                <a:cs typeface="Arial"/>
              </a:rPr>
              <a:t>join</a:t>
            </a:r>
            <a:r>
              <a:rPr lang="es-ES" sz="1400" dirty="0">
                <a:latin typeface="Arial"/>
                <a:cs typeface="Arial"/>
              </a:rPr>
              <a:t> supone un consulta diferente en bases de datos de este tipo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3FBF5613-9C12-480F-975B-DAE6C7E43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609600" y="16573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FE0FC30C-0A25-4E3B-A47A-15B1F808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Firebase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 una </a:t>
            </a:r>
            <a:r>
              <a:rPr lang="en-US" dirty="0" err="1">
                <a:latin typeface="Arial"/>
                <a:cs typeface="Arial"/>
              </a:rPr>
              <a:t>plataforma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desarrollo</a:t>
            </a:r>
            <a:r>
              <a:rPr lang="en-US" dirty="0">
                <a:latin typeface="Arial"/>
                <a:cs typeface="Arial"/>
              </a:rPr>
              <a:t> web con los </a:t>
            </a:r>
            <a:r>
              <a:rPr lang="en-US" dirty="0" err="1">
                <a:latin typeface="Arial"/>
                <a:cs typeface="Arial"/>
              </a:rPr>
              <a:t>siguientes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módulos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74317-56E8-4225-BF3C-D75726B6C5C6}"/>
              </a:ext>
            </a:extLst>
          </p:cNvPr>
          <p:cNvSpPr/>
          <p:nvPr/>
        </p:nvSpPr>
        <p:spPr>
          <a:xfrm>
            <a:off x="4512334" y="3483993"/>
            <a:ext cx="213503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8B618-B1C9-4A62-9DBD-5E0BDFDCDDEA}"/>
              </a:ext>
            </a:extLst>
          </p:cNvPr>
          <p:cNvSpPr/>
          <p:nvPr/>
        </p:nvSpPr>
        <p:spPr>
          <a:xfrm>
            <a:off x="4512334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D317C-572D-4B0D-986E-DCC31732E013}"/>
              </a:ext>
            </a:extLst>
          </p:cNvPr>
          <p:cNvSpPr/>
          <p:nvPr/>
        </p:nvSpPr>
        <p:spPr>
          <a:xfrm>
            <a:off x="5730815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B413F1-D388-4D49-AACE-3C3E5594B911}"/>
              </a:ext>
            </a:extLst>
          </p:cNvPr>
          <p:cNvSpPr/>
          <p:nvPr/>
        </p:nvSpPr>
        <p:spPr>
          <a:xfrm>
            <a:off x="1174990" y="3491541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7C435-65F8-4669-B9BA-59BEFDD84A66}"/>
              </a:ext>
            </a:extLst>
          </p:cNvPr>
          <p:cNvSpPr/>
          <p:nvPr/>
        </p:nvSpPr>
        <p:spPr>
          <a:xfrm>
            <a:off x="2613264" y="3483993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Web hosting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337B-B1EE-46C5-8B2D-3BF7D053D4CC}"/>
              </a:ext>
            </a:extLst>
          </p:cNvPr>
          <p:cNvSpPr/>
          <p:nvPr/>
        </p:nvSpPr>
        <p:spPr>
          <a:xfrm>
            <a:off x="6885317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ML Kit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331D-25BD-4732-8281-B855F9ED3517}"/>
              </a:ext>
            </a:extLst>
          </p:cNvPr>
          <p:cNvSpPr/>
          <p:nvPr/>
        </p:nvSpPr>
        <p:spPr>
          <a:xfrm>
            <a:off x="6885317" y="3483993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Tensor</a:t>
            </a:r>
          </a:p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E0267-CC22-4CF3-84DA-EDA00DA88000}"/>
              </a:ext>
            </a:extLst>
          </p:cNvPr>
          <p:cNvSpPr/>
          <p:nvPr/>
        </p:nvSpPr>
        <p:spPr>
          <a:xfrm flipV="1">
            <a:off x="1177687" y="2084896"/>
            <a:ext cx="6626883" cy="13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3FB60-10A0-4D88-9C7B-ADF1457BE3EE}"/>
              </a:ext>
            </a:extLst>
          </p:cNvPr>
          <p:cNvCxnSpPr/>
          <p:nvPr/>
        </p:nvCxnSpPr>
        <p:spPr>
          <a:xfrm flipH="1" flipV="1">
            <a:off x="5583089" y="2214115"/>
            <a:ext cx="1886" cy="127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4E0CB-4104-48C4-BCEE-C5A5A578FCA7}"/>
              </a:ext>
            </a:extLst>
          </p:cNvPr>
          <p:cNvCxnSpPr>
            <a:cxnSpLocks/>
          </p:cNvCxnSpPr>
          <p:nvPr/>
        </p:nvCxnSpPr>
        <p:spPr>
          <a:xfrm flipH="1" flipV="1">
            <a:off x="4944913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B1C2E-E88B-4874-94FB-FE232E32FE77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8841B0-3E8D-448E-8065-F0551C457B61}"/>
              </a:ext>
            </a:extLst>
          </p:cNvPr>
          <p:cNvCxnSpPr>
            <a:cxnSpLocks/>
          </p:cNvCxnSpPr>
          <p:nvPr/>
        </p:nvCxnSpPr>
        <p:spPr>
          <a:xfrm flipV="1">
            <a:off x="4946797" y="2218878"/>
            <a:ext cx="2878" cy="16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5C250C-06E5-46A0-AD82-157B6A846BD1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2228403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5D01A2-9FC1-4A71-BEDF-3C471573F7A2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B6A36D-0B97-4A7F-94EF-BBBA590E13AE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2223639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6EAAB-9EF0-4807-9A26-6A8C9D01CF1F}"/>
              </a:ext>
            </a:extLst>
          </p:cNvPr>
          <p:cNvCxnSpPr>
            <a:cxnSpLocks/>
          </p:cNvCxnSpPr>
          <p:nvPr/>
        </p:nvCxnSpPr>
        <p:spPr>
          <a:xfrm flipH="1">
            <a:off x="3249464" y="2227322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067183-82D8-4D81-B105-C26A4B292CFF}"/>
              </a:ext>
            </a:extLst>
          </p:cNvPr>
          <p:cNvCxnSpPr>
            <a:cxnSpLocks/>
          </p:cNvCxnSpPr>
          <p:nvPr/>
        </p:nvCxnSpPr>
        <p:spPr>
          <a:xfrm flipH="1">
            <a:off x="1801664" y="2227321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Database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4200525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La base de </a:t>
            </a:r>
            <a:r>
              <a:rPr lang="en-US" dirty="0" err="1">
                <a:latin typeface="Arial"/>
                <a:cs typeface="Arial"/>
              </a:rPr>
              <a:t>datos</a:t>
            </a:r>
            <a:r>
              <a:rPr lang="en-US" dirty="0">
                <a:latin typeface="Arial"/>
                <a:cs typeface="Arial"/>
              </a:rPr>
              <a:t> de es de </a:t>
            </a:r>
            <a:r>
              <a:rPr lang="en-US" dirty="0" err="1">
                <a:latin typeface="Arial"/>
                <a:cs typeface="Arial"/>
              </a:rPr>
              <a:t>tipo</a:t>
            </a:r>
            <a:r>
              <a:rPr lang="en-US" dirty="0">
                <a:latin typeface="Arial"/>
                <a:cs typeface="Arial"/>
              </a:rPr>
              <a:t> NO </a:t>
            </a:r>
            <a:r>
              <a:rPr lang="en-US" dirty="0" err="1">
                <a:latin typeface="Arial"/>
                <a:cs typeface="Arial"/>
              </a:rPr>
              <a:t>relacional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El </a:t>
            </a:r>
            <a:r>
              <a:rPr lang="en-US" dirty="0" err="1">
                <a:latin typeface="Arial"/>
                <a:cs typeface="Arial"/>
              </a:rPr>
              <a:t>módulo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tiempo</a:t>
            </a:r>
            <a:r>
              <a:rPr lang="en-US" dirty="0">
                <a:latin typeface="Arial"/>
                <a:cs typeface="Arial"/>
              </a:rPr>
              <a:t> real </a:t>
            </a:r>
            <a:r>
              <a:rPr lang="en-US" dirty="0" err="1">
                <a:latin typeface="Arial"/>
                <a:cs typeface="Arial"/>
              </a:rPr>
              <a:t>permite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reflejar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cambios</a:t>
            </a:r>
            <a:r>
              <a:rPr lang="en-US" dirty="0">
                <a:latin typeface="Arial"/>
                <a:cs typeface="Arial"/>
              </a:rPr>
              <a:t> de la base de </a:t>
            </a:r>
            <a:r>
              <a:rPr lang="en-US" dirty="0" err="1">
                <a:latin typeface="Arial"/>
                <a:cs typeface="Arial"/>
              </a:rPr>
              <a:t>datos</a:t>
            </a:r>
            <a:r>
              <a:rPr lang="en-US" dirty="0">
                <a:latin typeface="Arial"/>
                <a:cs typeface="Arial"/>
              </a:rPr>
              <a:t> en los </a:t>
            </a:r>
            <a:r>
              <a:rPr lang="en-US" dirty="0" err="1">
                <a:latin typeface="Arial"/>
                <a:cs typeface="Arial"/>
              </a:rPr>
              <a:t>dispositivos</a:t>
            </a:r>
            <a:r>
              <a:rPr lang="en-US" dirty="0">
                <a:latin typeface="Arial"/>
                <a:cs typeface="Arial"/>
              </a:rPr>
              <a:t> que la </a:t>
            </a:r>
            <a:r>
              <a:rPr lang="en-US" dirty="0" err="1">
                <a:latin typeface="Arial"/>
                <a:cs typeface="Arial"/>
              </a:rPr>
              <a:t>consumen</a:t>
            </a:r>
            <a:r>
              <a:rPr lang="en-US" dirty="0">
                <a:latin typeface="Arial"/>
                <a:cs typeface="Arial"/>
              </a:rPr>
              <a:t> (MQTT)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El frontend </a:t>
            </a:r>
            <a:r>
              <a:rPr lang="en-US" dirty="0" err="1">
                <a:latin typeface="Arial"/>
                <a:cs typeface="Arial"/>
              </a:rPr>
              <a:t>puede</a:t>
            </a:r>
            <a:r>
              <a:rPr lang="en-US" dirty="0">
                <a:latin typeface="Arial"/>
                <a:cs typeface="Arial"/>
              </a:rPr>
              <a:t> acceder a la base de </a:t>
            </a:r>
            <a:r>
              <a:rPr lang="en-US" dirty="0" err="1">
                <a:latin typeface="Arial"/>
                <a:cs typeface="Arial"/>
              </a:rPr>
              <a:t>datos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directamente</a:t>
            </a:r>
            <a:r>
              <a:rPr lang="en-US" dirty="0">
                <a:latin typeface="Arial"/>
                <a:cs typeface="Arial"/>
              </a:rPr>
              <a:t> o </a:t>
            </a:r>
            <a:r>
              <a:rPr lang="en-US" dirty="0" err="1">
                <a:latin typeface="Arial"/>
                <a:cs typeface="Arial"/>
              </a:rPr>
              <a:t>hacerlo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través</a:t>
            </a:r>
            <a:r>
              <a:rPr lang="en-US" dirty="0">
                <a:latin typeface="Arial"/>
                <a:cs typeface="Arial"/>
              </a:rPr>
              <a:t> del MQTT Broker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4">
            <a:extLst>
              <a:ext uri="{FF2B5EF4-FFF2-40B4-BE49-F238E27FC236}">
                <a16:creationId xmlns:a16="http://schemas.microsoft.com/office/drawing/2014/main" id="{569F4BB7-0497-4F70-AF4E-A1631C57C5BD}"/>
              </a:ext>
            </a:extLst>
          </p:cNvPr>
          <p:cNvSpPr/>
          <p:nvPr/>
        </p:nvSpPr>
        <p:spPr>
          <a:xfrm>
            <a:off x="6976491" y="1642491"/>
            <a:ext cx="804672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EEEABC7A-D66F-4A7B-B23D-F092E39E62CF}"/>
              </a:ext>
            </a:extLst>
          </p:cNvPr>
          <p:cNvSpPr/>
          <p:nvPr/>
        </p:nvSpPr>
        <p:spPr>
          <a:xfrm>
            <a:off x="6386321" y="3333750"/>
            <a:ext cx="756284" cy="757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CB41B-DC6A-4EBB-87EB-58BA920CBE18}"/>
              </a:ext>
            </a:extLst>
          </p:cNvPr>
          <p:cNvSpPr/>
          <p:nvPr/>
        </p:nvSpPr>
        <p:spPr>
          <a:xfrm>
            <a:off x="7572375" y="3390900"/>
            <a:ext cx="61912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B4DB43-0181-466D-9E1B-FAF3D2AC2EB9}"/>
              </a:ext>
            </a:extLst>
          </p:cNvPr>
          <p:cNvCxnSpPr/>
          <p:nvPr/>
        </p:nvCxnSpPr>
        <p:spPr>
          <a:xfrm>
            <a:off x="7705725" y="3638550"/>
            <a:ext cx="390525" cy="0"/>
          </a:xfrm>
          <a:prstGeom prst="straightConnector1">
            <a:avLst/>
          </a:prstGeom>
          <a:ln>
            <a:solidFill>
              <a:schemeClr val="bg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3B6BF7-1F1A-41E6-858C-3FAFD4BFBC3F}"/>
              </a:ext>
            </a:extLst>
          </p:cNvPr>
          <p:cNvCxnSpPr>
            <a:cxnSpLocks/>
          </p:cNvCxnSpPr>
          <p:nvPr/>
        </p:nvCxnSpPr>
        <p:spPr>
          <a:xfrm flipH="1">
            <a:off x="7677150" y="3771899"/>
            <a:ext cx="419100" cy="0"/>
          </a:xfrm>
          <a:prstGeom prst="straightConnector1">
            <a:avLst/>
          </a:prstGeom>
          <a:ln>
            <a:solidFill>
              <a:schemeClr val="bg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9EE3B2-7E6A-4750-AFF1-190BFB49C2F1}"/>
              </a:ext>
            </a:extLst>
          </p:cNvPr>
          <p:cNvSpPr txBox="1"/>
          <p:nvPr/>
        </p:nvSpPr>
        <p:spPr>
          <a:xfrm>
            <a:off x="7267575" y="4133850"/>
            <a:ext cx="13239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 Broker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CFC0C-B78B-4A95-BCF9-E484B8BC7955}"/>
              </a:ext>
            </a:extLst>
          </p:cNvPr>
          <p:cNvSpPr txBox="1"/>
          <p:nvPr/>
        </p:nvSpPr>
        <p:spPr>
          <a:xfrm>
            <a:off x="6105525" y="4133850"/>
            <a:ext cx="13239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F9340-7D07-4B08-A9A6-E7624F0D9709}"/>
              </a:ext>
            </a:extLst>
          </p:cNvPr>
          <p:cNvSpPr/>
          <p:nvPr/>
        </p:nvSpPr>
        <p:spPr>
          <a:xfrm>
            <a:off x="6143625" y="3257550"/>
            <a:ext cx="2447925" cy="11811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DFBB3B-9352-4D26-B7F5-6F6BF6500974}"/>
              </a:ext>
            </a:extLst>
          </p:cNvPr>
          <p:cNvSpPr/>
          <p:nvPr/>
        </p:nvSpPr>
        <p:spPr>
          <a:xfrm>
            <a:off x="6619874" y="3105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9C9AB-F723-439A-A565-5A0E92EBF821}"/>
              </a:ext>
            </a:extLst>
          </p:cNvPr>
          <p:cNvSpPr/>
          <p:nvPr/>
        </p:nvSpPr>
        <p:spPr>
          <a:xfrm>
            <a:off x="7772399" y="3105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94913-73BF-4156-9190-317EA2645BDA}"/>
              </a:ext>
            </a:extLst>
          </p:cNvPr>
          <p:cNvSpPr txBox="1"/>
          <p:nvPr/>
        </p:nvSpPr>
        <p:spPr>
          <a:xfrm>
            <a:off x="6143624" y="4438650"/>
            <a:ext cx="24098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Firebase Database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DC634DC-7AA2-44B6-8CD6-6555E77B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00" y="1591056"/>
            <a:ext cx="561975" cy="685038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E4D526CE-02DD-402D-A99E-524906BCC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25" y="1669161"/>
            <a:ext cx="676275" cy="585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C2755E-0D15-42CC-AEDA-345AD9588E23}"/>
              </a:ext>
            </a:extLst>
          </p:cNvPr>
          <p:cNvSpPr/>
          <p:nvPr/>
        </p:nvSpPr>
        <p:spPr>
          <a:xfrm flipV="1">
            <a:off x="6159262" y="2742121"/>
            <a:ext cx="2369208" cy="8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7B3D74-6C4B-49F4-B1B1-08B670C72B0E}"/>
              </a:ext>
            </a:extLst>
          </p:cNvPr>
          <p:cNvCxnSpPr/>
          <p:nvPr/>
        </p:nvCxnSpPr>
        <p:spPr>
          <a:xfrm>
            <a:off x="6519873" y="2360969"/>
            <a:ext cx="476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F9434-04E7-42EE-A8C4-4F1E093F77F3}"/>
              </a:ext>
            </a:extLst>
          </p:cNvPr>
          <p:cNvCxnSpPr>
            <a:cxnSpLocks/>
          </p:cNvCxnSpPr>
          <p:nvPr/>
        </p:nvCxnSpPr>
        <p:spPr>
          <a:xfrm>
            <a:off x="7372360" y="2375255"/>
            <a:ext cx="476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3318E7-AB08-4484-AEC0-75E3DAEB4CA0}"/>
              </a:ext>
            </a:extLst>
          </p:cNvPr>
          <p:cNvCxnSpPr>
            <a:cxnSpLocks/>
          </p:cNvCxnSpPr>
          <p:nvPr/>
        </p:nvCxnSpPr>
        <p:spPr>
          <a:xfrm>
            <a:off x="8267708" y="2375255"/>
            <a:ext cx="4762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A60308-4BB2-45DE-BE60-EF5EC8706F9D}"/>
              </a:ext>
            </a:extLst>
          </p:cNvPr>
          <p:cNvCxnSpPr>
            <a:cxnSpLocks/>
          </p:cNvCxnSpPr>
          <p:nvPr/>
        </p:nvCxnSpPr>
        <p:spPr>
          <a:xfrm>
            <a:off x="6734183" y="2827693"/>
            <a:ext cx="4762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3C5F15-68A1-449C-BC96-6D26B0CCC8A0}"/>
              </a:ext>
            </a:extLst>
          </p:cNvPr>
          <p:cNvCxnSpPr>
            <a:cxnSpLocks/>
          </p:cNvCxnSpPr>
          <p:nvPr/>
        </p:nvCxnSpPr>
        <p:spPr>
          <a:xfrm>
            <a:off x="7877183" y="2827692"/>
            <a:ext cx="4762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 objeto mediante {}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cada llave debe especificar el nombre de los parámetros y los valores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Los posibles valores son </a:t>
            </a:r>
            <a:r>
              <a:rPr lang="es-ES" dirty="0" err="1">
                <a:ea typeface="+mn-lt"/>
                <a:cs typeface="+mn-lt"/>
              </a:rPr>
              <a:t>Strings</a:t>
            </a:r>
            <a:r>
              <a:rPr lang="es-ES" dirty="0">
                <a:ea typeface="+mn-lt"/>
                <a:cs typeface="+mn-lt"/>
              </a:rPr>
              <a:t>, enteros, decimales y booleanos</a:t>
            </a:r>
            <a:endParaRPr lang="es-ES">
              <a:cs typeface="Calibri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2097958"/>
            <a:ext cx="3145278" cy="150898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/>
              </a:rPr>
              <a:t>  "</a:t>
            </a:r>
            <a:r>
              <a:rPr lang="es-ES" sz="1500" dirty="0" err="1">
                <a:latin typeface="Consolas"/>
              </a:rPr>
              <a:t>nombre":"Andrés</a:t>
            </a:r>
            <a:r>
              <a:rPr lang="es-ES" sz="1500" dirty="0">
                <a:latin typeface="Consolas"/>
              </a:rPr>
              <a:t> Ortega",</a:t>
            </a:r>
          </a:p>
          <a:p>
            <a:r>
              <a:rPr lang="es-ES" sz="1500" dirty="0">
                <a:latin typeface="Consolas"/>
              </a:rPr>
              <a:t>  "edad":29,</a:t>
            </a:r>
          </a:p>
          <a:p>
            <a:r>
              <a:rPr lang="es-ES" sz="1500" dirty="0">
                <a:latin typeface="Consolas"/>
              </a:rPr>
              <a:t>  "altura":1.70,</a:t>
            </a:r>
          </a:p>
          <a:p>
            <a:r>
              <a:rPr lang="es-ES" sz="1500" dirty="0">
                <a:latin typeface="Consolas"/>
              </a:rPr>
              <a:t>  "</a:t>
            </a:r>
            <a:r>
              <a:rPr lang="es-ES" sz="1500" dirty="0" err="1">
                <a:latin typeface="Consolas"/>
              </a:rPr>
              <a:t>isFat</a:t>
            </a:r>
            <a:r>
              <a:rPr lang="es-ES" sz="1500" dirty="0">
                <a:latin typeface="Consolas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8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una lista mediante []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los corchetes debe especificar la lista de valores sin una </a:t>
            </a:r>
            <a:r>
              <a:rPr lang="es-ES" b="1" dirty="0">
                <a:ea typeface="+mn-lt"/>
                <a:cs typeface="+mn-lt"/>
              </a:rPr>
              <a:t>clave.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cs typeface="Calibri"/>
              </a:rPr>
              <a:t>Automáticamente las claves serán los índices de cada objeto (</a:t>
            </a:r>
            <a:r>
              <a:rPr lang="es-ES" dirty="0" err="1">
                <a:cs typeface="Calibri"/>
              </a:rPr>
              <a:t>Ej</a:t>
            </a:r>
            <a:r>
              <a:rPr lang="es-ES" dirty="0">
                <a:cs typeface="Calibri"/>
              </a:rPr>
              <a:t>: 0,1,2,3,4...)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2097958"/>
            <a:ext cx="3145278" cy="150898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 fontScale="92500" lnSpcReduction="1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</a:rPr>
              <a:t>    [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"Mauricio",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"Emmanuel",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"Sara",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"Nicolás"</a:t>
            </a:r>
            <a:endParaRPr lang="es-E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]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08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 como claves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objeto puede ser valor de una clave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Esto representa una relación de composición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1526458"/>
            <a:ext cx="3145278" cy="315681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"manager":{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nombre":"Andrés</a:t>
            </a:r>
            <a:r>
              <a:rPr lang="es-ES" sz="1500" dirty="0">
                <a:latin typeface="Consolas"/>
                <a:cs typeface="Calibri"/>
              </a:rPr>
              <a:t> Ortega",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"edad":29,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"altura":1.70,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soltero":true</a:t>
            </a:r>
            <a:r>
              <a:rPr lang="es-ES" sz="1500" dirty="0">
                <a:latin typeface="Consolas"/>
                <a:cs typeface="Calibri"/>
              </a:rPr>
              <a:t>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}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269882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6740</TotalTime>
  <Words>1699</Words>
  <Application>Microsoft Office PowerPoint</Application>
  <PresentationFormat>On-screen Show (16:9)</PresentationFormat>
  <Paragraphs>374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UAO-Theme</vt:lpstr>
      <vt:lpstr>Office Theme</vt:lpstr>
      <vt:lpstr>Aplicaciones Móviles</vt:lpstr>
      <vt:lpstr>        Firebase</vt:lpstr>
      <vt:lpstr>Firebase</vt:lpstr>
      <vt:lpstr>        Database</vt:lpstr>
      <vt:lpstr>Database</vt:lpstr>
      <vt:lpstr>JSON</vt:lpstr>
      <vt:lpstr>JSON: Objetos</vt:lpstr>
      <vt:lpstr>JSON: Arreglos</vt:lpstr>
      <vt:lpstr>JSON: Objetos como claves</vt:lpstr>
      <vt:lpstr>JSON: Arreglos como claves</vt:lpstr>
      <vt:lpstr>JSON: Combinación</vt:lpstr>
      <vt:lpstr>Database</vt:lpstr>
      <vt:lpstr>Database: estructura</vt:lpstr>
      <vt:lpstr>Estructuras típicas</vt:lpstr>
      <vt:lpstr>Database: embedded data model</vt:lpstr>
      <vt:lpstr>Database: embedded data model</vt:lpstr>
      <vt:lpstr>Database: normalized data model</vt:lpstr>
      <vt:lpstr>Database: normalized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624</cp:revision>
  <dcterms:modified xsi:type="dcterms:W3CDTF">2020-03-01T20:12:13Z</dcterms:modified>
</cp:coreProperties>
</file>