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48" r:id="rId2"/>
  </p:sldMasterIdLst>
  <p:notesMasterIdLst>
    <p:notesMasterId r:id="rId38"/>
  </p:notesMasterIdLst>
  <p:sldIdLst>
    <p:sldId id="256" r:id="rId3"/>
    <p:sldId id="374" r:id="rId4"/>
    <p:sldId id="375" r:id="rId5"/>
    <p:sldId id="376" r:id="rId6"/>
    <p:sldId id="387" r:id="rId7"/>
    <p:sldId id="386" r:id="rId8"/>
    <p:sldId id="388" r:id="rId9"/>
    <p:sldId id="390" r:id="rId10"/>
    <p:sldId id="391" r:id="rId11"/>
    <p:sldId id="392" r:id="rId12"/>
    <p:sldId id="393" r:id="rId13"/>
    <p:sldId id="394" r:id="rId14"/>
    <p:sldId id="389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9" r:id="rId25"/>
    <p:sldId id="410" r:id="rId26"/>
    <p:sldId id="404" r:id="rId27"/>
    <p:sldId id="405" r:id="rId28"/>
    <p:sldId id="406" r:id="rId29"/>
    <p:sldId id="411" r:id="rId30"/>
    <p:sldId id="379" r:id="rId31"/>
    <p:sldId id="380" r:id="rId32"/>
    <p:sldId id="381" r:id="rId33"/>
    <p:sldId id="382" r:id="rId34"/>
    <p:sldId id="383" r:id="rId35"/>
    <p:sldId id="384" r:id="rId36"/>
    <p:sldId id="385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042"/>
    <a:srgbClr val="FFFFFF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FB67F-B52D-44E3-828B-20F6AE2D0418}" v="7" dt="2020-03-01T20:12:12.939"/>
    <p1510:client id="{16FB6C03-609B-4784-B3BA-0AE8B2DE4E31}" v="31" dt="2020-03-01T19:08:05.355"/>
    <p1510:client id="{6FBB7521-4EB9-40D0-8EA6-78B68DF4946E}" v="52" dt="2020-03-01T19:06:24.120"/>
    <p1510:client id="{F36A9B5A-4149-4202-A934-478FA61F6B8C}" v="1729" dt="2020-03-01T20:10:09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 autoAdjust="0"/>
    <p:restoredTop sz="94463" autoAdjust="0"/>
  </p:normalViewPr>
  <p:slideViewPr>
    <p:cSldViewPr>
      <p:cViewPr>
        <p:scale>
          <a:sx n="66" d="100"/>
          <a:sy n="66" d="100"/>
        </p:scale>
        <p:origin x="1280" y="3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ciano Rﭑηcφη" userId="0ad8d800a0e86a02" providerId="Windows Live" clId="Web-{0A2FB67F-B52D-44E3-828B-20F6AE2D0418}"/>
    <pc:docChg chg="modSld">
      <pc:chgData name="Domiciano Rﭑηcφη" userId="0ad8d800a0e86a02" providerId="Windows Live" clId="Web-{0A2FB67F-B52D-44E3-828B-20F6AE2D0418}" dt="2020-03-01T20:12:12.939" v="5"/>
      <pc:docMkLst>
        <pc:docMk/>
      </pc:docMkLst>
      <pc:sldChg chg="addSp delSp">
        <pc:chgData name="Domiciano Rﭑηcφη" userId="0ad8d800a0e86a02" providerId="Windows Live" clId="Web-{0A2FB67F-B52D-44E3-828B-20F6AE2D0418}" dt="2020-03-01T20:11:54.751" v="1"/>
        <pc:sldMkLst>
          <pc:docMk/>
          <pc:sldMk cId="1566269882" sldId="332"/>
        </pc:sldMkLst>
        <pc:picChg chg="add del">
          <ac:chgData name="Domiciano Rﭑηcφη" userId="0ad8d800a0e86a02" providerId="Windows Live" clId="Web-{0A2FB67F-B52D-44E3-828B-20F6AE2D0418}" dt="2020-03-01T20:11:54.751" v="1"/>
          <ac:picMkLst>
            <pc:docMk/>
            <pc:sldMk cId="1566269882" sldId="332"/>
            <ac:picMk id="4" creationId="{E331F50C-069F-4AD4-9E36-38077C1A28DB}"/>
          </ac:picMkLst>
        </pc:picChg>
      </pc:sldChg>
      <pc:sldChg chg="addSp">
        <pc:chgData name="Domiciano Rﭑηcφη" userId="0ad8d800a0e86a02" providerId="Windows Live" clId="Web-{0A2FB67F-B52D-44E3-828B-20F6AE2D0418}" dt="2020-03-01T20:12:02.345" v="2"/>
        <pc:sldMkLst>
          <pc:docMk/>
          <pc:sldMk cId="1935797942" sldId="339"/>
        </pc:sldMkLst>
        <pc:picChg chg="add">
          <ac:chgData name="Domiciano Rﭑηcφη" userId="0ad8d800a0e86a02" providerId="Windows Live" clId="Web-{0A2FB67F-B52D-44E3-828B-20F6AE2D0418}" dt="2020-03-01T20:12:02.345" v="2"/>
          <ac:picMkLst>
            <pc:docMk/>
            <pc:sldMk cId="1935797942" sldId="339"/>
            <ac:picMk id="3" creationId="{8E145EBA-8854-4F2F-A96D-111539AFFB0A}"/>
          </ac:picMkLst>
        </pc:picChg>
      </pc:sldChg>
      <pc:sldChg chg="addSp">
        <pc:chgData name="Domiciano Rﭑηcφη" userId="0ad8d800a0e86a02" providerId="Windows Live" clId="Web-{0A2FB67F-B52D-44E3-828B-20F6AE2D0418}" dt="2020-03-01T20:12:05.392" v="3"/>
        <pc:sldMkLst>
          <pc:docMk/>
          <pc:sldMk cId="2235799950" sldId="340"/>
        </pc:sldMkLst>
        <pc:picChg chg="add">
          <ac:chgData name="Domiciano Rﭑηcφη" userId="0ad8d800a0e86a02" providerId="Windows Live" clId="Web-{0A2FB67F-B52D-44E3-828B-20F6AE2D0418}" dt="2020-03-01T20:12:05.392" v="3"/>
          <ac:picMkLst>
            <pc:docMk/>
            <pc:sldMk cId="2235799950" sldId="340"/>
            <ac:picMk id="4" creationId="{747C4B1B-1601-4D41-A85F-C2E9A2600454}"/>
          </ac:picMkLst>
        </pc:picChg>
      </pc:sldChg>
      <pc:sldChg chg="addSp">
        <pc:chgData name="Domiciano Rﭑηcφη" userId="0ad8d800a0e86a02" providerId="Windows Live" clId="Web-{0A2FB67F-B52D-44E3-828B-20F6AE2D0418}" dt="2020-03-01T20:12:09.876" v="4"/>
        <pc:sldMkLst>
          <pc:docMk/>
          <pc:sldMk cId="531677072" sldId="341"/>
        </pc:sldMkLst>
        <pc:picChg chg="add">
          <ac:chgData name="Domiciano Rﭑηcφη" userId="0ad8d800a0e86a02" providerId="Windows Live" clId="Web-{0A2FB67F-B52D-44E3-828B-20F6AE2D0418}" dt="2020-03-01T20:12:09.876" v="4"/>
          <ac:picMkLst>
            <pc:docMk/>
            <pc:sldMk cId="531677072" sldId="341"/>
            <ac:picMk id="3" creationId="{93FDC41D-090D-4660-8FE6-C0DAF7BDB8B9}"/>
          </ac:picMkLst>
        </pc:picChg>
      </pc:sldChg>
      <pc:sldChg chg="addSp">
        <pc:chgData name="Domiciano Rﭑηcφη" userId="0ad8d800a0e86a02" providerId="Windows Live" clId="Web-{0A2FB67F-B52D-44E3-828B-20F6AE2D0418}" dt="2020-03-01T20:12:12.939" v="5"/>
        <pc:sldMkLst>
          <pc:docMk/>
          <pc:sldMk cId="2041521015" sldId="342"/>
        </pc:sldMkLst>
        <pc:picChg chg="add">
          <ac:chgData name="Domiciano Rﭑηcφη" userId="0ad8d800a0e86a02" providerId="Windows Live" clId="Web-{0A2FB67F-B52D-44E3-828B-20F6AE2D0418}" dt="2020-03-01T20:12:12.939" v="5"/>
          <ac:picMkLst>
            <pc:docMk/>
            <pc:sldMk cId="2041521015" sldId="342"/>
            <ac:picMk id="3" creationId="{FE0FC30C-0A25-4E3B-A47A-15B1F808DF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95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285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977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656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486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764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44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232" y="1988820"/>
            <a:ext cx="3907535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FIREBASE DATABASE</a:t>
            </a:r>
            <a:endParaRPr lang="e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Domiciano </a:t>
            </a:r>
            <a:r>
              <a:rPr lang="es" dirty="0"/>
              <a:t>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 servidor</a:t>
            </a:r>
            <a:endParaRPr lang="es-CO" dirty="0" err="1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707654"/>
            <a:ext cx="1945257" cy="194525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46190" y="3681414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Firebase</a:t>
            </a:r>
            <a:r>
              <a:rPr lang="es-ES" b="1" dirty="0" smtClean="0">
                <a:solidFill>
                  <a:schemeClr val="tx1"/>
                </a:solidFill>
                <a:ea typeface="+mn-lt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Database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99254"/>
            <a:ext cx="1697826" cy="148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6586827" y="4371950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BACKEND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17678" y="4371949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FRONTEND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957458" y="2636784"/>
            <a:ext cx="3414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3969957" y="2329007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PUT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 servidor</a:t>
            </a:r>
            <a:endParaRPr lang="es-CO" dirty="0" err="1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707654"/>
            <a:ext cx="1945257" cy="194525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46190" y="3681414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Firebase</a:t>
            </a:r>
            <a:r>
              <a:rPr lang="es-ES" b="1" dirty="0" smtClean="0">
                <a:solidFill>
                  <a:schemeClr val="tx1"/>
                </a:solidFill>
                <a:ea typeface="+mn-lt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Database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99254"/>
            <a:ext cx="1697826" cy="148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6586827" y="4371950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BACKEND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17678" y="4371949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FRONTEND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957458" y="2636784"/>
            <a:ext cx="3414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3969957" y="2329007"/>
            <a:ext cx="893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DELETE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3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 servidor</a:t>
            </a:r>
            <a:endParaRPr lang="es-CO" dirty="0" err="1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707654"/>
            <a:ext cx="1945257" cy="194525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46190" y="3681414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Firebase</a:t>
            </a:r>
            <a:r>
              <a:rPr lang="es-ES" b="1" dirty="0" smtClean="0">
                <a:solidFill>
                  <a:schemeClr val="tx1"/>
                </a:solidFill>
                <a:ea typeface="+mn-lt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Database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99254"/>
            <a:ext cx="1697826" cy="148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6586827" y="4371950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BACKEND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17678" y="4371949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FRONTEND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957458" y="2636784"/>
            <a:ext cx="3414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3969957" y="2329007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RESQUEST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28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 servidor</a:t>
            </a:r>
            <a:endParaRPr lang="es-CO" dirty="0" err="1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707654"/>
            <a:ext cx="1945257" cy="194525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46190" y="3681414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Firebase</a:t>
            </a:r>
            <a:r>
              <a:rPr lang="es-ES" b="1" dirty="0" smtClean="0">
                <a:solidFill>
                  <a:schemeClr val="tx1"/>
                </a:solidFill>
                <a:ea typeface="+mn-lt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Database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99254"/>
            <a:ext cx="1697826" cy="148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6586827" y="4371950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BACKEND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17678" y="4371949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FRONTEND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957458" y="2636784"/>
            <a:ext cx="3414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3032751" y="3075806"/>
            <a:ext cx="3264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3969957" y="2329007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RESQUEST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958736" y="3102817"/>
            <a:ext cx="1184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RESPONSE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21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DATABASE</a:t>
            </a:r>
            <a:endParaRPr lang="e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cs typeface="Calibri Light"/>
              </a:rPr>
              <a:t>Problema</a:t>
            </a:r>
            <a:r>
              <a:rPr lang="en-US" dirty="0" smtClean="0">
                <a:cs typeface="Calibri Light"/>
              </a:rPr>
              <a:t> del </a:t>
            </a:r>
            <a:r>
              <a:rPr lang="en-US" dirty="0" err="1" smtClean="0">
                <a:cs typeface="Calibri Light"/>
              </a:rPr>
              <a:t>cliente-servidor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 servidor</a:t>
            </a:r>
            <a:endParaRPr lang="es-CO" dirty="0" err="1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707654"/>
            <a:ext cx="1945257" cy="194525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46190" y="3681414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Firebase</a:t>
            </a:r>
            <a:r>
              <a:rPr lang="es-ES" b="1" dirty="0" smtClean="0">
                <a:solidFill>
                  <a:schemeClr val="tx1"/>
                </a:solidFill>
                <a:ea typeface="+mn-lt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Database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1635646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6586827" y="4371950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BACKEND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17678" y="4371949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FRONTEND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9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3100665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1705026" y="1303021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763688" y="276737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22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 servidor</a:t>
            </a:r>
            <a:endParaRPr lang="es-CO" dirty="0" err="1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707654"/>
            <a:ext cx="1945257" cy="194525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46190" y="3681414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Firebase</a:t>
            </a:r>
            <a:r>
              <a:rPr lang="es-ES" b="1" dirty="0" smtClean="0">
                <a:solidFill>
                  <a:schemeClr val="tx1"/>
                </a:solidFill>
                <a:ea typeface="+mn-lt"/>
              </a:rPr>
              <a:t> </a:t>
            </a:r>
            <a:r>
              <a:rPr lang="es-ES" b="1" dirty="0" err="1">
                <a:solidFill>
                  <a:schemeClr val="tx1"/>
                </a:solidFill>
                <a:ea typeface="+mn-lt"/>
              </a:rPr>
              <a:t>Database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1635646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6586827" y="4371950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BACKEND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17678" y="4371949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FRONTEND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9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3100665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1705026" y="1303021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763688" y="276737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" name="Conector recto de flecha 4"/>
          <p:cNvCxnSpPr>
            <a:stCxn id="1026" idx="3"/>
            <a:endCxn id="18" idx="1"/>
          </p:cNvCxnSpPr>
          <p:nvPr/>
        </p:nvCxnSpPr>
        <p:spPr>
          <a:xfrm>
            <a:off x="2528108" y="2001914"/>
            <a:ext cx="3628068" cy="67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959932" y="1894065"/>
            <a:ext cx="67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6948782" y="2715110"/>
            <a:ext cx="360040" cy="3600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872962" y="3028369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2"/>
                </a:solidFill>
                <a:ea typeface="+mn-lt"/>
              </a:rPr>
              <a:t>Info</a:t>
            </a:r>
            <a:endParaRPr lang="es-CO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1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 servidor</a:t>
            </a:r>
            <a:endParaRPr lang="es-CO" dirty="0" err="1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707654"/>
            <a:ext cx="1945257" cy="194525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46190" y="3681414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Firebase</a:t>
            </a:r>
            <a:r>
              <a:rPr lang="es-ES" b="1" dirty="0" smtClean="0">
                <a:solidFill>
                  <a:schemeClr val="tx1"/>
                </a:solidFill>
                <a:ea typeface="+mn-lt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Database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1635646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6586827" y="4371950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BACKEND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17678" y="4371949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FRONTEND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9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3100665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1705026" y="1303021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763688" y="276737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6948782" y="2715110"/>
            <a:ext cx="360040" cy="3600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872962" y="3028369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2"/>
                </a:solidFill>
                <a:ea typeface="+mn-lt"/>
              </a:rPr>
              <a:t>Info</a:t>
            </a:r>
            <a:endParaRPr lang="es-CO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2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 servidor</a:t>
            </a:r>
            <a:endParaRPr lang="es-CO" dirty="0" err="1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707654"/>
            <a:ext cx="1945257" cy="194525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46190" y="3681414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Firebase</a:t>
            </a:r>
            <a:r>
              <a:rPr lang="es-ES" b="1" dirty="0" smtClean="0">
                <a:solidFill>
                  <a:schemeClr val="tx1"/>
                </a:solidFill>
                <a:ea typeface="+mn-lt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Database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1635646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6586827" y="4371950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BACKEND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17678" y="4371949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FRONTEND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9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3100665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1705026" y="1303021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763688" y="276737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6948782" y="2715110"/>
            <a:ext cx="360040" cy="3600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872962" y="3028369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2"/>
                </a:solidFill>
                <a:ea typeface="+mn-lt"/>
              </a:rPr>
              <a:t>Info</a:t>
            </a:r>
            <a:endParaRPr lang="es-CO" dirty="0">
              <a:solidFill>
                <a:schemeClr val="bg2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603928" y="3016567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chemeClr val="tx1"/>
                </a:solidFill>
              </a:rPr>
              <a:t>?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07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 servidor</a:t>
            </a:r>
            <a:endParaRPr lang="es-CO" dirty="0" err="1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707654"/>
            <a:ext cx="1945257" cy="194525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46190" y="3681414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Firebase</a:t>
            </a:r>
            <a:r>
              <a:rPr lang="es-ES" b="1" dirty="0" smtClean="0">
                <a:solidFill>
                  <a:schemeClr val="tx1"/>
                </a:solidFill>
                <a:ea typeface="+mn-lt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Database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1635646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6586827" y="4371950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BACKEND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17678" y="4371949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FRONTEND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9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3100665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1705026" y="1303021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763688" y="276737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6948782" y="2715110"/>
            <a:ext cx="360040" cy="3600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872962" y="3028369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2"/>
                </a:solidFill>
                <a:ea typeface="+mn-lt"/>
              </a:rPr>
              <a:t>Info</a:t>
            </a:r>
            <a:endParaRPr lang="es-CO" dirty="0">
              <a:solidFill>
                <a:schemeClr val="bg2"/>
              </a:solidFill>
            </a:endParaRPr>
          </a:p>
        </p:txBody>
      </p:sp>
      <p:cxnSp>
        <p:nvCxnSpPr>
          <p:cNvPr id="17" name="Conector recto de flecha 16"/>
          <p:cNvCxnSpPr>
            <a:stCxn id="9" idx="3"/>
          </p:cNvCxnSpPr>
          <p:nvPr/>
        </p:nvCxnSpPr>
        <p:spPr>
          <a:xfrm flipV="1">
            <a:off x="2528108" y="2680283"/>
            <a:ext cx="3628068" cy="78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638873" y="3094537"/>
            <a:ext cx="169629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 smtClean="0">
                <a:solidFill>
                  <a:schemeClr val="tx1"/>
                </a:solidFill>
                <a:ea typeface="+mn-lt"/>
              </a:rPr>
              <a:t>GET</a:t>
            </a:r>
          </a:p>
          <a:p>
            <a:endParaRPr lang="es-ES" b="1" dirty="0">
              <a:solidFill>
                <a:schemeClr val="tx1"/>
              </a:solidFill>
              <a:ea typeface="+mn-lt"/>
            </a:endParaRPr>
          </a:p>
          <a:p>
            <a:pPr algn="ctr"/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Every</a:t>
            </a:r>
            <a:r>
              <a:rPr lang="es-ES" b="1" dirty="0" smtClean="0">
                <a:solidFill>
                  <a:schemeClr val="tx1"/>
                </a:solidFill>
                <a:ea typeface="+mn-lt"/>
              </a:rPr>
              <a:t> 10 </a:t>
            </a:r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seconds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       Firebase</a:t>
            </a:r>
            <a:endParaRPr lang="en-US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81" y="1286414"/>
            <a:ext cx="1945257" cy="194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 servidor</a:t>
            </a:r>
            <a:endParaRPr lang="es-CO" dirty="0" err="1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707654"/>
            <a:ext cx="1945257" cy="194525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46190" y="3681414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Firebase</a:t>
            </a:r>
            <a:r>
              <a:rPr lang="es-ES" b="1" dirty="0" smtClean="0">
                <a:solidFill>
                  <a:schemeClr val="tx1"/>
                </a:solidFill>
                <a:ea typeface="+mn-lt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Database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1635646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6586827" y="4371950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BACKEND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17678" y="4371949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FRONTEND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9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3100665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1705026" y="1303021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763688" y="276737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6948782" y="2715110"/>
            <a:ext cx="360040" cy="3600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872962" y="3028369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2"/>
                </a:solidFill>
                <a:ea typeface="+mn-lt"/>
              </a:rPr>
              <a:t>Info</a:t>
            </a:r>
            <a:endParaRPr lang="es-CO" dirty="0">
              <a:solidFill>
                <a:schemeClr val="bg2"/>
              </a:solidFill>
            </a:endParaRPr>
          </a:p>
        </p:txBody>
      </p:sp>
      <p:cxnSp>
        <p:nvCxnSpPr>
          <p:cNvPr id="17" name="Conector recto de flecha 16"/>
          <p:cNvCxnSpPr>
            <a:stCxn id="9" idx="3"/>
          </p:cNvCxnSpPr>
          <p:nvPr/>
        </p:nvCxnSpPr>
        <p:spPr>
          <a:xfrm flipV="1">
            <a:off x="2528108" y="2680283"/>
            <a:ext cx="3628068" cy="78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638873" y="3094537"/>
            <a:ext cx="169629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 smtClean="0">
                <a:solidFill>
                  <a:schemeClr val="tx1"/>
                </a:solidFill>
                <a:ea typeface="+mn-lt"/>
              </a:rPr>
              <a:t>GET</a:t>
            </a:r>
          </a:p>
          <a:p>
            <a:endParaRPr lang="es-ES" b="1" dirty="0">
              <a:solidFill>
                <a:schemeClr val="tx1"/>
              </a:solidFill>
              <a:ea typeface="+mn-lt"/>
            </a:endParaRPr>
          </a:p>
          <a:p>
            <a:pPr algn="ctr"/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Every</a:t>
            </a:r>
            <a:r>
              <a:rPr lang="es-ES" b="1" dirty="0" smtClean="0">
                <a:solidFill>
                  <a:schemeClr val="tx1"/>
                </a:solidFill>
                <a:ea typeface="+mn-lt"/>
              </a:rPr>
              <a:t> 10 </a:t>
            </a:r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seconds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Cruz 2"/>
          <p:cNvSpPr/>
          <p:nvPr/>
        </p:nvSpPr>
        <p:spPr>
          <a:xfrm rot="18900000">
            <a:off x="3534542" y="2233578"/>
            <a:ext cx="1907595" cy="1907595"/>
          </a:xfrm>
          <a:prstGeom prst="plus">
            <a:avLst>
              <a:gd name="adj" fmla="val 4699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96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Comunicación</a:t>
            </a:r>
            <a:endParaRPr lang="e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Publisher-subscriber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Publisher-</a:t>
            </a:r>
            <a:r>
              <a:rPr lang="es-ES" dirty="0" err="1" smtClean="0"/>
              <a:t>subscriber</a:t>
            </a:r>
            <a:endParaRPr lang="es-CO" dirty="0" err="1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707654"/>
            <a:ext cx="1945257" cy="194525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46190" y="3681414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Firebase</a:t>
            </a:r>
            <a:r>
              <a:rPr lang="es-ES" b="1" dirty="0" smtClean="0">
                <a:solidFill>
                  <a:schemeClr val="tx1"/>
                </a:solidFill>
                <a:ea typeface="+mn-lt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Database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1635646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6586827" y="4371950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BACKEND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17678" y="4371949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FRONTEND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9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3100665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1705026" y="1303021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763688" y="276737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7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Publisher-</a:t>
            </a:r>
            <a:r>
              <a:rPr lang="es-ES" dirty="0" err="1"/>
              <a:t>subscriber</a:t>
            </a:r>
            <a:endParaRPr lang="es-CO" dirty="0" err="1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707654"/>
            <a:ext cx="1945257" cy="194525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46190" y="3681414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Firebase</a:t>
            </a:r>
            <a:r>
              <a:rPr lang="es-ES" b="1" dirty="0" smtClean="0">
                <a:solidFill>
                  <a:schemeClr val="tx1"/>
                </a:solidFill>
                <a:ea typeface="+mn-lt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Database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1635646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6586827" y="4371950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BACKEND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17678" y="4371949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FRONTEND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9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3100665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1705026" y="1303021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763688" y="276737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" name="Conector recto de flecha 4"/>
          <p:cNvCxnSpPr>
            <a:stCxn id="9" idx="3"/>
            <a:endCxn id="18" idx="1"/>
          </p:cNvCxnSpPr>
          <p:nvPr/>
        </p:nvCxnSpPr>
        <p:spPr>
          <a:xfrm flipV="1">
            <a:off x="2528108" y="2680283"/>
            <a:ext cx="3628068" cy="78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3790459" y="3173703"/>
            <a:ext cx="1152128" cy="31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Subscribe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1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Publisher-</a:t>
            </a:r>
            <a:r>
              <a:rPr lang="es-ES" dirty="0" err="1"/>
              <a:t>subscriber</a:t>
            </a:r>
            <a:endParaRPr lang="es-CO" dirty="0" err="1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707654"/>
            <a:ext cx="1945257" cy="194525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46190" y="3681414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Firebase</a:t>
            </a:r>
            <a:r>
              <a:rPr lang="es-ES" b="1" dirty="0" smtClean="0">
                <a:solidFill>
                  <a:schemeClr val="tx1"/>
                </a:solidFill>
                <a:ea typeface="+mn-lt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Database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1635646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6586827" y="4371950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BACKEND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17678" y="4371949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FRONTEND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9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3100665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1705026" y="1303021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763688" y="276737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8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Publisher-</a:t>
            </a:r>
            <a:r>
              <a:rPr lang="es-ES" dirty="0" err="1"/>
              <a:t>subscriber</a:t>
            </a:r>
            <a:endParaRPr lang="es-CO" dirty="0" err="1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707654"/>
            <a:ext cx="1945257" cy="194525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46190" y="3681414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Firebase</a:t>
            </a:r>
            <a:r>
              <a:rPr lang="es-ES" b="1" dirty="0" smtClean="0">
                <a:solidFill>
                  <a:schemeClr val="tx1"/>
                </a:solidFill>
                <a:ea typeface="+mn-lt"/>
              </a:rPr>
              <a:t> </a:t>
            </a:r>
            <a:r>
              <a:rPr lang="es-ES" b="1" dirty="0" err="1">
                <a:solidFill>
                  <a:schemeClr val="tx1"/>
                </a:solidFill>
                <a:ea typeface="+mn-lt"/>
              </a:rPr>
              <a:t>Database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1635646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6586827" y="4371950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BACKEND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17678" y="4371949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FRONTEND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9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3100665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1705026" y="1303021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763688" y="276737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" name="Conector recto de flecha 4"/>
          <p:cNvCxnSpPr>
            <a:stCxn id="1026" idx="3"/>
            <a:endCxn id="18" idx="1"/>
          </p:cNvCxnSpPr>
          <p:nvPr/>
        </p:nvCxnSpPr>
        <p:spPr>
          <a:xfrm>
            <a:off x="2528108" y="2001914"/>
            <a:ext cx="3628068" cy="67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959932" y="1894065"/>
            <a:ext cx="67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6948782" y="2715110"/>
            <a:ext cx="360040" cy="3600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872962" y="3028369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2"/>
                </a:solidFill>
                <a:ea typeface="+mn-lt"/>
              </a:rPr>
              <a:t>Info</a:t>
            </a:r>
            <a:endParaRPr lang="es-CO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Publisher-</a:t>
            </a:r>
            <a:r>
              <a:rPr lang="es-ES" dirty="0" err="1"/>
              <a:t>subscriber</a:t>
            </a:r>
            <a:endParaRPr lang="es-CO" dirty="0" err="1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707654"/>
            <a:ext cx="1945257" cy="194525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46190" y="3681414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Firebase</a:t>
            </a:r>
            <a:r>
              <a:rPr lang="es-ES" b="1" dirty="0" smtClean="0">
                <a:solidFill>
                  <a:schemeClr val="tx1"/>
                </a:solidFill>
                <a:ea typeface="+mn-lt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Database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1635646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6586827" y="4371950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BACKEND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17678" y="4371949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FRONTEND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9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3100665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1705026" y="1303021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763688" y="276737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6948782" y="2715110"/>
            <a:ext cx="360040" cy="3600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872962" y="3028369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2"/>
                </a:solidFill>
                <a:ea typeface="+mn-lt"/>
              </a:rPr>
              <a:t>Info</a:t>
            </a:r>
            <a:endParaRPr lang="es-CO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9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Publisher-</a:t>
            </a:r>
            <a:r>
              <a:rPr lang="es-ES" dirty="0" err="1"/>
              <a:t>subscriber</a:t>
            </a:r>
            <a:endParaRPr lang="es-CO" dirty="0" err="1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707654"/>
            <a:ext cx="1945257" cy="194525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46190" y="3681414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Firebase</a:t>
            </a:r>
            <a:r>
              <a:rPr lang="es-ES" b="1" dirty="0" smtClean="0">
                <a:solidFill>
                  <a:schemeClr val="tx1"/>
                </a:solidFill>
                <a:ea typeface="+mn-lt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Database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1635646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6586827" y="4371950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BACKEND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17678" y="4371949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FRONTEND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9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3100665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1705026" y="1303021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763688" y="276737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6948782" y="2715110"/>
            <a:ext cx="360040" cy="3600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872962" y="3028369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2"/>
                </a:solidFill>
                <a:ea typeface="+mn-lt"/>
              </a:rPr>
              <a:t>Info</a:t>
            </a:r>
            <a:endParaRPr lang="es-CO" dirty="0">
              <a:solidFill>
                <a:schemeClr val="bg2"/>
              </a:solidFill>
            </a:endParaRPr>
          </a:p>
        </p:txBody>
      </p:sp>
      <p:cxnSp>
        <p:nvCxnSpPr>
          <p:cNvPr id="6" name="Conector recto de flecha 5"/>
          <p:cNvCxnSpPr>
            <a:endCxn id="9" idx="3"/>
          </p:cNvCxnSpPr>
          <p:nvPr/>
        </p:nvCxnSpPr>
        <p:spPr>
          <a:xfrm flipH="1">
            <a:off x="2528108" y="2767373"/>
            <a:ext cx="4058719" cy="69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3928627" y="3252145"/>
            <a:ext cx="973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PUBLISH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Publisher-</a:t>
            </a:r>
            <a:r>
              <a:rPr lang="es-ES" dirty="0" err="1"/>
              <a:t>subscriber</a:t>
            </a:r>
            <a:endParaRPr lang="es-CO" dirty="0" err="1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707654"/>
            <a:ext cx="1945257" cy="194525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46190" y="3681414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Firebase</a:t>
            </a:r>
            <a:r>
              <a:rPr lang="es-ES" b="1" dirty="0" smtClean="0">
                <a:solidFill>
                  <a:schemeClr val="tx1"/>
                </a:solidFill>
                <a:ea typeface="+mn-lt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Database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1635646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6586827" y="4371950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BACKEND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17678" y="4371949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FRONTEND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9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2" y="3100665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1705026" y="1303021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763688" y="276737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6948782" y="2715110"/>
            <a:ext cx="360040" cy="3600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872962" y="3028369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2"/>
                </a:solidFill>
                <a:ea typeface="+mn-lt"/>
              </a:rPr>
              <a:t>Info</a:t>
            </a:r>
            <a:endParaRPr lang="es-CO" dirty="0">
              <a:solidFill>
                <a:schemeClr val="bg2"/>
              </a:solidFill>
            </a:endParaRPr>
          </a:p>
        </p:txBody>
      </p:sp>
      <p:cxnSp>
        <p:nvCxnSpPr>
          <p:cNvPr id="6" name="Conector recto de flecha 5"/>
          <p:cNvCxnSpPr>
            <a:endCxn id="9" idx="3"/>
          </p:cNvCxnSpPr>
          <p:nvPr/>
        </p:nvCxnSpPr>
        <p:spPr>
          <a:xfrm flipH="1">
            <a:off x="2528108" y="2767373"/>
            <a:ext cx="4058719" cy="69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3928627" y="3252145"/>
            <a:ext cx="973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PUBLISH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1093882" y="3199882"/>
            <a:ext cx="360040" cy="3600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018062" y="3513141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Info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Estructura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Firebase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Es una </a:t>
            </a:r>
            <a:r>
              <a:rPr lang="en-US" dirty="0" err="1">
                <a:latin typeface="Arial"/>
                <a:cs typeface="Arial"/>
              </a:rPr>
              <a:t>plataforma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desarrollo</a:t>
            </a:r>
            <a:r>
              <a:rPr lang="en-US" dirty="0">
                <a:latin typeface="Arial"/>
                <a:cs typeface="Arial"/>
              </a:rPr>
              <a:t> web con los </a:t>
            </a:r>
            <a:r>
              <a:rPr lang="en-US" dirty="0" err="1">
                <a:latin typeface="Arial"/>
                <a:cs typeface="Arial"/>
              </a:rPr>
              <a:t>siguientes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módulos</a:t>
            </a:r>
            <a:endParaRPr lang="es-CO" dirty="0" err="1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774317-56E8-4225-BF3C-D75726B6C5C6}"/>
              </a:ext>
            </a:extLst>
          </p:cNvPr>
          <p:cNvSpPr/>
          <p:nvPr/>
        </p:nvSpPr>
        <p:spPr>
          <a:xfrm>
            <a:off x="4512334" y="3483993"/>
            <a:ext cx="2135036" cy="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Authentication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78B618-B1C9-4A62-9DBD-5E0BDFDCDDEA}"/>
              </a:ext>
            </a:extLst>
          </p:cNvPr>
          <p:cNvSpPr/>
          <p:nvPr/>
        </p:nvSpPr>
        <p:spPr>
          <a:xfrm>
            <a:off x="4512334" y="2405691"/>
            <a:ext cx="916556" cy="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Database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4D317C-572D-4B0D-986E-DCC31732E013}"/>
              </a:ext>
            </a:extLst>
          </p:cNvPr>
          <p:cNvSpPr/>
          <p:nvPr/>
        </p:nvSpPr>
        <p:spPr>
          <a:xfrm>
            <a:off x="5730815" y="2405691"/>
            <a:ext cx="916556" cy="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Storage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B413F1-D388-4D49-AACE-3C3E5594B911}"/>
              </a:ext>
            </a:extLst>
          </p:cNvPr>
          <p:cNvSpPr/>
          <p:nvPr/>
        </p:nvSpPr>
        <p:spPr>
          <a:xfrm>
            <a:off x="1174990" y="3491541"/>
            <a:ext cx="1240046" cy="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Applications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A7C435-65F8-4669-B9BA-59BEFDD84A66}"/>
              </a:ext>
            </a:extLst>
          </p:cNvPr>
          <p:cNvSpPr/>
          <p:nvPr/>
        </p:nvSpPr>
        <p:spPr>
          <a:xfrm>
            <a:off x="2613264" y="3483993"/>
            <a:ext cx="1240046" cy="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Web hosting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D7337B-B1EE-46C5-8B2D-3BF7D053D4CC}"/>
              </a:ext>
            </a:extLst>
          </p:cNvPr>
          <p:cNvSpPr/>
          <p:nvPr/>
        </p:nvSpPr>
        <p:spPr>
          <a:xfrm>
            <a:off x="6885317" y="2405691"/>
            <a:ext cx="916556" cy="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ML Kit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2A331D-25BD-4732-8281-B855F9ED3517}"/>
              </a:ext>
            </a:extLst>
          </p:cNvPr>
          <p:cNvSpPr/>
          <p:nvPr/>
        </p:nvSpPr>
        <p:spPr>
          <a:xfrm>
            <a:off x="6885317" y="3483993"/>
            <a:ext cx="916556" cy="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Tensor</a:t>
            </a:r>
          </a:p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Flow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8E0267-CC22-4CF3-84DA-EDA00DA88000}"/>
              </a:ext>
            </a:extLst>
          </p:cNvPr>
          <p:cNvSpPr/>
          <p:nvPr/>
        </p:nvSpPr>
        <p:spPr>
          <a:xfrm flipV="1">
            <a:off x="1177687" y="2084896"/>
            <a:ext cx="6626883" cy="137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43FB60-10A0-4D88-9C7B-ADF1457BE3EE}"/>
              </a:ext>
            </a:extLst>
          </p:cNvPr>
          <p:cNvCxnSpPr/>
          <p:nvPr/>
        </p:nvCxnSpPr>
        <p:spPr>
          <a:xfrm flipH="1" flipV="1">
            <a:off x="5583089" y="2214115"/>
            <a:ext cx="1886" cy="127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A4E0CB-4104-48C4-BCEE-C5A5A578FCA7}"/>
              </a:ext>
            </a:extLst>
          </p:cNvPr>
          <p:cNvCxnSpPr>
            <a:cxnSpLocks/>
          </p:cNvCxnSpPr>
          <p:nvPr/>
        </p:nvCxnSpPr>
        <p:spPr>
          <a:xfrm flipH="1" flipV="1">
            <a:off x="4944913" y="3328540"/>
            <a:ext cx="1886" cy="13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6B1C2E-E88B-4874-94FB-FE232E32FE77}"/>
              </a:ext>
            </a:extLst>
          </p:cNvPr>
          <p:cNvCxnSpPr>
            <a:cxnSpLocks/>
          </p:cNvCxnSpPr>
          <p:nvPr/>
        </p:nvCxnSpPr>
        <p:spPr>
          <a:xfrm flipH="1" flipV="1">
            <a:off x="6216499" y="3328540"/>
            <a:ext cx="1886" cy="13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8841B0-3E8D-448E-8065-F0551C457B61}"/>
              </a:ext>
            </a:extLst>
          </p:cNvPr>
          <p:cNvCxnSpPr>
            <a:cxnSpLocks/>
          </p:cNvCxnSpPr>
          <p:nvPr/>
        </p:nvCxnSpPr>
        <p:spPr>
          <a:xfrm flipV="1">
            <a:off x="4946797" y="2218878"/>
            <a:ext cx="2878" cy="16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5C250C-06E5-46A0-AD82-157B6A846BD1}"/>
              </a:ext>
            </a:extLst>
          </p:cNvPr>
          <p:cNvCxnSpPr>
            <a:cxnSpLocks/>
          </p:cNvCxnSpPr>
          <p:nvPr/>
        </p:nvCxnSpPr>
        <p:spPr>
          <a:xfrm flipH="1" flipV="1">
            <a:off x="6216499" y="2228403"/>
            <a:ext cx="1886" cy="16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5D01A2-9FC1-4A71-BEDF-3C471573F7A2}"/>
              </a:ext>
            </a:extLst>
          </p:cNvPr>
          <p:cNvCxnSpPr>
            <a:cxnSpLocks/>
          </p:cNvCxnSpPr>
          <p:nvPr/>
        </p:nvCxnSpPr>
        <p:spPr>
          <a:xfrm flipH="1" flipV="1">
            <a:off x="7364262" y="3328540"/>
            <a:ext cx="1886" cy="13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B6A36D-0B97-4A7F-94EF-BBBA590E13AE}"/>
              </a:ext>
            </a:extLst>
          </p:cNvPr>
          <p:cNvCxnSpPr>
            <a:cxnSpLocks/>
          </p:cNvCxnSpPr>
          <p:nvPr/>
        </p:nvCxnSpPr>
        <p:spPr>
          <a:xfrm flipH="1" flipV="1">
            <a:off x="7364262" y="2223639"/>
            <a:ext cx="1886" cy="16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96EAAB-9EF0-4807-9A26-6A8C9D01CF1F}"/>
              </a:ext>
            </a:extLst>
          </p:cNvPr>
          <p:cNvCxnSpPr>
            <a:cxnSpLocks/>
          </p:cNvCxnSpPr>
          <p:nvPr/>
        </p:nvCxnSpPr>
        <p:spPr>
          <a:xfrm flipH="1">
            <a:off x="3249464" y="2227322"/>
            <a:ext cx="1886" cy="124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067183-82D8-4D81-B105-C26A4B292CFF}"/>
              </a:ext>
            </a:extLst>
          </p:cNvPr>
          <p:cNvCxnSpPr>
            <a:cxnSpLocks/>
          </p:cNvCxnSpPr>
          <p:nvPr/>
        </p:nvCxnSpPr>
        <p:spPr>
          <a:xfrm flipH="1">
            <a:off x="1801664" y="2227321"/>
            <a:ext cx="1886" cy="124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6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Database</a:t>
            </a:r>
            <a:r>
              <a:rPr lang="es-ES" dirty="0"/>
              <a:t>: estructura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257550" cy="301752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</a:pPr>
            <a:r>
              <a:rPr lang="es-ES" dirty="0">
                <a:latin typeface="Arial"/>
                <a:ea typeface="+mn-lt"/>
                <a:cs typeface="Arial"/>
              </a:rPr>
              <a:t>Las bases de datos se guardan en una estructura jerárquica clave-valor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</a:pP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</a:pPr>
            <a:r>
              <a:rPr lang="es-ES" dirty="0">
                <a:latin typeface="Arial"/>
                <a:ea typeface="+mn-lt"/>
                <a:cs typeface="Arial"/>
              </a:rPr>
              <a:t>Como cada </a:t>
            </a:r>
            <a:r>
              <a:rPr lang="es-ES" b="1" i="1" dirty="0">
                <a:latin typeface="Arial"/>
                <a:ea typeface="+mn-lt"/>
                <a:cs typeface="Arial"/>
              </a:rPr>
              <a:t>CLAVE</a:t>
            </a:r>
            <a:r>
              <a:rPr lang="es-ES" dirty="0">
                <a:latin typeface="Arial"/>
                <a:ea typeface="+mn-lt"/>
                <a:cs typeface="Arial"/>
              </a:rPr>
              <a:t> puede contener un objeto, se le llama </a:t>
            </a:r>
            <a:r>
              <a:rPr lang="es-ES" b="1" i="1" dirty="0">
                <a:latin typeface="Arial"/>
                <a:ea typeface="+mn-lt"/>
                <a:cs typeface="Arial"/>
              </a:rPr>
              <a:t>NODO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</a:pP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</a:pPr>
            <a:r>
              <a:rPr lang="es-ES" dirty="0">
                <a:latin typeface="Arial"/>
                <a:ea typeface="+mn-lt"/>
                <a:cs typeface="Arial"/>
              </a:rPr>
              <a:t>Usando un ruta de </a:t>
            </a:r>
            <a:r>
              <a:rPr lang="es-ES" b="1" i="1" dirty="0">
                <a:latin typeface="Arial"/>
                <a:ea typeface="+mn-lt"/>
                <a:cs typeface="Arial"/>
              </a:rPr>
              <a:t>NODOS</a:t>
            </a:r>
            <a:r>
              <a:rPr lang="es-ES" dirty="0">
                <a:latin typeface="Arial"/>
                <a:ea typeface="+mn-lt"/>
                <a:cs typeface="Arial"/>
              </a:rPr>
              <a:t> podemos llegar a un objeto </a:t>
            </a:r>
            <a:r>
              <a:rPr lang="es-ES" dirty="0" err="1">
                <a:latin typeface="Arial"/>
                <a:ea typeface="+mn-lt"/>
                <a:cs typeface="Arial"/>
              </a:rPr>
              <a:t>espefíco</a:t>
            </a:r>
            <a:r>
              <a:rPr lang="es-ES" dirty="0">
                <a:latin typeface="Arial"/>
                <a:ea typeface="+mn-lt"/>
                <a:cs typeface="Arial"/>
              </a:rPr>
              <a:t>.</a:t>
            </a: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</a:pP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</a:pPr>
            <a:r>
              <a:rPr lang="es-ES" dirty="0">
                <a:latin typeface="Arial"/>
                <a:ea typeface="+mn-lt"/>
                <a:cs typeface="Arial"/>
              </a:rPr>
              <a:t>Los archivos de la estructura jerárquica son llamados </a:t>
            </a:r>
            <a:r>
              <a:rPr lang="es-ES" b="1" i="1" dirty="0">
                <a:latin typeface="Arial"/>
                <a:ea typeface="+mn-lt"/>
                <a:cs typeface="Arial"/>
              </a:rPr>
              <a:t>DOCUMENTOS</a:t>
            </a:r>
            <a:r>
              <a:rPr lang="es-ES" dirty="0">
                <a:latin typeface="Arial"/>
                <a:ea typeface="+mn-lt"/>
                <a:cs typeface="Arial"/>
              </a:rPr>
              <a:t> y contienen </a:t>
            </a:r>
            <a:r>
              <a:rPr lang="es-ES" b="1" i="1" dirty="0">
                <a:latin typeface="Arial"/>
                <a:ea typeface="+mn-lt"/>
                <a:cs typeface="Arial"/>
              </a:rPr>
              <a:t>OBJETOS</a:t>
            </a:r>
            <a:endParaRPr lang="es-ES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a 6">
            <a:extLst>
              <a:ext uri="{FF2B5EF4-FFF2-40B4-BE49-F238E27FC236}">
                <a16:creationId xmlns:a16="http://schemas.microsoft.com/office/drawing/2014/main" id="{45FF6960-E725-4A9F-9D38-E4DFD5949B3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53175" y="1428750"/>
          <a:ext cx="1295400" cy="89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264103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16421598"/>
                    </a:ext>
                  </a:extLst>
                </a:gridCol>
              </a:tblGrid>
              <a:tr h="30712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solidFill>
                            <a:schemeClr val="tx1"/>
                          </a:solidFill>
                        </a:rPr>
                        <a:t>Document</a:t>
                      </a:r>
                      <a:endParaRPr lang="es-CO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804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9765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4881"/>
                  </a:ext>
                </a:extLst>
              </a:tr>
            </a:tbl>
          </a:graphicData>
        </a:graphic>
      </p:graphicFrame>
      <p:graphicFrame>
        <p:nvGraphicFramePr>
          <p:cNvPr id="19" name="Tabla 16">
            <a:extLst>
              <a:ext uri="{FF2B5EF4-FFF2-40B4-BE49-F238E27FC236}">
                <a16:creationId xmlns:a16="http://schemas.microsoft.com/office/drawing/2014/main" id="{EFB7D40B-9DE5-4E2D-A510-8A5F6711CB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62575" y="2571750"/>
          <a:ext cx="1295400" cy="89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264103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16421598"/>
                    </a:ext>
                  </a:extLst>
                </a:gridCol>
              </a:tblGrid>
              <a:tr h="30712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solidFill>
                            <a:schemeClr val="tx1"/>
                          </a:solidFill>
                        </a:rPr>
                        <a:t>Document</a:t>
                      </a:r>
                      <a:endParaRPr lang="es-CO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804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9765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4881"/>
                  </a:ext>
                </a:extLst>
              </a:tr>
            </a:tbl>
          </a:graphicData>
        </a:graphic>
      </p:graphicFrame>
      <p:graphicFrame>
        <p:nvGraphicFramePr>
          <p:cNvPr id="21" name="Tabla 17">
            <a:extLst>
              <a:ext uri="{FF2B5EF4-FFF2-40B4-BE49-F238E27FC236}">
                <a16:creationId xmlns:a16="http://schemas.microsoft.com/office/drawing/2014/main" id="{B31A0E57-3AB0-41C6-B8C0-D95F571FBE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19975" y="2571750"/>
          <a:ext cx="1295400" cy="89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264103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16421598"/>
                    </a:ext>
                  </a:extLst>
                </a:gridCol>
              </a:tblGrid>
              <a:tr h="30712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solidFill>
                            <a:schemeClr val="tx1"/>
                          </a:solidFill>
                        </a:rPr>
                        <a:t>Document</a:t>
                      </a:r>
                      <a:endParaRPr lang="es-CO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804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9765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4881"/>
                  </a:ext>
                </a:extLst>
              </a:tr>
            </a:tbl>
          </a:graphicData>
        </a:graphic>
      </p:graphicFrame>
      <p:graphicFrame>
        <p:nvGraphicFramePr>
          <p:cNvPr id="23" name="Tabla 18">
            <a:extLst>
              <a:ext uri="{FF2B5EF4-FFF2-40B4-BE49-F238E27FC236}">
                <a16:creationId xmlns:a16="http://schemas.microsoft.com/office/drawing/2014/main" id="{C76FE46E-D31C-4979-B473-C0A08372FF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62575" y="3714750"/>
          <a:ext cx="1295400" cy="89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264103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16421598"/>
                    </a:ext>
                  </a:extLst>
                </a:gridCol>
              </a:tblGrid>
              <a:tr h="30712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solidFill>
                            <a:schemeClr val="tx1"/>
                          </a:solidFill>
                        </a:rPr>
                        <a:t>Document</a:t>
                      </a:r>
                      <a:endParaRPr lang="es-CO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804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9765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4881"/>
                  </a:ext>
                </a:extLst>
              </a:tr>
            </a:tbl>
          </a:graphicData>
        </a:graphic>
      </p:graphicFrame>
      <p:graphicFrame>
        <p:nvGraphicFramePr>
          <p:cNvPr id="25" name="Tabla 19">
            <a:extLst>
              <a:ext uri="{FF2B5EF4-FFF2-40B4-BE49-F238E27FC236}">
                <a16:creationId xmlns:a16="http://schemas.microsoft.com/office/drawing/2014/main" id="{A1F9BE97-D8CA-4E2E-8BF4-F46DD4D00D3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19975" y="3714749"/>
          <a:ext cx="1295400" cy="89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264103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16421598"/>
                    </a:ext>
                  </a:extLst>
                </a:gridCol>
              </a:tblGrid>
              <a:tr h="30712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solidFill>
                            <a:schemeClr val="tx1"/>
                          </a:solidFill>
                        </a:rPr>
                        <a:t>Document</a:t>
                      </a:r>
                      <a:endParaRPr lang="es-CO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804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9765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4881"/>
                  </a:ext>
                </a:extLst>
              </a:tr>
            </a:tbl>
          </a:graphicData>
        </a:graphic>
      </p:graphicFrame>
      <p:sp>
        <p:nvSpPr>
          <p:cNvPr id="29" name="Elipse 7">
            <a:extLst>
              <a:ext uri="{FF2B5EF4-FFF2-40B4-BE49-F238E27FC236}">
                <a16:creationId xmlns:a16="http://schemas.microsoft.com/office/drawing/2014/main" id="{C1D852B5-8B7C-49E4-8A1C-77DFD9334C66}"/>
              </a:ext>
            </a:extLst>
          </p:cNvPr>
          <p:cNvSpPr/>
          <p:nvPr/>
        </p:nvSpPr>
        <p:spPr>
          <a:xfrm>
            <a:off x="7544775" y="1809750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20">
            <a:extLst>
              <a:ext uri="{FF2B5EF4-FFF2-40B4-BE49-F238E27FC236}">
                <a16:creationId xmlns:a16="http://schemas.microsoft.com/office/drawing/2014/main" id="{D44BED77-6A90-453C-A124-162C36371CD3}"/>
              </a:ext>
            </a:extLst>
          </p:cNvPr>
          <p:cNvSpPr/>
          <p:nvPr/>
        </p:nvSpPr>
        <p:spPr>
          <a:xfrm>
            <a:off x="7544775" y="208340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21">
            <a:extLst>
              <a:ext uri="{FF2B5EF4-FFF2-40B4-BE49-F238E27FC236}">
                <a16:creationId xmlns:a16="http://schemas.microsoft.com/office/drawing/2014/main" id="{3BD588E8-B999-4B99-B611-77B5689B50CF}"/>
              </a:ext>
            </a:extLst>
          </p:cNvPr>
          <p:cNvSpPr/>
          <p:nvPr/>
        </p:nvSpPr>
        <p:spPr>
          <a:xfrm>
            <a:off x="6554175" y="2931618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24">
            <a:extLst>
              <a:ext uri="{FF2B5EF4-FFF2-40B4-BE49-F238E27FC236}">
                <a16:creationId xmlns:a16="http://schemas.microsoft.com/office/drawing/2014/main" id="{2D086473-C5D4-4F94-BFEE-8B5BA877AA0E}"/>
              </a:ext>
            </a:extLst>
          </p:cNvPr>
          <p:cNvSpPr/>
          <p:nvPr/>
        </p:nvSpPr>
        <p:spPr>
          <a:xfrm>
            <a:off x="8625375" y="3228104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angular 9">
            <a:extLst>
              <a:ext uri="{FF2B5EF4-FFF2-40B4-BE49-F238E27FC236}">
                <a16:creationId xmlns:a16="http://schemas.microsoft.com/office/drawing/2014/main" id="{2DE1FA09-F53B-44C7-8CA0-3E797797EACC}"/>
              </a:ext>
            </a:extLst>
          </p:cNvPr>
          <p:cNvCxnSpPr>
            <a:cxnSpLocks/>
          </p:cNvCxnSpPr>
          <p:nvPr/>
        </p:nvCxnSpPr>
        <p:spPr>
          <a:xfrm flipH="1">
            <a:off x="6010275" y="2173405"/>
            <a:ext cx="1714500" cy="398345"/>
          </a:xfrm>
          <a:prstGeom prst="bentConnector4">
            <a:avLst>
              <a:gd name="adj1" fmla="val -13333"/>
              <a:gd name="adj2" fmla="val 612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r 26">
            <a:extLst>
              <a:ext uri="{FF2B5EF4-FFF2-40B4-BE49-F238E27FC236}">
                <a16:creationId xmlns:a16="http://schemas.microsoft.com/office/drawing/2014/main" id="{78E6D199-90DD-465C-ABCA-B7FE94A1BD26}"/>
              </a:ext>
            </a:extLst>
          </p:cNvPr>
          <p:cNvCxnSpPr>
            <a:cxnSpLocks/>
          </p:cNvCxnSpPr>
          <p:nvPr/>
        </p:nvCxnSpPr>
        <p:spPr>
          <a:xfrm>
            <a:off x="7724775" y="1899750"/>
            <a:ext cx="342900" cy="672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29">
            <a:extLst>
              <a:ext uri="{FF2B5EF4-FFF2-40B4-BE49-F238E27FC236}">
                <a16:creationId xmlns:a16="http://schemas.microsoft.com/office/drawing/2014/main" id="{671F7375-1582-4008-9449-4FF3CBD04FB9}"/>
              </a:ext>
            </a:extLst>
          </p:cNvPr>
          <p:cNvCxnSpPr>
            <a:cxnSpLocks/>
          </p:cNvCxnSpPr>
          <p:nvPr/>
        </p:nvCxnSpPr>
        <p:spPr>
          <a:xfrm flipH="1">
            <a:off x="6010275" y="3021618"/>
            <a:ext cx="723900" cy="693132"/>
          </a:xfrm>
          <a:prstGeom prst="bentConnector4">
            <a:avLst>
              <a:gd name="adj1" fmla="val -31579"/>
              <a:gd name="adj2" fmla="val 748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r 33">
            <a:extLst>
              <a:ext uri="{FF2B5EF4-FFF2-40B4-BE49-F238E27FC236}">
                <a16:creationId xmlns:a16="http://schemas.microsoft.com/office/drawing/2014/main" id="{9FEDE539-B432-43CD-B262-67B62CBF231D}"/>
              </a:ext>
            </a:extLst>
          </p:cNvPr>
          <p:cNvCxnSpPr>
            <a:cxnSpLocks/>
          </p:cNvCxnSpPr>
          <p:nvPr/>
        </p:nvCxnSpPr>
        <p:spPr>
          <a:xfrm flipH="1">
            <a:off x="8067675" y="3318104"/>
            <a:ext cx="737700" cy="396645"/>
          </a:xfrm>
          <a:prstGeom prst="bentConnector4">
            <a:avLst>
              <a:gd name="adj1" fmla="val -9182"/>
              <a:gd name="adj2" fmla="val 613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6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" dirty="0"/>
              <a:t>Bases de datos no-</a:t>
            </a:r>
            <a:r>
              <a:rPr lang="es" dirty="0" err="1"/>
              <a:t>sql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Estructuras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típicas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5856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3AF-45D3-4B6C-8A4A-B8CF9106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ea typeface="+mj-lt"/>
                <a:cs typeface="+mj-lt"/>
              </a:rPr>
              <a:t>Database</a:t>
            </a:r>
            <a:r>
              <a:rPr lang="es-CO" dirty="0">
                <a:ea typeface="+mj-lt"/>
                <a:cs typeface="+mj-lt"/>
              </a:rPr>
              <a:t>: </a:t>
            </a:r>
            <a:r>
              <a:rPr lang="es-CO" dirty="0" err="1">
                <a:ea typeface="+mj-lt"/>
                <a:cs typeface="+mj-lt"/>
              </a:rPr>
              <a:t>embedded</a:t>
            </a:r>
            <a:r>
              <a:rPr lang="es-CO" dirty="0">
                <a:ea typeface="+mj-lt"/>
                <a:cs typeface="+mj-lt"/>
              </a:rPr>
              <a:t> data </a:t>
            </a:r>
            <a:r>
              <a:rPr lang="es-CO" dirty="0" err="1">
                <a:ea typeface="+mj-lt"/>
                <a:cs typeface="+mj-lt"/>
              </a:rPr>
              <a:t>model</a:t>
            </a:r>
            <a:endParaRPr lang="en-US" dirty="0" err="1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8D84CD4-AB61-498E-951F-72C00BFDDFF6}"/>
              </a:ext>
            </a:extLst>
          </p:cNvPr>
          <p:cNvSpPr txBox="1"/>
          <p:nvPr/>
        </p:nvSpPr>
        <p:spPr>
          <a:xfrm>
            <a:off x="902004" y="4038415"/>
            <a:ext cx="7723836" cy="451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>
                <a:latin typeface="Arial"/>
                <a:cs typeface="Arial"/>
              </a:rPr>
              <a:t>Esta estructura permite incrustar objetos dentro de otros logrando hacer un </a:t>
            </a:r>
            <a:r>
              <a:rPr lang="es-ES" sz="1400" dirty="0" err="1">
                <a:latin typeface="Arial"/>
                <a:cs typeface="Arial"/>
              </a:rPr>
              <a:t>embedding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pic>
        <p:nvPicPr>
          <p:cNvPr id="5" name="Imagen 3">
            <a:extLst>
              <a:ext uri="{FF2B5EF4-FFF2-40B4-BE49-F238E27FC236}">
                <a16:creationId xmlns:a16="http://schemas.microsoft.com/office/drawing/2014/main" id="{792E2724-AA50-47CA-BE2D-7AD84B339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50" t="21111" r="14584" b="23333"/>
          <a:stretch/>
        </p:blipFill>
        <p:spPr>
          <a:xfrm>
            <a:off x="2819400" y="1504950"/>
            <a:ext cx="4267200" cy="2353235"/>
          </a:xfrm>
          <a:prstGeom prst="rect">
            <a:avLst/>
          </a:prstGeom>
        </p:spPr>
      </p:pic>
      <p:pic>
        <p:nvPicPr>
          <p:cNvPr id="3" name="Picture 6" descr="Resultado de imagen de icesi logo blanco&quot;">
            <a:extLst>
              <a:ext uri="{FF2B5EF4-FFF2-40B4-BE49-F238E27FC236}">
                <a16:creationId xmlns:a16="http://schemas.microsoft.com/office/drawing/2014/main" id="{8E145EBA-8854-4F2F-A96D-111539AFF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7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3AF-45D3-4B6C-8A4A-B8CF9106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ea typeface="+mj-lt"/>
                <a:cs typeface="+mj-lt"/>
              </a:rPr>
              <a:t>Database</a:t>
            </a:r>
            <a:r>
              <a:rPr lang="es-CO" dirty="0">
                <a:ea typeface="+mj-lt"/>
                <a:cs typeface="+mj-lt"/>
              </a:rPr>
              <a:t>: </a:t>
            </a:r>
            <a:r>
              <a:rPr lang="es-CO" dirty="0" err="1">
                <a:ea typeface="+mj-lt"/>
                <a:cs typeface="+mj-lt"/>
              </a:rPr>
              <a:t>embedded</a:t>
            </a:r>
            <a:r>
              <a:rPr lang="es-CO" dirty="0">
                <a:ea typeface="+mj-lt"/>
                <a:cs typeface="+mj-lt"/>
              </a:rPr>
              <a:t> data </a:t>
            </a:r>
            <a:r>
              <a:rPr lang="es-CO" dirty="0" err="1">
                <a:ea typeface="+mj-lt"/>
                <a:cs typeface="+mj-lt"/>
              </a:rPr>
              <a:t>model</a:t>
            </a:r>
            <a:endParaRPr lang="en-US" dirty="0" err="1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59D35B0C-8A51-453F-A0D9-3BEAFB88A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798167"/>
            <a:ext cx="3905250" cy="214724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F75912BE-E44B-404F-995B-30D3B26DA257}"/>
              </a:ext>
            </a:extLst>
          </p:cNvPr>
          <p:cNvSpPr txBox="1"/>
          <p:nvPr/>
        </p:nvSpPr>
        <p:spPr>
          <a:xfrm>
            <a:off x="5029200" y="1657350"/>
            <a:ext cx="3444240" cy="2644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>
                <a:latin typeface="Arial"/>
                <a:cs typeface="Arial"/>
              </a:rPr>
              <a:t>En el ejemplo, la principal falencia de este modelo es que si quisiera listar todos los e-mail de los usuarios, tendría obligatoriamente que recorrer cada usuario y extraer el dato para formar la lista.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s-E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s-E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>
                <a:latin typeface="Arial"/>
                <a:cs typeface="Arial"/>
              </a:rPr>
              <a:t>El principal pro es que si quiero cargar un objeto usuario para representarlo, TODA la información estará dentro del documento sin usar ningún JOIN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pic>
        <p:nvPicPr>
          <p:cNvPr id="4" name="Picture 6" descr="Resultado de imagen de icesi logo blanco&quot;">
            <a:extLst>
              <a:ext uri="{FF2B5EF4-FFF2-40B4-BE49-F238E27FC236}">
                <a16:creationId xmlns:a16="http://schemas.microsoft.com/office/drawing/2014/main" id="{747C4B1B-1601-4D41-A85F-C2E9A2600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3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3AF-45D3-4B6C-8A4A-B8CF9106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ea typeface="+mj-lt"/>
                <a:cs typeface="+mj-lt"/>
              </a:rPr>
              <a:t>Database</a:t>
            </a:r>
            <a:r>
              <a:rPr lang="es-CO" dirty="0">
                <a:ea typeface="+mj-lt"/>
                <a:cs typeface="+mj-lt"/>
              </a:rPr>
              <a:t>: </a:t>
            </a:r>
            <a:r>
              <a:rPr lang="es-CO" dirty="0" err="1">
                <a:ea typeface="+mj-lt"/>
                <a:cs typeface="+mj-lt"/>
              </a:rPr>
              <a:t>normalized</a:t>
            </a:r>
            <a:r>
              <a:rPr lang="es-CO" dirty="0">
                <a:ea typeface="+mj-lt"/>
                <a:cs typeface="+mj-lt"/>
              </a:rPr>
              <a:t> data </a:t>
            </a:r>
            <a:r>
              <a:rPr lang="es-CO" dirty="0" err="1">
                <a:ea typeface="+mj-lt"/>
                <a:cs typeface="+mj-lt"/>
              </a:rPr>
              <a:t>model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3FA5640-2FFC-4229-BC47-E9D6155EEF9F}"/>
              </a:ext>
            </a:extLst>
          </p:cNvPr>
          <p:cNvSpPr txBox="1"/>
          <p:nvPr/>
        </p:nvSpPr>
        <p:spPr>
          <a:xfrm>
            <a:off x="902004" y="4038415"/>
            <a:ext cx="7723836" cy="666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>
                <a:latin typeface="Arial"/>
                <a:cs typeface="Arial"/>
              </a:rPr>
              <a:t>Se pueden plantear arquitecturas usando menciones de ID en otros objetos para no tener que contener objetos dentro de objetos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00C2B5B-10B2-4C25-B407-172D46476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3" t="24074" r="14583" b="16667"/>
          <a:stretch/>
        </p:blipFill>
        <p:spPr>
          <a:xfrm>
            <a:off x="2362200" y="1504950"/>
            <a:ext cx="3914775" cy="2286000"/>
          </a:xfrm>
          <a:prstGeom prst="rect">
            <a:avLst/>
          </a:prstGeom>
        </p:spPr>
      </p:pic>
      <p:pic>
        <p:nvPicPr>
          <p:cNvPr id="3" name="Picture 6" descr="Resultado de imagen de icesi logo blanco&quot;">
            <a:extLst>
              <a:ext uri="{FF2B5EF4-FFF2-40B4-BE49-F238E27FC236}">
                <a16:creationId xmlns:a16="http://schemas.microsoft.com/office/drawing/2014/main" id="{93FDC41D-090D-4660-8FE6-C0DAF7BDB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3AF-45D3-4B6C-8A4A-B8CF9106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ea typeface="+mj-lt"/>
                <a:cs typeface="+mj-lt"/>
              </a:rPr>
              <a:t>Database</a:t>
            </a:r>
            <a:r>
              <a:rPr lang="es-CO" dirty="0">
                <a:ea typeface="+mj-lt"/>
                <a:cs typeface="+mj-lt"/>
              </a:rPr>
              <a:t>: </a:t>
            </a:r>
            <a:r>
              <a:rPr lang="es-CO" dirty="0" err="1">
                <a:ea typeface="+mj-lt"/>
                <a:cs typeface="+mj-lt"/>
              </a:rPr>
              <a:t>normalized</a:t>
            </a:r>
            <a:r>
              <a:rPr lang="es-CO" dirty="0">
                <a:ea typeface="+mj-lt"/>
                <a:cs typeface="+mj-lt"/>
              </a:rPr>
              <a:t> data </a:t>
            </a:r>
            <a:r>
              <a:rPr lang="es-CO" dirty="0" err="1">
                <a:ea typeface="+mj-lt"/>
                <a:cs typeface="+mj-lt"/>
              </a:rPr>
              <a:t>model</a:t>
            </a:r>
            <a:endParaRPr lang="en-US" dirty="0" err="1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A828258-C15A-4240-A5A0-25351C1FE40E}"/>
              </a:ext>
            </a:extLst>
          </p:cNvPr>
          <p:cNvSpPr txBox="1"/>
          <p:nvPr/>
        </p:nvSpPr>
        <p:spPr>
          <a:xfrm>
            <a:off x="5029200" y="1657350"/>
            <a:ext cx="3444240" cy="28469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>
                <a:latin typeface="Arial"/>
                <a:cs typeface="Arial"/>
              </a:rPr>
              <a:t>En el ejemplo, el principal pro es que puedo agrupar todos los modelos de contacto en un nodo y al listarlos lo puedo hacer leyendo el nodo </a:t>
            </a:r>
            <a:r>
              <a:rPr lang="es-ES" sz="1400" b="1" i="1" dirty="0">
                <a:latin typeface="Arial"/>
                <a:cs typeface="Arial"/>
              </a:rPr>
              <a:t>contactos</a:t>
            </a:r>
            <a:r>
              <a:rPr lang="es-ES" sz="1400" dirty="0">
                <a:latin typeface="Arial"/>
                <a:cs typeface="Arial"/>
              </a:rPr>
              <a:t> sin tener que ir extrayendo todos los contactos de uno en uno.</a:t>
            </a:r>
            <a:endParaRPr lang="es-ES" sz="1400" b="1" i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s-E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>
                <a:latin typeface="Arial"/>
                <a:cs typeface="Arial"/>
              </a:rPr>
              <a:t>La principal falencia es que si quiero el objeto completo, lo tengo que armar usando </a:t>
            </a:r>
            <a:r>
              <a:rPr lang="es-ES" sz="1400" dirty="0" err="1">
                <a:latin typeface="Arial"/>
                <a:cs typeface="Arial"/>
              </a:rPr>
              <a:t>joins</a:t>
            </a:r>
            <a:r>
              <a:rPr lang="es-ES" sz="1400" dirty="0">
                <a:latin typeface="Arial"/>
                <a:cs typeface="Arial"/>
              </a:rPr>
              <a:t>. Y cada </a:t>
            </a:r>
            <a:r>
              <a:rPr lang="es-ES" sz="1400" dirty="0" err="1">
                <a:latin typeface="Arial"/>
                <a:cs typeface="Arial"/>
              </a:rPr>
              <a:t>join</a:t>
            </a:r>
            <a:r>
              <a:rPr lang="es-ES" sz="1400" dirty="0">
                <a:latin typeface="Arial"/>
                <a:cs typeface="Arial"/>
              </a:rPr>
              <a:t> supone un consulta diferente en bases de datos de este tipo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pic>
        <p:nvPicPr>
          <p:cNvPr id="8" name="Imagen 4">
            <a:extLst>
              <a:ext uri="{FF2B5EF4-FFF2-40B4-BE49-F238E27FC236}">
                <a16:creationId xmlns:a16="http://schemas.microsoft.com/office/drawing/2014/main" id="{3FBF5613-9C12-480F-975B-DAE6C7E43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3" t="24074" r="14583" b="16667"/>
          <a:stretch/>
        </p:blipFill>
        <p:spPr>
          <a:xfrm>
            <a:off x="609600" y="1657350"/>
            <a:ext cx="3914775" cy="2286000"/>
          </a:xfrm>
          <a:prstGeom prst="rect">
            <a:avLst/>
          </a:prstGeom>
        </p:spPr>
      </p:pic>
      <p:pic>
        <p:nvPicPr>
          <p:cNvPr id="3" name="Picture 6" descr="Resultado de imagen de icesi logo blanco&quot;">
            <a:extLst>
              <a:ext uri="{FF2B5EF4-FFF2-40B4-BE49-F238E27FC236}">
                <a16:creationId xmlns:a16="http://schemas.microsoft.com/office/drawing/2014/main" id="{FE0FC30C-0A25-4E3B-A47A-15B1F808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78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       Database</a:t>
            </a:r>
            <a:endParaRPr lang="en-US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81" y="1286414"/>
            <a:ext cx="1945257" cy="194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3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DATABASE</a:t>
            </a:r>
            <a:endParaRPr lang="e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cs typeface="Calibri Light"/>
              </a:rPr>
              <a:t>Cliente</a:t>
            </a:r>
            <a:r>
              <a:rPr lang="en-US" dirty="0" smtClean="0">
                <a:cs typeface="Calibri Light"/>
              </a:rPr>
              <a:t> </a:t>
            </a:r>
            <a:r>
              <a:rPr lang="en-US" dirty="0" err="1" smtClean="0">
                <a:cs typeface="Calibri Light"/>
              </a:rPr>
              <a:t>servidor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 servidor</a:t>
            </a:r>
            <a:endParaRPr lang="es-CO" dirty="0" err="1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707654"/>
            <a:ext cx="1945257" cy="194525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46190" y="3681414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Firebase</a:t>
            </a:r>
            <a:r>
              <a:rPr lang="es-ES" b="1" dirty="0" smtClean="0">
                <a:solidFill>
                  <a:schemeClr val="tx1"/>
                </a:solidFill>
                <a:ea typeface="+mn-lt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Database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99254"/>
            <a:ext cx="1697826" cy="148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6586827" y="4371950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BACKEND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17678" y="4371949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FRONTEND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2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 servidor</a:t>
            </a:r>
            <a:endParaRPr lang="es-CO" dirty="0" err="1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707654"/>
            <a:ext cx="1945257" cy="194525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46190" y="3681414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Firebase</a:t>
            </a:r>
            <a:r>
              <a:rPr lang="es-ES" b="1" dirty="0" smtClean="0">
                <a:solidFill>
                  <a:schemeClr val="tx1"/>
                </a:solidFill>
                <a:ea typeface="+mn-lt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Database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99254"/>
            <a:ext cx="1697826" cy="148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6586827" y="4371950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BACKEND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17678" y="4371949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FRONTEND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957458" y="2636784"/>
            <a:ext cx="3414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3969957" y="2329007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RESQUEST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 servidor</a:t>
            </a:r>
            <a:endParaRPr lang="es-CO" dirty="0" err="1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707654"/>
            <a:ext cx="1945257" cy="194525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46190" y="3681414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Firebase</a:t>
            </a:r>
            <a:r>
              <a:rPr lang="es-ES" b="1" dirty="0" smtClean="0">
                <a:solidFill>
                  <a:schemeClr val="tx1"/>
                </a:solidFill>
                <a:ea typeface="+mn-lt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Database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99254"/>
            <a:ext cx="1697826" cy="148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6586827" y="4371950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BACKEND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17678" y="4371949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FRONTEND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957458" y="2636784"/>
            <a:ext cx="3414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3969957" y="2329007"/>
            <a:ext cx="553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9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 servidor</a:t>
            </a:r>
            <a:endParaRPr lang="es-CO" dirty="0" err="1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707654"/>
            <a:ext cx="1945257" cy="194525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46190" y="3681414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Firebase</a:t>
            </a:r>
            <a:r>
              <a:rPr lang="es-ES" b="1" dirty="0" smtClean="0">
                <a:solidFill>
                  <a:schemeClr val="tx1"/>
                </a:solidFill>
                <a:ea typeface="+mn-lt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ea typeface="+mn-lt"/>
              </a:rPr>
              <a:t>Database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Fichier:Android logo 2019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99254"/>
            <a:ext cx="1697826" cy="148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6586827" y="4371950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BACKEND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17678" y="4371949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FRONTEND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957458" y="2636784"/>
            <a:ext cx="3414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3969957" y="2329007"/>
            <a:ext cx="67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ea typeface="+mn-lt"/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7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O-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Office 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9656</TotalTime>
  <Words>532</Words>
  <Application>Microsoft Office PowerPoint</Application>
  <PresentationFormat>Presentación en pantalla (16:9)</PresentationFormat>
  <Paragraphs>214</Paragraphs>
  <Slides>35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Trebuchet MS</vt:lpstr>
      <vt:lpstr>UAO-Theme</vt:lpstr>
      <vt:lpstr>Office Theme</vt:lpstr>
      <vt:lpstr>Aplicaciones Móviles</vt:lpstr>
      <vt:lpstr>        Firebase</vt:lpstr>
      <vt:lpstr>Firebase</vt:lpstr>
      <vt:lpstr>        Database</vt:lpstr>
      <vt:lpstr>Cliente servidor</vt:lpstr>
      <vt:lpstr>Cliente servidor</vt:lpstr>
      <vt:lpstr>Cliente servidor</vt:lpstr>
      <vt:lpstr>Cliente servidor</vt:lpstr>
      <vt:lpstr>Cliente servidor</vt:lpstr>
      <vt:lpstr>Cliente servidor</vt:lpstr>
      <vt:lpstr>Cliente servidor</vt:lpstr>
      <vt:lpstr>Cliente servidor</vt:lpstr>
      <vt:lpstr>Cliente servidor</vt:lpstr>
      <vt:lpstr>Problema del cliente-servidor</vt:lpstr>
      <vt:lpstr>Cliente servidor</vt:lpstr>
      <vt:lpstr>Cliente servidor</vt:lpstr>
      <vt:lpstr>Cliente servidor</vt:lpstr>
      <vt:lpstr>Cliente servidor</vt:lpstr>
      <vt:lpstr>Cliente servidor</vt:lpstr>
      <vt:lpstr>Cliente servidor</vt:lpstr>
      <vt:lpstr>Publisher-subscriber</vt:lpstr>
      <vt:lpstr>Publisher-subscriber</vt:lpstr>
      <vt:lpstr>Publisher-subscriber</vt:lpstr>
      <vt:lpstr>Publisher-subscriber</vt:lpstr>
      <vt:lpstr>Publisher-subscriber</vt:lpstr>
      <vt:lpstr>Publisher-subscriber</vt:lpstr>
      <vt:lpstr>Publisher-subscriber</vt:lpstr>
      <vt:lpstr>Publisher-subscriber</vt:lpstr>
      <vt:lpstr>Database</vt:lpstr>
      <vt:lpstr>Database: estructura</vt:lpstr>
      <vt:lpstr>Estructuras típicas</vt:lpstr>
      <vt:lpstr>Database: embedded data model</vt:lpstr>
      <vt:lpstr>Database: embedded data model</vt:lpstr>
      <vt:lpstr>Database: normalized data model</vt:lpstr>
      <vt:lpstr>Database: normalized 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641</cp:revision>
  <dcterms:modified xsi:type="dcterms:W3CDTF">2020-04-10T18:39:14Z</dcterms:modified>
</cp:coreProperties>
</file>