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51"/>
  </p:notesMasterIdLst>
  <p:sldIdLst>
    <p:sldId id="256" r:id="rId3"/>
    <p:sldId id="378" r:id="rId4"/>
    <p:sldId id="329" r:id="rId5"/>
    <p:sldId id="330" r:id="rId6"/>
    <p:sldId id="331" r:id="rId7"/>
    <p:sldId id="332" r:id="rId8"/>
    <p:sldId id="333" r:id="rId9"/>
    <p:sldId id="334" r:id="rId10"/>
    <p:sldId id="374" r:id="rId11"/>
    <p:sldId id="375" r:id="rId12"/>
    <p:sldId id="376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43" r:id="rId21"/>
    <p:sldId id="344" r:id="rId22"/>
    <p:sldId id="346" r:id="rId23"/>
    <p:sldId id="349" r:id="rId24"/>
    <p:sldId id="347" r:id="rId25"/>
    <p:sldId id="348" r:id="rId26"/>
    <p:sldId id="350" r:id="rId27"/>
    <p:sldId id="351" r:id="rId28"/>
    <p:sldId id="353" r:id="rId29"/>
    <p:sldId id="354" r:id="rId30"/>
    <p:sldId id="355" r:id="rId31"/>
    <p:sldId id="352" r:id="rId32"/>
    <p:sldId id="357" r:id="rId33"/>
    <p:sldId id="356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FB67F-B52D-44E3-828B-20F6AE2D0418}" v="7" dt="2020-03-01T20:12:12.939"/>
    <p1510:client id="{16FB6C03-609B-4784-B3BA-0AE8B2DE4E31}" v="31" dt="2020-03-01T19:08:05.355"/>
    <p1510:client id="{6FBB7521-4EB9-40D0-8EA6-78B68DF4946E}" v="52" dt="2020-03-01T19:06:24.120"/>
    <p1510:client id="{F36A9B5A-4149-4202-A934-478FA61F6B8C}" v="1729" dt="2020-03-01T20:10:09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463" autoAdjust="0"/>
  </p:normalViewPr>
  <p:slideViewPr>
    <p:cSldViewPr>
      <p:cViewPr varScale="1">
        <p:scale>
          <a:sx n="87" d="100"/>
          <a:sy n="87" d="100"/>
        </p:scale>
        <p:origin x="68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5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28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6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CONSUMO DE</a:t>
            </a:r>
            <a:r>
              <a:rPr lang="es" dirty="0" smtClean="0"/>
              <a:t> API REST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</a:t>
            </a:r>
            <a:r>
              <a:rPr lang="es" dirty="0"/>
              <a:t>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Firebase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Es una </a:t>
            </a:r>
            <a:r>
              <a:rPr lang="en-US" dirty="0" err="1">
                <a:latin typeface="Arial"/>
                <a:cs typeface="Arial"/>
              </a:rPr>
              <a:t>plataforma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desarrollo</a:t>
            </a:r>
            <a:r>
              <a:rPr lang="en-US" dirty="0">
                <a:latin typeface="Arial"/>
                <a:cs typeface="Arial"/>
              </a:rPr>
              <a:t> web con los </a:t>
            </a:r>
            <a:r>
              <a:rPr lang="en-US" dirty="0" err="1">
                <a:latin typeface="Arial"/>
                <a:cs typeface="Arial"/>
              </a:rPr>
              <a:t>siguientes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módulos</a:t>
            </a:r>
            <a:endParaRPr lang="es-CO" dirty="0" err="1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774317-56E8-4225-BF3C-D75726B6C5C6}"/>
              </a:ext>
            </a:extLst>
          </p:cNvPr>
          <p:cNvSpPr/>
          <p:nvPr/>
        </p:nvSpPr>
        <p:spPr>
          <a:xfrm>
            <a:off x="4512334" y="3483993"/>
            <a:ext cx="213503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Authentication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8B618-B1C9-4A62-9DBD-5E0BDFDCDDEA}"/>
              </a:ext>
            </a:extLst>
          </p:cNvPr>
          <p:cNvSpPr/>
          <p:nvPr/>
        </p:nvSpPr>
        <p:spPr>
          <a:xfrm>
            <a:off x="4512334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4D317C-572D-4B0D-986E-DCC31732E013}"/>
              </a:ext>
            </a:extLst>
          </p:cNvPr>
          <p:cNvSpPr/>
          <p:nvPr/>
        </p:nvSpPr>
        <p:spPr>
          <a:xfrm>
            <a:off x="5730815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Storage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B413F1-D388-4D49-AACE-3C3E5594B911}"/>
              </a:ext>
            </a:extLst>
          </p:cNvPr>
          <p:cNvSpPr/>
          <p:nvPr/>
        </p:nvSpPr>
        <p:spPr>
          <a:xfrm>
            <a:off x="1174990" y="3491541"/>
            <a:ext cx="124004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7C435-65F8-4669-B9BA-59BEFDD84A66}"/>
              </a:ext>
            </a:extLst>
          </p:cNvPr>
          <p:cNvSpPr/>
          <p:nvPr/>
        </p:nvSpPr>
        <p:spPr>
          <a:xfrm>
            <a:off x="2613264" y="3483993"/>
            <a:ext cx="124004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Web hosting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7337B-B1EE-46C5-8B2D-3BF7D053D4CC}"/>
              </a:ext>
            </a:extLst>
          </p:cNvPr>
          <p:cNvSpPr/>
          <p:nvPr/>
        </p:nvSpPr>
        <p:spPr>
          <a:xfrm>
            <a:off x="6885317" y="2405691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ML Kit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2A331D-25BD-4732-8281-B855F9ED3517}"/>
              </a:ext>
            </a:extLst>
          </p:cNvPr>
          <p:cNvSpPr/>
          <p:nvPr/>
        </p:nvSpPr>
        <p:spPr>
          <a:xfrm>
            <a:off x="6885317" y="3483993"/>
            <a:ext cx="916556" cy="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Tensor</a:t>
            </a:r>
          </a:p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Flow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E0267-CC22-4CF3-84DA-EDA00DA88000}"/>
              </a:ext>
            </a:extLst>
          </p:cNvPr>
          <p:cNvSpPr/>
          <p:nvPr/>
        </p:nvSpPr>
        <p:spPr>
          <a:xfrm flipV="1">
            <a:off x="1177687" y="2084896"/>
            <a:ext cx="6626883" cy="13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43FB60-10A0-4D88-9C7B-ADF1457BE3EE}"/>
              </a:ext>
            </a:extLst>
          </p:cNvPr>
          <p:cNvCxnSpPr/>
          <p:nvPr/>
        </p:nvCxnSpPr>
        <p:spPr>
          <a:xfrm flipH="1" flipV="1">
            <a:off x="5583089" y="2214115"/>
            <a:ext cx="1886" cy="127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A4E0CB-4104-48C4-BCEE-C5A5A578FCA7}"/>
              </a:ext>
            </a:extLst>
          </p:cNvPr>
          <p:cNvCxnSpPr>
            <a:cxnSpLocks/>
          </p:cNvCxnSpPr>
          <p:nvPr/>
        </p:nvCxnSpPr>
        <p:spPr>
          <a:xfrm flipH="1" flipV="1">
            <a:off x="4944913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B1C2E-E88B-4874-94FB-FE232E32FE77}"/>
              </a:ext>
            </a:extLst>
          </p:cNvPr>
          <p:cNvCxnSpPr>
            <a:cxnSpLocks/>
          </p:cNvCxnSpPr>
          <p:nvPr/>
        </p:nvCxnSpPr>
        <p:spPr>
          <a:xfrm flipH="1" flipV="1">
            <a:off x="6216499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8841B0-3E8D-448E-8065-F0551C457B61}"/>
              </a:ext>
            </a:extLst>
          </p:cNvPr>
          <p:cNvCxnSpPr>
            <a:cxnSpLocks/>
          </p:cNvCxnSpPr>
          <p:nvPr/>
        </p:nvCxnSpPr>
        <p:spPr>
          <a:xfrm flipV="1">
            <a:off x="4946797" y="2218878"/>
            <a:ext cx="2878" cy="16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5C250C-06E5-46A0-AD82-157B6A846BD1}"/>
              </a:ext>
            </a:extLst>
          </p:cNvPr>
          <p:cNvCxnSpPr>
            <a:cxnSpLocks/>
          </p:cNvCxnSpPr>
          <p:nvPr/>
        </p:nvCxnSpPr>
        <p:spPr>
          <a:xfrm flipH="1" flipV="1">
            <a:off x="6216499" y="2228403"/>
            <a:ext cx="1886" cy="1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5D01A2-9FC1-4A71-BEDF-3C471573F7A2}"/>
              </a:ext>
            </a:extLst>
          </p:cNvPr>
          <p:cNvCxnSpPr>
            <a:cxnSpLocks/>
          </p:cNvCxnSpPr>
          <p:nvPr/>
        </p:nvCxnSpPr>
        <p:spPr>
          <a:xfrm flipH="1" flipV="1">
            <a:off x="7364262" y="3328540"/>
            <a:ext cx="1886" cy="1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B6A36D-0B97-4A7F-94EF-BBBA590E13AE}"/>
              </a:ext>
            </a:extLst>
          </p:cNvPr>
          <p:cNvCxnSpPr>
            <a:cxnSpLocks/>
          </p:cNvCxnSpPr>
          <p:nvPr/>
        </p:nvCxnSpPr>
        <p:spPr>
          <a:xfrm flipH="1" flipV="1">
            <a:off x="7364262" y="2223639"/>
            <a:ext cx="1886" cy="1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6EAAB-9EF0-4807-9A26-6A8C9D01CF1F}"/>
              </a:ext>
            </a:extLst>
          </p:cNvPr>
          <p:cNvCxnSpPr>
            <a:cxnSpLocks/>
          </p:cNvCxnSpPr>
          <p:nvPr/>
        </p:nvCxnSpPr>
        <p:spPr>
          <a:xfrm flipH="1">
            <a:off x="3249464" y="2227322"/>
            <a:ext cx="1886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067183-82D8-4D81-B105-C26A4B292CFF}"/>
              </a:ext>
            </a:extLst>
          </p:cNvPr>
          <p:cNvCxnSpPr>
            <a:cxnSpLocks/>
          </p:cNvCxnSpPr>
          <p:nvPr/>
        </p:nvCxnSpPr>
        <p:spPr>
          <a:xfrm flipH="1">
            <a:off x="1801664" y="2227321"/>
            <a:ext cx="1886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       Database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1" y="1286414"/>
            <a:ext cx="1945257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: estructura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257550" cy="301752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Las bases de datos se guardan en una estructura jerárquica clave-valor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Como cada </a:t>
            </a:r>
            <a:r>
              <a:rPr lang="es-ES" b="1" i="1" dirty="0">
                <a:latin typeface="Arial"/>
                <a:ea typeface="+mn-lt"/>
                <a:cs typeface="Arial"/>
              </a:rPr>
              <a:t>CLAVE</a:t>
            </a:r>
            <a:r>
              <a:rPr lang="es-ES" dirty="0">
                <a:latin typeface="Arial"/>
                <a:ea typeface="+mn-lt"/>
                <a:cs typeface="Arial"/>
              </a:rPr>
              <a:t> puede contener un objeto, se le llama </a:t>
            </a:r>
            <a:r>
              <a:rPr lang="es-ES" b="1" i="1" dirty="0">
                <a:latin typeface="Arial"/>
                <a:ea typeface="+mn-lt"/>
                <a:cs typeface="Arial"/>
              </a:rPr>
              <a:t>NODO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Usando un ruta de </a:t>
            </a:r>
            <a:r>
              <a:rPr lang="es-ES" b="1" i="1" dirty="0">
                <a:latin typeface="Arial"/>
                <a:ea typeface="+mn-lt"/>
                <a:cs typeface="Arial"/>
              </a:rPr>
              <a:t>NODOS</a:t>
            </a:r>
            <a:r>
              <a:rPr lang="es-ES" dirty="0">
                <a:latin typeface="Arial"/>
                <a:ea typeface="+mn-lt"/>
                <a:cs typeface="Arial"/>
              </a:rPr>
              <a:t> podemos llegar a un objeto </a:t>
            </a:r>
            <a:r>
              <a:rPr lang="es-ES" dirty="0" err="1">
                <a:latin typeface="Arial"/>
                <a:ea typeface="+mn-lt"/>
                <a:cs typeface="Arial"/>
              </a:rPr>
              <a:t>espefíco</a:t>
            </a:r>
            <a:r>
              <a:rPr lang="es-ES" dirty="0">
                <a:latin typeface="Arial"/>
                <a:ea typeface="+mn-lt"/>
                <a:cs typeface="Arial"/>
              </a:rPr>
              <a:t>.</a:t>
            </a: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</a:pPr>
            <a:r>
              <a:rPr lang="es-ES" dirty="0">
                <a:latin typeface="Arial"/>
                <a:ea typeface="+mn-lt"/>
                <a:cs typeface="Arial"/>
              </a:rPr>
              <a:t>Los archivos de la estructura jerárquica son llamados </a:t>
            </a:r>
            <a:r>
              <a:rPr lang="es-ES" b="1" i="1" dirty="0">
                <a:latin typeface="Arial"/>
                <a:ea typeface="+mn-lt"/>
                <a:cs typeface="Arial"/>
              </a:rPr>
              <a:t>DOCUMENTOS</a:t>
            </a:r>
            <a:r>
              <a:rPr lang="es-ES" dirty="0">
                <a:latin typeface="Arial"/>
                <a:ea typeface="+mn-lt"/>
                <a:cs typeface="Arial"/>
              </a:rPr>
              <a:t> y contienen </a:t>
            </a:r>
            <a:r>
              <a:rPr lang="es-ES" b="1" i="1" dirty="0">
                <a:latin typeface="Arial"/>
                <a:ea typeface="+mn-lt"/>
                <a:cs typeface="Arial"/>
              </a:rPr>
              <a:t>OBJETOS</a:t>
            </a:r>
            <a:endParaRPr lang="es-ES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a 6">
            <a:extLst>
              <a:ext uri="{FF2B5EF4-FFF2-40B4-BE49-F238E27FC236}">
                <a16:creationId xmlns:a16="http://schemas.microsoft.com/office/drawing/2014/main" id="{45FF6960-E725-4A9F-9D38-E4DFD5949B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3175" y="1428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19" name="Tabla 16">
            <a:extLst>
              <a:ext uri="{FF2B5EF4-FFF2-40B4-BE49-F238E27FC236}">
                <a16:creationId xmlns:a16="http://schemas.microsoft.com/office/drawing/2014/main" id="{EFB7D40B-9DE5-4E2D-A510-8A5F6711C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2575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1" name="Tabla 17">
            <a:extLst>
              <a:ext uri="{FF2B5EF4-FFF2-40B4-BE49-F238E27FC236}">
                <a16:creationId xmlns:a16="http://schemas.microsoft.com/office/drawing/2014/main" id="{B31A0E57-3AB0-41C6-B8C0-D95F571FBE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19975" y="2571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3" name="Tabla 18">
            <a:extLst>
              <a:ext uri="{FF2B5EF4-FFF2-40B4-BE49-F238E27FC236}">
                <a16:creationId xmlns:a16="http://schemas.microsoft.com/office/drawing/2014/main" id="{C76FE46E-D31C-4979-B473-C0A08372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2575" y="3714750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graphicFrame>
        <p:nvGraphicFramePr>
          <p:cNvPr id="25" name="Tabla 19">
            <a:extLst>
              <a:ext uri="{FF2B5EF4-FFF2-40B4-BE49-F238E27FC236}">
                <a16:creationId xmlns:a16="http://schemas.microsoft.com/office/drawing/2014/main" id="{A1F9BE97-D8CA-4E2E-8BF4-F46DD4D00D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19975" y="3714749"/>
          <a:ext cx="1295400" cy="8997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264103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16421598"/>
                    </a:ext>
                  </a:extLst>
                </a:gridCol>
              </a:tblGrid>
              <a:tr h="30712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6804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9765"/>
                  </a:ext>
                </a:extLst>
              </a:tr>
              <a:tr h="296307">
                <a:tc>
                  <a:txBody>
                    <a:bodyPr/>
                    <a:lstStyle/>
                    <a:p>
                      <a:r>
                        <a:rPr lang="es-ES" sz="1050" dirty="0" err="1"/>
                        <a:t>key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value</a:t>
                      </a:r>
                      <a:r>
                        <a:rPr lang="es-ES" sz="1050" dirty="0"/>
                        <a:t>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4881"/>
                  </a:ext>
                </a:extLst>
              </a:tr>
            </a:tbl>
          </a:graphicData>
        </a:graphic>
      </p:graphicFrame>
      <p:sp>
        <p:nvSpPr>
          <p:cNvPr id="29" name="Elipse 7">
            <a:extLst>
              <a:ext uri="{FF2B5EF4-FFF2-40B4-BE49-F238E27FC236}">
                <a16:creationId xmlns:a16="http://schemas.microsoft.com/office/drawing/2014/main" id="{C1D852B5-8B7C-49E4-8A1C-77DFD9334C66}"/>
              </a:ext>
            </a:extLst>
          </p:cNvPr>
          <p:cNvSpPr/>
          <p:nvPr/>
        </p:nvSpPr>
        <p:spPr>
          <a:xfrm>
            <a:off x="7544775" y="180975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20">
            <a:extLst>
              <a:ext uri="{FF2B5EF4-FFF2-40B4-BE49-F238E27FC236}">
                <a16:creationId xmlns:a16="http://schemas.microsoft.com/office/drawing/2014/main" id="{D44BED77-6A90-453C-A124-162C36371CD3}"/>
              </a:ext>
            </a:extLst>
          </p:cNvPr>
          <p:cNvSpPr/>
          <p:nvPr/>
        </p:nvSpPr>
        <p:spPr>
          <a:xfrm>
            <a:off x="7544775" y="208340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21">
            <a:extLst>
              <a:ext uri="{FF2B5EF4-FFF2-40B4-BE49-F238E27FC236}">
                <a16:creationId xmlns:a16="http://schemas.microsoft.com/office/drawing/2014/main" id="{3BD588E8-B999-4B99-B611-77B5689B50CF}"/>
              </a:ext>
            </a:extLst>
          </p:cNvPr>
          <p:cNvSpPr/>
          <p:nvPr/>
        </p:nvSpPr>
        <p:spPr>
          <a:xfrm>
            <a:off x="6554175" y="2931618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24">
            <a:extLst>
              <a:ext uri="{FF2B5EF4-FFF2-40B4-BE49-F238E27FC236}">
                <a16:creationId xmlns:a16="http://schemas.microsoft.com/office/drawing/2014/main" id="{2D086473-C5D4-4F94-BFEE-8B5BA877AA0E}"/>
              </a:ext>
            </a:extLst>
          </p:cNvPr>
          <p:cNvSpPr/>
          <p:nvPr/>
        </p:nvSpPr>
        <p:spPr>
          <a:xfrm>
            <a:off x="8625375" y="3228104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angular 9">
            <a:extLst>
              <a:ext uri="{FF2B5EF4-FFF2-40B4-BE49-F238E27FC236}">
                <a16:creationId xmlns:a16="http://schemas.microsoft.com/office/drawing/2014/main" id="{2DE1FA09-F53B-44C7-8CA0-3E797797EACC}"/>
              </a:ext>
            </a:extLst>
          </p:cNvPr>
          <p:cNvCxnSpPr>
            <a:cxnSpLocks/>
          </p:cNvCxnSpPr>
          <p:nvPr/>
        </p:nvCxnSpPr>
        <p:spPr>
          <a:xfrm flipH="1">
            <a:off x="6010275" y="2173405"/>
            <a:ext cx="1714500" cy="398345"/>
          </a:xfrm>
          <a:prstGeom prst="bentConnector4">
            <a:avLst>
              <a:gd name="adj1" fmla="val -13333"/>
              <a:gd name="adj2" fmla="val 61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26">
            <a:extLst>
              <a:ext uri="{FF2B5EF4-FFF2-40B4-BE49-F238E27FC236}">
                <a16:creationId xmlns:a16="http://schemas.microsoft.com/office/drawing/2014/main" id="{78E6D199-90DD-465C-ABCA-B7FE94A1BD26}"/>
              </a:ext>
            </a:extLst>
          </p:cNvPr>
          <p:cNvCxnSpPr>
            <a:cxnSpLocks/>
          </p:cNvCxnSpPr>
          <p:nvPr/>
        </p:nvCxnSpPr>
        <p:spPr>
          <a:xfrm>
            <a:off x="7724775" y="1899750"/>
            <a:ext cx="342900" cy="672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29">
            <a:extLst>
              <a:ext uri="{FF2B5EF4-FFF2-40B4-BE49-F238E27FC236}">
                <a16:creationId xmlns:a16="http://schemas.microsoft.com/office/drawing/2014/main" id="{671F7375-1582-4008-9449-4FF3CBD04FB9}"/>
              </a:ext>
            </a:extLst>
          </p:cNvPr>
          <p:cNvCxnSpPr>
            <a:cxnSpLocks/>
          </p:cNvCxnSpPr>
          <p:nvPr/>
        </p:nvCxnSpPr>
        <p:spPr>
          <a:xfrm flipH="1">
            <a:off x="6010275" y="3021618"/>
            <a:ext cx="723900" cy="693132"/>
          </a:xfrm>
          <a:prstGeom prst="bentConnector4">
            <a:avLst>
              <a:gd name="adj1" fmla="val -31579"/>
              <a:gd name="adj2" fmla="val 74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33">
            <a:extLst>
              <a:ext uri="{FF2B5EF4-FFF2-40B4-BE49-F238E27FC236}">
                <a16:creationId xmlns:a16="http://schemas.microsoft.com/office/drawing/2014/main" id="{9FEDE539-B432-43CD-B262-67B62CBF231D}"/>
              </a:ext>
            </a:extLst>
          </p:cNvPr>
          <p:cNvCxnSpPr>
            <a:cxnSpLocks/>
          </p:cNvCxnSpPr>
          <p:nvPr/>
        </p:nvCxnSpPr>
        <p:spPr>
          <a:xfrm flipH="1">
            <a:off x="8067675" y="3318104"/>
            <a:ext cx="737700" cy="396645"/>
          </a:xfrm>
          <a:prstGeom prst="bentConnector4">
            <a:avLst>
              <a:gd name="adj1" fmla="val -9182"/>
              <a:gd name="adj2" fmla="val 61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" dirty="0"/>
              <a:t>Bases de datos no-</a:t>
            </a:r>
            <a:r>
              <a:rPr lang="es" dirty="0" err="1"/>
              <a:t>sql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Estructuras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típicas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856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embedded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8D84CD4-AB61-498E-951F-72C00BFDDFF6}"/>
              </a:ext>
            </a:extLst>
          </p:cNvPr>
          <p:cNvSpPr txBox="1"/>
          <p:nvPr/>
        </p:nvSpPr>
        <p:spPr>
          <a:xfrm>
            <a:off x="902004" y="4038415"/>
            <a:ext cx="7723836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Esta estructura permite incrustar objetos dentro de otros logrando hacer un </a:t>
            </a:r>
            <a:r>
              <a:rPr lang="es-ES" sz="1400" dirty="0" err="1">
                <a:latin typeface="Arial"/>
                <a:cs typeface="Arial"/>
              </a:rPr>
              <a:t>embedding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792E2724-AA50-47CA-BE2D-7AD84B339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2819400" y="1504950"/>
            <a:ext cx="4267200" cy="2353235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8E145EBA-8854-4F2F-A96D-111539AFF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embedded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9D35B0C-8A51-453F-A0D9-3BEAFB88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798167"/>
            <a:ext cx="3905250" cy="214724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F75912BE-E44B-404F-995B-30D3B26DA257}"/>
              </a:ext>
            </a:extLst>
          </p:cNvPr>
          <p:cNvSpPr txBox="1"/>
          <p:nvPr/>
        </p:nvSpPr>
        <p:spPr>
          <a:xfrm>
            <a:off x="5029200" y="1657350"/>
            <a:ext cx="344424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En el ejemplo, la principal falencia de este modelo es que si quisiera listar todos los e-mail de los usuarios, tendría obligatoriamente que recorrer cada usuario y extraer el dato para formar la lista.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El principal pro es que si quiero cargar un objeto usuario para representarlo, TODA la información estará dentro del documento sin usar ningún JOIN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747C4B1B-1601-4D41-A85F-C2E9A26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3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normalized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FA5640-2FFC-4229-BC47-E9D6155EEF9F}"/>
              </a:ext>
            </a:extLst>
          </p:cNvPr>
          <p:cNvSpPr txBox="1"/>
          <p:nvPr/>
        </p:nvSpPr>
        <p:spPr>
          <a:xfrm>
            <a:off x="902004" y="4038415"/>
            <a:ext cx="7723836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Se pueden plantear arquitecturas usando menciones de ID en otros objetos para no tener que contener objetos dentro de objetos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C2B5B-10B2-4C25-B407-172D46476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2200" y="1504950"/>
            <a:ext cx="3914775" cy="2286000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93FDC41D-090D-4660-8FE6-C0DAF7BD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3AF-45D3-4B6C-8A4A-B8CF9106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ea typeface="+mj-lt"/>
                <a:cs typeface="+mj-lt"/>
              </a:rPr>
              <a:t>Database</a:t>
            </a:r>
            <a:r>
              <a:rPr lang="es-CO" dirty="0">
                <a:ea typeface="+mj-lt"/>
                <a:cs typeface="+mj-lt"/>
              </a:rPr>
              <a:t>: </a:t>
            </a:r>
            <a:r>
              <a:rPr lang="es-CO" dirty="0" err="1">
                <a:ea typeface="+mj-lt"/>
                <a:cs typeface="+mj-lt"/>
              </a:rPr>
              <a:t>normalized</a:t>
            </a:r>
            <a:r>
              <a:rPr lang="es-CO" dirty="0">
                <a:ea typeface="+mj-lt"/>
                <a:cs typeface="+mj-lt"/>
              </a:rPr>
              <a:t> data </a:t>
            </a:r>
            <a:r>
              <a:rPr lang="es-CO" dirty="0" err="1">
                <a:ea typeface="+mj-lt"/>
                <a:cs typeface="+mj-lt"/>
              </a:rPr>
              <a:t>model</a:t>
            </a:r>
            <a:endParaRPr lang="en-US" dirty="0" err="1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A828258-C15A-4240-A5A0-25351C1FE40E}"/>
              </a:ext>
            </a:extLst>
          </p:cNvPr>
          <p:cNvSpPr txBox="1"/>
          <p:nvPr/>
        </p:nvSpPr>
        <p:spPr>
          <a:xfrm>
            <a:off x="5029200" y="1657350"/>
            <a:ext cx="344424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En el ejemplo, el principal pro es que puedo agrupar todos los modelos de contacto en un nodo y al listarlos lo puedo hacer leyendo el nodo </a:t>
            </a:r>
            <a:r>
              <a:rPr lang="es-ES" sz="1400" b="1" i="1" dirty="0">
                <a:latin typeface="Arial"/>
                <a:cs typeface="Arial"/>
              </a:rPr>
              <a:t>contactos</a:t>
            </a:r>
            <a:r>
              <a:rPr lang="es-ES" sz="1400" dirty="0">
                <a:latin typeface="Arial"/>
                <a:cs typeface="Arial"/>
              </a:rPr>
              <a:t> sin tener que ir extrayendo todos los contactos de uno en uno.</a:t>
            </a:r>
            <a:endParaRPr lang="es-ES" sz="1400" b="1" i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>
                <a:latin typeface="Arial"/>
                <a:cs typeface="Arial"/>
              </a:rPr>
              <a:t>La principal falencia es que si quiero el objeto completo, lo tengo que armar usando </a:t>
            </a:r>
            <a:r>
              <a:rPr lang="es-ES" sz="1400" dirty="0" err="1">
                <a:latin typeface="Arial"/>
                <a:cs typeface="Arial"/>
              </a:rPr>
              <a:t>joins</a:t>
            </a:r>
            <a:r>
              <a:rPr lang="es-ES" sz="1400" dirty="0">
                <a:latin typeface="Arial"/>
                <a:cs typeface="Arial"/>
              </a:rPr>
              <a:t>. Y cada </a:t>
            </a:r>
            <a:r>
              <a:rPr lang="es-ES" sz="1400" dirty="0" err="1">
                <a:latin typeface="Arial"/>
                <a:cs typeface="Arial"/>
              </a:rPr>
              <a:t>join</a:t>
            </a:r>
            <a:r>
              <a:rPr lang="es-ES" sz="1400" dirty="0">
                <a:latin typeface="Arial"/>
                <a:cs typeface="Arial"/>
              </a:rPr>
              <a:t> supone un consulta diferente en bases de datos de este tipo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3FBF5613-9C12-480F-975B-DAE6C7E43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609600" y="1657350"/>
            <a:ext cx="3914775" cy="2286000"/>
          </a:xfrm>
          <a:prstGeom prst="rect">
            <a:avLst/>
          </a:prstGeom>
        </p:spPr>
      </p:pic>
      <p:pic>
        <p:nvPicPr>
          <p:cNvPr id="3" name="Picture 6" descr="Resultado de imagen de icesi logo blanco&quot;">
            <a:extLst>
              <a:ext uri="{FF2B5EF4-FFF2-40B4-BE49-F238E27FC236}">
                <a16:creationId xmlns:a16="http://schemas.microsoft.com/office/drawing/2014/main" id="{FE0FC30C-0A25-4E3B-A47A-15B1F808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246186" y="227125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4158" y="30633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166066" y="2415268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4752020" y="306492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650342" y="2236675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038274" y="2667296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634118" y="2666583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039089" y="2535916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326499" y="1526130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 POST PUT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DELETE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285968" y="305463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389762" y="1492602"/>
            <a:ext cx="4320480" cy="22048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5940152" y="377614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Backend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angular 10"/>
          <p:cNvCxnSpPr>
            <a:stCxn id="4" idx="3"/>
            <a:endCxn id="16" idx="2"/>
          </p:cNvCxnSpPr>
          <p:nvPr/>
        </p:nvCxnSpPr>
        <p:spPr>
          <a:xfrm flipV="1">
            <a:off x="2843808" y="2643928"/>
            <a:ext cx="2195281" cy="2518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8" name="Picture 4" descr="Resultado de imagen de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51" y="2316594"/>
            <a:ext cx="1326937" cy="11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46" name="Conector angular 45"/>
          <p:cNvCxnSpPr>
            <a:stCxn id="41" idx="3"/>
            <a:endCxn id="16" idx="2"/>
          </p:cNvCxnSpPr>
          <p:nvPr/>
        </p:nvCxnSpPr>
        <p:spPr>
          <a:xfrm flipV="1">
            <a:off x="2843808" y="1014069"/>
            <a:ext cx="2449527" cy="2960173"/>
          </a:xfrm>
          <a:prstGeom prst="bentConnector3">
            <a:avLst>
              <a:gd name="adj1" fmla="val 5855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124348" y="3630286"/>
            <a:ext cx="85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46" name="Conector angular 45"/>
          <p:cNvCxnSpPr>
            <a:stCxn id="16" idx="2"/>
          </p:cNvCxnSpPr>
          <p:nvPr/>
        </p:nvCxnSpPr>
        <p:spPr>
          <a:xfrm rot="10800000" flipV="1">
            <a:off x="2620933" y="1014069"/>
            <a:ext cx="2672402" cy="11493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2895312" y="1827938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245751" y="1647527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6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46" name="Conector angular 45"/>
          <p:cNvCxnSpPr>
            <a:stCxn id="16" idx="2"/>
            <a:endCxn id="71" idx="3"/>
          </p:cNvCxnSpPr>
          <p:nvPr/>
        </p:nvCxnSpPr>
        <p:spPr>
          <a:xfrm rot="10800000" flipV="1">
            <a:off x="2620933" y="1014069"/>
            <a:ext cx="2672402" cy="11493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895312" y="1827938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4" name="Conector recto 23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3245751" y="1647527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44" idx="3"/>
          </p:cNvCxnSpPr>
          <p:nvPr/>
        </p:nvCxnSpPr>
        <p:spPr>
          <a:xfrm flipV="1">
            <a:off x="2609569" y="3485304"/>
            <a:ext cx="2627542" cy="21768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240661" y="3377291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9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6773150" y="30779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1" name="Conector angular 50"/>
          <p:cNvCxnSpPr/>
          <p:nvPr/>
        </p:nvCxnSpPr>
        <p:spPr>
          <a:xfrm flipV="1">
            <a:off x="2609569" y="3485304"/>
            <a:ext cx="2627542" cy="21768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8056523" y="330856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angular 52"/>
          <p:cNvCxnSpPr/>
          <p:nvPr/>
        </p:nvCxnSpPr>
        <p:spPr>
          <a:xfrm flipV="1">
            <a:off x="2609569" y="3485304"/>
            <a:ext cx="2627542" cy="21768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endCxn id="20" idx="2"/>
          </p:cNvCxnSpPr>
          <p:nvPr/>
        </p:nvCxnSpPr>
        <p:spPr>
          <a:xfrm flipV="1">
            <a:off x="2843808" y="3052463"/>
            <a:ext cx="2393303" cy="92178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0" idx="2"/>
            <a:endCxn id="47" idx="3"/>
          </p:cNvCxnSpPr>
          <p:nvPr/>
        </p:nvCxnSpPr>
        <p:spPr>
          <a:xfrm rot="10800000" flipV="1">
            <a:off x="2599781" y="3052463"/>
            <a:ext cx="2637331" cy="480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2817788" y="2797965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8051793" y="3313177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6765157" y="3237824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angular 49"/>
          <p:cNvCxnSpPr/>
          <p:nvPr/>
        </p:nvCxnSpPr>
        <p:spPr>
          <a:xfrm rot="10800000" flipV="1">
            <a:off x="2599781" y="3052463"/>
            <a:ext cx="2637331" cy="480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817788" y="2797965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3243239" y="2571750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angular 49"/>
          <p:cNvCxnSpPr/>
          <p:nvPr/>
        </p:nvCxnSpPr>
        <p:spPr>
          <a:xfrm rot="10800000" flipV="1">
            <a:off x="2599781" y="3052463"/>
            <a:ext cx="2637331" cy="480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817788" y="2797965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de squi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00" y="1838972"/>
            <a:ext cx="633116" cy="6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00163" y="1838972"/>
            <a:ext cx="520770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Squirtle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46" name="Conector angular 45"/>
          <p:cNvCxnSpPr>
            <a:stCxn id="41" idx="3"/>
            <a:endCxn id="16" idx="2"/>
          </p:cNvCxnSpPr>
          <p:nvPr/>
        </p:nvCxnSpPr>
        <p:spPr>
          <a:xfrm flipV="1">
            <a:off x="2843808" y="1014069"/>
            <a:ext cx="2449527" cy="2960173"/>
          </a:xfrm>
          <a:prstGeom prst="bentConnector3">
            <a:avLst>
              <a:gd name="adj1" fmla="val 5855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124348" y="3630286"/>
            <a:ext cx="85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46" name="Conector angular 45"/>
          <p:cNvCxnSpPr>
            <a:stCxn id="16" idx="2"/>
          </p:cNvCxnSpPr>
          <p:nvPr/>
        </p:nvCxnSpPr>
        <p:spPr>
          <a:xfrm rot="10800000" flipV="1">
            <a:off x="2620933" y="1014069"/>
            <a:ext cx="2672402" cy="11493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2895312" y="1827938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245751" y="1647527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46" name="Conector angular 45"/>
          <p:cNvCxnSpPr>
            <a:stCxn id="16" idx="2"/>
            <a:endCxn id="71" idx="3"/>
          </p:cNvCxnSpPr>
          <p:nvPr/>
        </p:nvCxnSpPr>
        <p:spPr>
          <a:xfrm rot="10800000" flipV="1">
            <a:off x="2620933" y="1014069"/>
            <a:ext cx="2672402" cy="11493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895312" y="1827938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4" name="Conector recto 23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3245751" y="1647527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314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ángulo 49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0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 flipV="1">
            <a:off x="2843808" y="3485303"/>
            <a:ext cx="2393303" cy="488939"/>
          </a:xfrm>
          <a:prstGeom prst="bentConnector3">
            <a:avLst>
              <a:gd name="adj1" fmla="val 42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233145" y="3497981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3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Objetos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JSON puede representar un objeto mediante {}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Dentro de cada llave debe especificar el nombre de los parámetros y los valores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Los posibles valores son </a:t>
            </a:r>
            <a:r>
              <a:rPr lang="es-ES" dirty="0" err="1">
                <a:ea typeface="+mn-lt"/>
                <a:cs typeface="+mn-lt"/>
              </a:rPr>
              <a:t>Strings</a:t>
            </a:r>
            <a:r>
              <a:rPr lang="es-ES" dirty="0">
                <a:ea typeface="+mn-lt"/>
                <a:cs typeface="+mn-lt"/>
              </a:rPr>
              <a:t>, enteros, decimales y booleanos</a:t>
            </a:r>
            <a:endParaRPr lang="es-ES">
              <a:cs typeface="Calibri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2097958"/>
            <a:ext cx="3145278" cy="150898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/>
              </a:rPr>
              <a:t>  "</a:t>
            </a:r>
            <a:r>
              <a:rPr lang="es-ES" sz="1500" dirty="0" err="1">
                <a:latin typeface="Consolas"/>
              </a:rPr>
              <a:t>nombre":"Andrés</a:t>
            </a:r>
            <a:r>
              <a:rPr lang="es-ES" sz="1500" dirty="0">
                <a:latin typeface="Consolas"/>
              </a:rPr>
              <a:t> Ortega",</a:t>
            </a:r>
          </a:p>
          <a:p>
            <a:r>
              <a:rPr lang="es-ES" sz="1500" dirty="0">
                <a:latin typeface="Consolas"/>
              </a:rPr>
              <a:t>  "edad":29,</a:t>
            </a:r>
          </a:p>
          <a:p>
            <a:r>
              <a:rPr lang="es-ES" sz="1500" dirty="0">
                <a:latin typeface="Consolas"/>
              </a:rPr>
              <a:t>  "altura":1.70,</a:t>
            </a:r>
          </a:p>
          <a:p>
            <a:r>
              <a:rPr lang="es-ES" sz="1500" dirty="0">
                <a:latin typeface="Consolas"/>
              </a:rPr>
              <a:t>  "</a:t>
            </a:r>
            <a:r>
              <a:rPr lang="es-ES" sz="1500" dirty="0" err="1">
                <a:latin typeface="Consolas"/>
              </a:rPr>
              <a:t>isFat</a:t>
            </a:r>
            <a:r>
              <a:rPr lang="es-ES" sz="1500" dirty="0">
                <a:latin typeface="Consolas"/>
              </a:rPr>
              <a:t>":true,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8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 flipV="1">
            <a:off x="2843808" y="3485303"/>
            <a:ext cx="2393303" cy="488939"/>
          </a:xfrm>
          <a:prstGeom prst="bentConnector3">
            <a:avLst>
              <a:gd name="adj1" fmla="val 42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6773150" y="30779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3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 flipV="1">
            <a:off x="2843808" y="3485303"/>
            <a:ext cx="2393303" cy="488939"/>
          </a:xfrm>
          <a:prstGeom prst="bentConnector3">
            <a:avLst>
              <a:gd name="adj1" fmla="val 42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8056523" y="330856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3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0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endCxn id="20" idx="2"/>
          </p:cNvCxnSpPr>
          <p:nvPr/>
        </p:nvCxnSpPr>
        <p:spPr>
          <a:xfrm flipV="1">
            <a:off x="2843808" y="3052463"/>
            <a:ext cx="2393303" cy="92178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798100" y="3658257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FFC000"/>
                </a:solidFill>
              </a:rPr>
              <a:t>Request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2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0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0" idx="2"/>
            <a:endCxn id="47" idx="3"/>
          </p:cNvCxnSpPr>
          <p:nvPr/>
        </p:nvCxnSpPr>
        <p:spPr>
          <a:xfrm rot="10800000" flipV="1">
            <a:off x="2599781" y="3052463"/>
            <a:ext cx="2637331" cy="480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2817788" y="2797965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8051793" y="3313177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2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8071638" y="3454853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1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rot="10800000" flipV="1">
            <a:off x="2599781" y="3052463"/>
            <a:ext cx="2637331" cy="480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817788" y="2797965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1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6762730" y="3190993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/>
          <p:cNvSpPr/>
          <p:nvPr/>
        </p:nvSpPr>
        <p:spPr>
          <a:xfrm>
            <a:off x="6782575" y="3332669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2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rot="10800000" flipV="1">
            <a:off x="2599781" y="3052463"/>
            <a:ext cx="2637331" cy="480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817788" y="2797965"/>
            <a:ext cx="11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Response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1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Elipse 52"/>
          <p:cNvSpPr/>
          <p:nvPr/>
        </p:nvSpPr>
        <p:spPr>
          <a:xfrm>
            <a:off x="3221335" y="2486597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/>
          <p:cNvSpPr/>
          <p:nvPr/>
        </p:nvSpPr>
        <p:spPr>
          <a:xfrm>
            <a:off x="3241180" y="2628273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1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de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87624" y="1707654"/>
            <a:ext cx="165618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67644" y="415592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64088" y="2910460"/>
            <a:ext cx="468052" cy="6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950042" y="37794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237111" y="294445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580107" y="26729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237111" y="3377291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644008" y="356011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POST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483837" y="2949792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231809" y="37418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Cilindro 26"/>
          <p:cNvSpPr/>
          <p:nvPr/>
        </p:nvSpPr>
        <p:spPr>
          <a:xfrm>
            <a:off x="7866366" y="2931790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265112" y="3369801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94" y="3092359"/>
            <a:ext cx="579283" cy="57928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7506326" y="375450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75856" y="1059582"/>
            <a:ext cx="5256584" cy="504056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00432" y="641393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{}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48404" y="14334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Lógica de negocio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20312" y="785409"/>
            <a:ext cx="4680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5006266" y="143506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 </a:t>
            </a:r>
            <a:r>
              <a:rPr lang="es-ES" dirty="0" err="1" smtClean="0">
                <a:solidFill>
                  <a:schemeClr val="tx1"/>
                </a:solidFill>
              </a:rPr>
              <a:t>Rest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7904588" y="606816"/>
            <a:ext cx="576064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6" idx="3"/>
            <a:endCxn id="10" idx="2"/>
          </p:cNvCxnSpPr>
          <p:nvPr/>
        </p:nvCxnSpPr>
        <p:spPr>
          <a:xfrm>
            <a:off x="7292520" y="1037437"/>
            <a:ext cx="612068" cy="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6" idx="1"/>
          </p:cNvCxnSpPr>
          <p:nvPr/>
        </p:nvCxnSpPr>
        <p:spPr>
          <a:xfrm>
            <a:off x="5888364" y="1036724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93335" y="90605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651253" y="6315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40214" y="142477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Base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4008" y="325887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4651253" y="2630035"/>
            <a:ext cx="4320480" cy="174174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/>
          <p:cNvSpPr txBox="1"/>
          <p:nvPr/>
        </p:nvSpPr>
        <p:spPr>
          <a:xfrm>
            <a:off x="6194398" y="21462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Poke</a:t>
            </a:r>
            <a:r>
              <a:rPr lang="es-ES" dirty="0" smtClean="0">
                <a:solidFill>
                  <a:schemeClr val="tx1"/>
                </a:solidFill>
              </a:rPr>
              <a:t> API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843817" y="3362187"/>
            <a:ext cx="612068" cy="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49851" y="44004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Firebase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1331640" y="2571750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74824" y="3864566"/>
            <a:ext cx="368984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87624" y="3864566"/>
            <a:ext cx="1283578" cy="219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21437" y="3593315"/>
            <a:ext cx="1188132" cy="21935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ATRAPAR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411648" y="2676332"/>
            <a:ext cx="1188132" cy="848382"/>
          </a:xfrm>
          <a:prstGeom prst="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Squirtle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Charmander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21069" y="2081746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-18991" y="2310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 </a:t>
            </a:r>
            <a:r>
              <a:rPr lang="es-ES" dirty="0" err="1" smtClean="0">
                <a:solidFill>
                  <a:schemeClr val="tx1"/>
                </a:solidFill>
              </a:rPr>
              <a:t>Pokemon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48"/>
          <p:cNvCxnSpPr>
            <a:stCxn id="45" idx="6"/>
          </p:cNvCxnSpPr>
          <p:nvPr/>
        </p:nvCxnSpPr>
        <p:spPr>
          <a:xfrm>
            <a:off x="737093" y="2189758"/>
            <a:ext cx="4505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919326" y="1838972"/>
            <a:ext cx="701607" cy="64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charmander</a:t>
            </a:r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50" name="Picture 2" descr="Resultado de imagen de charma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8" y="1838902"/>
            <a:ext cx="601192" cy="6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Arreglos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JSON puede representar una lista mediante []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Dentro de los corchetes debe especificar la lista de valores sin una </a:t>
            </a:r>
            <a:r>
              <a:rPr lang="es-ES" b="1" dirty="0">
                <a:ea typeface="+mn-lt"/>
                <a:cs typeface="+mn-lt"/>
              </a:rPr>
              <a:t>clave.</a:t>
            </a: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b="1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cs typeface="Calibri"/>
              </a:rPr>
              <a:t>Automáticamente las claves serán los índices de cada objeto (</a:t>
            </a:r>
            <a:r>
              <a:rPr lang="es-ES" dirty="0" err="1">
                <a:cs typeface="Calibri"/>
              </a:rPr>
              <a:t>Ej</a:t>
            </a:r>
            <a:r>
              <a:rPr lang="es-ES" dirty="0">
                <a:cs typeface="Calibri"/>
              </a:rPr>
              <a:t>: 0,1,2,3,4...)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2097958"/>
            <a:ext cx="3145278" cy="150898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 fontScale="92500" lnSpcReduction="10000"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</a:rPr>
              <a:t>    [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"Mauricio",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"Emmanuel",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"Sara",</a:t>
            </a:r>
            <a:endParaRPr lang="en-US" sz="1500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  "Nicolás"</a:t>
            </a:r>
            <a:endParaRPr lang="es-ES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</a:rPr>
              <a:t>]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0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Objetos como </a:t>
            </a:r>
            <a:r>
              <a:rPr lang="es-ES" dirty="0" smtClean="0"/>
              <a:t>valores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Un objeto puede ser valor de una clave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Esto representa una relación de composición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1526458"/>
            <a:ext cx="3145278" cy="315681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"manager":{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</a:t>
            </a:r>
            <a:r>
              <a:rPr lang="es-ES" sz="1500" dirty="0" err="1">
                <a:latin typeface="Consolas"/>
                <a:cs typeface="Calibri"/>
              </a:rPr>
              <a:t>nombre":"Andrés</a:t>
            </a:r>
            <a:r>
              <a:rPr lang="es-ES" sz="1500" dirty="0">
                <a:latin typeface="Consolas"/>
                <a:cs typeface="Calibri"/>
              </a:rPr>
              <a:t> Ortega",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"edad":29,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"altura":1.70,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</a:t>
            </a:r>
            <a:r>
              <a:rPr lang="es-ES" sz="1500" dirty="0" err="1">
                <a:latin typeface="Consolas"/>
                <a:cs typeface="Calibri"/>
              </a:rPr>
              <a:t>soltero":true</a:t>
            </a:r>
            <a:r>
              <a:rPr lang="es-ES" sz="1500" dirty="0">
                <a:latin typeface="Consolas"/>
                <a:cs typeface="Calibri"/>
              </a:rPr>
              <a:t>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}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Arreglos como </a:t>
            </a:r>
            <a:r>
              <a:rPr lang="es-ES" dirty="0" smtClean="0"/>
              <a:t>valores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4810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Un arreglo puede ser valor de una clave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255772" y="1526458"/>
            <a:ext cx="3145278" cy="259483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"estudiantes":[</a:t>
            </a:r>
            <a:endParaRPr lang="en-US" sz="15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"Mauricio",</a:t>
            </a:r>
            <a:endParaRPr lang="en-US" sz="15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"Emmanuel",</a:t>
            </a:r>
            <a:endParaRPr lang="en-US" sz="15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"Sara",</a:t>
            </a:r>
            <a:endParaRPr lang="en-US" sz="15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  "Nicolás"</a:t>
            </a:r>
            <a:endParaRPr lang="en-US" sz="1500" dirty="0">
              <a:ea typeface="+mn-lt"/>
              <a:cs typeface="+mn-lt"/>
            </a:endParaRPr>
          </a:p>
          <a:p>
            <a:pPr marL="200660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s-ES" sz="1500" dirty="0">
                <a:latin typeface="Consolas"/>
                <a:cs typeface="Calibri"/>
              </a:rPr>
              <a:t>]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72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Combinación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257550" cy="3017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Por ejemplo, el objeto selección contiene el objeto "técnico" y la lista "</a:t>
            </a:r>
            <a:r>
              <a:rPr lang="es-ES" dirty="0" err="1">
                <a:ea typeface="+mn-lt"/>
                <a:cs typeface="+mn-lt"/>
              </a:rPr>
              <a:t>judadores</a:t>
            </a:r>
            <a:r>
              <a:rPr lang="es-ES" dirty="0">
                <a:ea typeface="+mn-lt"/>
                <a:cs typeface="+mn-lt"/>
              </a:rPr>
              <a:t>"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4408047" y="1355008"/>
            <a:ext cx="3993003" cy="330921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34290" rIns="0" bIns="34290" rtlCol="0" anchor="t">
            <a:normAutofit fontScale="62500" lnSpcReduction="20000"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 "</a:t>
            </a:r>
            <a:r>
              <a:rPr lang="es-ES" sz="1500" dirty="0" err="1">
                <a:latin typeface="Consolas"/>
                <a:cs typeface="Calibri"/>
              </a:rPr>
              <a:t>seleccion</a:t>
            </a:r>
            <a:r>
              <a:rPr lang="es-ES" sz="1500" dirty="0">
                <a:latin typeface="Consolas"/>
                <a:cs typeface="Calibri"/>
              </a:rPr>
              <a:t>":{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</a:t>
            </a:r>
            <a:r>
              <a:rPr lang="es-ES" sz="1500" dirty="0" err="1">
                <a:latin typeface="Consolas"/>
                <a:cs typeface="Calibri"/>
              </a:rPr>
              <a:t>tecnico</a:t>
            </a:r>
            <a:r>
              <a:rPr lang="es-ES" sz="1500" dirty="0">
                <a:latin typeface="Consolas"/>
                <a:cs typeface="Calibri"/>
              </a:rPr>
              <a:t>":{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"</a:t>
            </a:r>
            <a:r>
              <a:rPr lang="es-ES" sz="1500" dirty="0" err="1">
                <a:latin typeface="Consolas"/>
                <a:cs typeface="Calibri"/>
              </a:rPr>
              <a:t>nombre":"Carlos</a:t>
            </a:r>
            <a:r>
              <a:rPr lang="es-ES" sz="1500" dirty="0">
                <a:latin typeface="Consolas"/>
                <a:cs typeface="Calibri"/>
              </a:rPr>
              <a:t> Queiroz",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"</a:t>
            </a:r>
            <a:r>
              <a:rPr lang="es-ES" sz="1500" dirty="0" err="1">
                <a:latin typeface="Consolas"/>
                <a:cs typeface="Calibri"/>
              </a:rPr>
              <a:t>nacionalidad":"Portugal</a:t>
            </a:r>
            <a:r>
              <a:rPr lang="es-ES" sz="1500" dirty="0">
                <a:latin typeface="Consolas"/>
                <a:cs typeface="Calibri"/>
              </a:rPr>
              <a:t>"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},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"jugadores":[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{"</a:t>
            </a:r>
            <a:r>
              <a:rPr lang="es-ES" sz="1500" dirty="0" err="1">
                <a:latin typeface="Consolas"/>
                <a:cs typeface="Calibri"/>
              </a:rPr>
              <a:t>nombre":"James</a:t>
            </a:r>
            <a:r>
              <a:rPr lang="es-ES" sz="1500" dirty="0">
                <a:latin typeface="Consolas"/>
                <a:cs typeface="Calibri"/>
              </a:rPr>
              <a:t> </a:t>
            </a:r>
            <a:r>
              <a:rPr lang="es-ES" sz="1500" dirty="0" err="1">
                <a:latin typeface="Consolas"/>
                <a:cs typeface="Calibri"/>
              </a:rPr>
              <a:t>Rodriguez</a:t>
            </a:r>
            <a:r>
              <a:rPr lang="es-ES" sz="1500" dirty="0">
                <a:latin typeface="Consolas"/>
                <a:cs typeface="Calibri"/>
              </a:rPr>
              <a:t>","</a:t>
            </a:r>
            <a:r>
              <a:rPr lang="es-ES" sz="1500" dirty="0" err="1">
                <a:latin typeface="Consolas"/>
                <a:cs typeface="Calibri"/>
              </a:rPr>
              <a:t>club":"Real</a:t>
            </a:r>
            <a:r>
              <a:rPr lang="es-ES" sz="1500" dirty="0">
                <a:latin typeface="Consolas"/>
                <a:cs typeface="Calibri"/>
              </a:rPr>
              <a:t> </a:t>
            </a:r>
            <a:r>
              <a:rPr lang="es-ES" sz="1500" dirty="0" err="1">
                <a:latin typeface="Consolas"/>
                <a:cs typeface="Calibri"/>
              </a:rPr>
              <a:t>madrid</a:t>
            </a:r>
            <a:r>
              <a:rPr lang="es-ES" sz="1500" dirty="0">
                <a:latin typeface="Consolas"/>
                <a:cs typeface="Calibri"/>
              </a:rPr>
              <a:t>"},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   {"</a:t>
            </a:r>
            <a:r>
              <a:rPr lang="es-ES" sz="1500" dirty="0" err="1">
                <a:latin typeface="Consolas"/>
                <a:cs typeface="Calibri"/>
              </a:rPr>
              <a:t>nombre":"Juan</a:t>
            </a:r>
            <a:r>
              <a:rPr lang="es-ES" sz="1500" dirty="0">
                <a:latin typeface="Consolas"/>
                <a:cs typeface="Calibri"/>
              </a:rPr>
              <a:t> Quintero","club":"</a:t>
            </a:r>
            <a:r>
              <a:rPr lang="es-ES" sz="1500" dirty="0" err="1">
                <a:latin typeface="Consolas"/>
                <a:cs typeface="Calibri"/>
              </a:rPr>
              <a:t>River</a:t>
            </a:r>
            <a:r>
              <a:rPr lang="es-ES" sz="1500" dirty="0">
                <a:latin typeface="Consolas"/>
                <a:cs typeface="Calibri"/>
              </a:rPr>
              <a:t> </a:t>
            </a:r>
            <a:r>
              <a:rPr lang="es-ES" sz="1500" dirty="0" err="1">
                <a:latin typeface="Consolas"/>
                <a:cs typeface="Calibri"/>
              </a:rPr>
              <a:t>Plate</a:t>
            </a:r>
            <a:r>
              <a:rPr lang="es-ES" sz="1500" dirty="0">
                <a:latin typeface="Consolas"/>
                <a:cs typeface="Calibri"/>
              </a:rPr>
              <a:t>"}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    ]</a:t>
            </a:r>
            <a:endParaRPr lang="en-US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</a:t>
            </a: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 sz="1500" dirty="0">
                <a:latin typeface="Consolas"/>
                <a:cs typeface="Calibri"/>
              </a:rPr>
              <a:t>}  </a:t>
            </a:r>
            <a:endParaRPr lang="en-US" sz="15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7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       Firebase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A754649-2F33-4DC0-9CF8-AA626A67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1" y="1286414"/>
            <a:ext cx="1945257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8200</TotalTime>
  <Words>1510</Words>
  <Application>Microsoft Office PowerPoint</Application>
  <PresentationFormat>Presentación en pantalla (16:9)</PresentationFormat>
  <Paragraphs>781</Paragraphs>
  <Slides>48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Times New Roman</vt:lpstr>
      <vt:lpstr>Trebuchet MS</vt:lpstr>
      <vt:lpstr>UAO-Theme</vt:lpstr>
      <vt:lpstr>Office Theme</vt:lpstr>
      <vt:lpstr>Aplicaciones Móviles</vt:lpstr>
      <vt:lpstr>Bloques</vt:lpstr>
      <vt:lpstr>JSON</vt:lpstr>
      <vt:lpstr>JSON: Objetos</vt:lpstr>
      <vt:lpstr>JSON: Arreglos</vt:lpstr>
      <vt:lpstr>JSON: Objetos como valores</vt:lpstr>
      <vt:lpstr>JSON: Arreglos como valores</vt:lpstr>
      <vt:lpstr>JSON: Combinación</vt:lpstr>
      <vt:lpstr>        Firebase</vt:lpstr>
      <vt:lpstr>Firebase</vt:lpstr>
      <vt:lpstr>        Database</vt:lpstr>
      <vt:lpstr>Database</vt:lpstr>
      <vt:lpstr>Database: estructura</vt:lpstr>
      <vt:lpstr>Estructuras típicas</vt:lpstr>
      <vt:lpstr>Database: embedded data model</vt:lpstr>
      <vt:lpstr>Database: embedded data model</vt:lpstr>
      <vt:lpstr>Database: normalized data model</vt:lpstr>
      <vt:lpstr>Database: normalized data model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  <vt:lpstr>App de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637</cp:revision>
  <dcterms:modified xsi:type="dcterms:W3CDTF">2020-03-26T20:29:38Z</dcterms:modified>
</cp:coreProperties>
</file>