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48" r:id="rId2"/>
  </p:sldMasterIdLst>
  <p:notesMasterIdLst>
    <p:notesMasterId r:id="rId31"/>
  </p:notesMasterIdLst>
  <p:sldIdLst>
    <p:sldId id="256" r:id="rId3"/>
    <p:sldId id="329" r:id="rId4"/>
    <p:sldId id="336" r:id="rId5"/>
    <p:sldId id="330" r:id="rId6"/>
    <p:sldId id="335" r:id="rId7"/>
    <p:sldId id="337" r:id="rId8"/>
    <p:sldId id="331" r:id="rId9"/>
    <p:sldId id="345" r:id="rId10"/>
    <p:sldId id="347" r:id="rId11"/>
    <p:sldId id="348" r:id="rId12"/>
    <p:sldId id="350" r:id="rId13"/>
    <p:sldId id="351" r:id="rId14"/>
    <p:sldId id="349" r:id="rId15"/>
    <p:sldId id="346" r:id="rId16"/>
    <p:sldId id="333" r:id="rId17"/>
    <p:sldId id="334" r:id="rId18"/>
    <p:sldId id="352" r:id="rId19"/>
    <p:sldId id="353" r:id="rId20"/>
    <p:sldId id="354" r:id="rId21"/>
    <p:sldId id="355" r:id="rId22"/>
    <p:sldId id="356" r:id="rId23"/>
    <p:sldId id="358" r:id="rId24"/>
    <p:sldId id="357" r:id="rId25"/>
    <p:sldId id="359" r:id="rId26"/>
    <p:sldId id="360" r:id="rId27"/>
    <p:sldId id="361" r:id="rId28"/>
    <p:sldId id="362" r:id="rId29"/>
    <p:sldId id="363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94263"/>
    <a:srgbClr val="0F3042"/>
    <a:srgbClr val="073042"/>
    <a:srgbClr val="FFFF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463" autoAdjust="0"/>
  </p:normalViewPr>
  <p:slideViewPr>
    <p:cSldViewPr>
      <p:cViewPr>
        <p:scale>
          <a:sx n="109" d="100"/>
          <a:sy n="109" d="100"/>
        </p:scale>
        <p:origin x="1456" y="4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ciano Rﭑηcφη" userId="0ad8d800a0e86a02" providerId="Windows Live" clId="Web-{0A2FB67F-B52D-44E3-828B-20F6AE2D0418}"/>
    <pc:docChg chg="modSld">
      <pc:chgData name="Domiciano Rﭑηcφη" userId="0ad8d800a0e86a02" providerId="Windows Live" clId="Web-{0A2FB67F-B52D-44E3-828B-20F6AE2D0418}" dt="2020-03-01T20:12:12.939" v="5"/>
      <pc:docMkLst>
        <pc:docMk/>
      </pc:docMkLst>
      <pc:sldChg chg="addSp delSp">
        <pc:chgData name="Domiciano Rﭑηcφη" userId="0ad8d800a0e86a02" providerId="Windows Live" clId="Web-{0A2FB67F-B52D-44E3-828B-20F6AE2D0418}" dt="2020-03-01T20:11:54.751" v="1"/>
        <pc:sldMkLst>
          <pc:docMk/>
          <pc:sldMk cId="1566269882" sldId="332"/>
        </pc:sldMkLst>
        <pc:picChg chg="add del">
          <ac:chgData name="Domiciano Rﭑηcφη" userId="0ad8d800a0e86a02" providerId="Windows Live" clId="Web-{0A2FB67F-B52D-44E3-828B-20F6AE2D0418}" dt="2020-03-01T20:11:54.751" v="1"/>
          <ac:picMkLst>
            <pc:docMk/>
            <pc:sldMk cId="1566269882" sldId="332"/>
            <ac:picMk id="4" creationId="{E331F50C-069F-4AD4-9E36-38077C1A28DB}"/>
          </ac:picMkLst>
        </pc:picChg>
      </pc:sldChg>
      <pc:sldChg chg="addSp">
        <pc:chgData name="Domiciano Rﭑηcφη" userId="0ad8d800a0e86a02" providerId="Windows Live" clId="Web-{0A2FB67F-B52D-44E3-828B-20F6AE2D0418}" dt="2020-03-01T20:12:02.345" v="2"/>
        <pc:sldMkLst>
          <pc:docMk/>
          <pc:sldMk cId="1935797942" sldId="339"/>
        </pc:sldMkLst>
        <pc:picChg chg="add">
          <ac:chgData name="Domiciano Rﭑηcφη" userId="0ad8d800a0e86a02" providerId="Windows Live" clId="Web-{0A2FB67F-B52D-44E3-828B-20F6AE2D0418}" dt="2020-03-01T20:12:02.345" v="2"/>
          <ac:picMkLst>
            <pc:docMk/>
            <pc:sldMk cId="1935797942" sldId="339"/>
            <ac:picMk id="3" creationId="{8E145EBA-8854-4F2F-A96D-111539AFFB0A}"/>
          </ac:picMkLst>
        </pc:picChg>
      </pc:sldChg>
      <pc:sldChg chg="addSp">
        <pc:chgData name="Domiciano Rﭑηcφη" userId="0ad8d800a0e86a02" providerId="Windows Live" clId="Web-{0A2FB67F-B52D-44E3-828B-20F6AE2D0418}" dt="2020-03-01T20:12:05.392" v="3"/>
        <pc:sldMkLst>
          <pc:docMk/>
          <pc:sldMk cId="2235799950" sldId="340"/>
        </pc:sldMkLst>
        <pc:picChg chg="add">
          <ac:chgData name="Domiciano Rﭑηcφη" userId="0ad8d800a0e86a02" providerId="Windows Live" clId="Web-{0A2FB67F-B52D-44E3-828B-20F6AE2D0418}" dt="2020-03-01T20:12:05.392" v="3"/>
          <ac:picMkLst>
            <pc:docMk/>
            <pc:sldMk cId="2235799950" sldId="340"/>
            <ac:picMk id="4" creationId="{747C4B1B-1601-4D41-A85F-C2E9A2600454}"/>
          </ac:picMkLst>
        </pc:picChg>
      </pc:sldChg>
      <pc:sldChg chg="addSp">
        <pc:chgData name="Domiciano Rﭑηcφη" userId="0ad8d800a0e86a02" providerId="Windows Live" clId="Web-{0A2FB67F-B52D-44E3-828B-20F6AE2D0418}" dt="2020-03-01T20:12:09.876" v="4"/>
        <pc:sldMkLst>
          <pc:docMk/>
          <pc:sldMk cId="531677072" sldId="341"/>
        </pc:sldMkLst>
        <pc:picChg chg="add">
          <ac:chgData name="Domiciano Rﭑηcφη" userId="0ad8d800a0e86a02" providerId="Windows Live" clId="Web-{0A2FB67F-B52D-44E3-828B-20F6AE2D0418}" dt="2020-03-01T20:12:09.876" v="4"/>
          <ac:picMkLst>
            <pc:docMk/>
            <pc:sldMk cId="531677072" sldId="341"/>
            <ac:picMk id="3" creationId="{93FDC41D-090D-4660-8FE6-C0DAF7BDB8B9}"/>
          </ac:picMkLst>
        </pc:picChg>
      </pc:sldChg>
      <pc:sldChg chg="addSp">
        <pc:chgData name="Domiciano Rﭑηcφη" userId="0ad8d800a0e86a02" providerId="Windows Live" clId="Web-{0A2FB67F-B52D-44E3-828B-20F6AE2D0418}" dt="2020-03-01T20:12:12.939" v="5"/>
        <pc:sldMkLst>
          <pc:docMk/>
          <pc:sldMk cId="2041521015" sldId="342"/>
        </pc:sldMkLst>
        <pc:picChg chg="add">
          <ac:chgData name="Domiciano Rﭑηcφη" userId="0ad8d800a0e86a02" providerId="Windows Live" clId="Web-{0A2FB67F-B52D-44E3-828B-20F6AE2D0418}" dt="2020-03-01T20:12:12.939" v="5"/>
          <ac:picMkLst>
            <pc:docMk/>
            <pc:sldMk cId="2041521015" sldId="342"/>
            <ac:picMk id="3" creationId="{FE0FC30C-0A25-4E3B-A47A-15B1F808DF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261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829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71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62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232" y="1988820"/>
            <a:ext cx="3907535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CONSUMO DE</a:t>
            </a:r>
            <a:r>
              <a:rPr lang="es" dirty="0"/>
              <a:t> API REST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563888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91581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8396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Service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721894" y="19956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563888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3570734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07605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004048" y="1923678"/>
            <a:ext cx="144016" cy="93610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D5471-9439-DA41-B680-99DCB4DDD73D}"/>
              </a:ext>
            </a:extLst>
          </p:cNvPr>
          <p:cNvSpPr txBox="1"/>
          <p:nvPr/>
        </p:nvSpPr>
        <p:spPr>
          <a:xfrm>
            <a:off x="416372" y="2553166"/>
            <a:ext cx="29314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</a:t>
            </a:r>
            <a:r>
              <a:rPr lang="en-US" dirty="0" err="1">
                <a:solidFill>
                  <a:schemeClr val="tx1"/>
                </a:solidFill>
              </a:rPr>
              <a:t>servicios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tienen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limitación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caer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inactividad</a:t>
            </a:r>
            <a:r>
              <a:rPr lang="en-US" dirty="0">
                <a:solidFill>
                  <a:schemeClr val="tx1"/>
                </a:solidFill>
              </a:rPr>
              <a:t> al </a:t>
            </a:r>
            <a:r>
              <a:rPr lang="en-US" dirty="0" err="1">
                <a:solidFill>
                  <a:schemeClr val="tx1"/>
                </a:solidFill>
              </a:rPr>
              <a:t>cumplir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 </a:t>
            </a:r>
            <a:r>
              <a:rPr lang="en-US" dirty="0" err="1">
                <a:solidFill>
                  <a:schemeClr val="tx1"/>
                </a:solidFill>
              </a:rPr>
              <a:t>importa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deja</a:t>
            </a:r>
            <a:r>
              <a:rPr lang="en-US" dirty="0">
                <a:solidFill>
                  <a:schemeClr val="tx1"/>
                </a:solidFill>
              </a:rPr>
              <a:t> un listener </a:t>
            </a:r>
            <a:r>
              <a:rPr lang="en-US" dirty="0" err="1">
                <a:solidFill>
                  <a:schemeClr val="tx1"/>
                </a:solidFill>
              </a:rPr>
              <a:t>pendiente</a:t>
            </a:r>
            <a:r>
              <a:rPr lang="en-US" dirty="0">
                <a:solidFill>
                  <a:schemeClr val="tx1"/>
                </a:solidFill>
              </a:rPr>
              <a:t> de un </a:t>
            </a:r>
            <a:r>
              <a:rPr lang="en-US" dirty="0" err="1">
                <a:solidFill>
                  <a:schemeClr val="tx1"/>
                </a:solidFill>
              </a:rPr>
              <a:t>resultado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" name="Rectángulo 11">
            <a:extLst>
              <a:ext uri="{FF2B5EF4-FFF2-40B4-BE49-F238E27FC236}">
                <a16:creationId xmlns:a16="http://schemas.microsoft.com/office/drawing/2014/main" id="{F44BFC48-9E34-2B4F-AA8C-26345E0E6C66}"/>
              </a:ext>
            </a:extLst>
          </p:cNvPr>
          <p:cNvSpPr/>
          <p:nvPr/>
        </p:nvSpPr>
        <p:spPr>
          <a:xfrm>
            <a:off x="5004048" y="3723878"/>
            <a:ext cx="144016" cy="7920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de flecha 21">
            <a:extLst>
              <a:ext uri="{FF2B5EF4-FFF2-40B4-BE49-F238E27FC236}">
                <a16:creationId xmlns:a16="http://schemas.microsoft.com/office/drawing/2014/main" id="{AFE74F00-694A-DF42-AE2E-E86482C9DFE2}"/>
              </a:ext>
            </a:extLst>
          </p:cNvPr>
          <p:cNvCxnSpPr/>
          <p:nvPr/>
        </p:nvCxnSpPr>
        <p:spPr>
          <a:xfrm>
            <a:off x="3728740" y="37958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10EB73-AE4A-A44C-9C19-E7425A8BB867}"/>
              </a:ext>
            </a:extLst>
          </p:cNvPr>
          <p:cNvCxnSpPr/>
          <p:nvPr/>
        </p:nvCxnSpPr>
        <p:spPr>
          <a:xfrm>
            <a:off x="5292080" y="192367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3DC7B0-A23A-9649-A51A-52037C680C26}"/>
              </a:ext>
            </a:extLst>
          </p:cNvPr>
          <p:cNvSpPr txBox="1"/>
          <p:nvPr/>
        </p:nvSpPr>
        <p:spPr>
          <a:xfrm>
            <a:off x="5508104" y="1980178"/>
            <a:ext cx="2931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! Con la </a:t>
            </a:r>
            <a:r>
              <a:rPr lang="en-US" dirty="0" err="1">
                <a:solidFill>
                  <a:schemeClr val="tx1"/>
                </a:solidFill>
              </a:rPr>
              <a:t>clase</a:t>
            </a:r>
            <a:r>
              <a:rPr lang="en-US" dirty="0">
                <a:solidFill>
                  <a:schemeClr val="tx1"/>
                </a:solidFill>
              </a:rPr>
              <a:t> Job Scheduler o Alarm Manager se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programada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67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563888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91581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8396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Service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721894" y="19956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563888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3570734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07605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004048" y="1923678"/>
            <a:ext cx="144016" cy="93610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D5471-9439-DA41-B680-99DCB4DDD73D}"/>
              </a:ext>
            </a:extLst>
          </p:cNvPr>
          <p:cNvSpPr txBox="1"/>
          <p:nvPr/>
        </p:nvSpPr>
        <p:spPr>
          <a:xfrm>
            <a:off x="416372" y="2553166"/>
            <a:ext cx="2931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</a:t>
            </a:r>
            <a:r>
              <a:rPr lang="en-US" dirty="0" err="1">
                <a:solidFill>
                  <a:schemeClr val="tx1"/>
                </a:solidFill>
              </a:rPr>
              <a:t>servicios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tiene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propio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Contexto</a:t>
            </a:r>
            <a:r>
              <a:rPr lang="en-US" dirty="0">
                <a:solidFill>
                  <a:schemeClr val="tx1"/>
                </a:solidFill>
              </a:rPr>
              <a:t> y 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 lo </a:t>
            </a:r>
            <a:r>
              <a:rPr lang="en-US" dirty="0" err="1">
                <a:solidFill>
                  <a:schemeClr val="tx1"/>
                </a:solidFill>
              </a:rPr>
              <a:t>tanto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lanzar</a:t>
            </a:r>
            <a:r>
              <a:rPr lang="en-US" dirty="0">
                <a:solidFill>
                  <a:schemeClr val="tx1"/>
                </a:solidFill>
              </a:rPr>
              <a:t> Activities, Toast, Notifications, etc.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4" name="Rectángulo 11">
            <a:extLst>
              <a:ext uri="{FF2B5EF4-FFF2-40B4-BE49-F238E27FC236}">
                <a16:creationId xmlns:a16="http://schemas.microsoft.com/office/drawing/2014/main" id="{F44BFC48-9E34-2B4F-AA8C-26345E0E6C66}"/>
              </a:ext>
            </a:extLst>
          </p:cNvPr>
          <p:cNvSpPr/>
          <p:nvPr/>
        </p:nvSpPr>
        <p:spPr>
          <a:xfrm>
            <a:off x="5004048" y="3723878"/>
            <a:ext cx="144016" cy="7920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de flecha 21">
            <a:extLst>
              <a:ext uri="{FF2B5EF4-FFF2-40B4-BE49-F238E27FC236}">
                <a16:creationId xmlns:a16="http://schemas.microsoft.com/office/drawing/2014/main" id="{AFE74F00-694A-DF42-AE2E-E86482C9DFE2}"/>
              </a:ext>
            </a:extLst>
          </p:cNvPr>
          <p:cNvCxnSpPr/>
          <p:nvPr/>
        </p:nvCxnSpPr>
        <p:spPr>
          <a:xfrm>
            <a:off x="3728740" y="37958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10EB73-AE4A-A44C-9C19-E7425A8BB867}"/>
              </a:ext>
            </a:extLst>
          </p:cNvPr>
          <p:cNvCxnSpPr/>
          <p:nvPr/>
        </p:nvCxnSpPr>
        <p:spPr>
          <a:xfrm>
            <a:off x="5292080" y="192367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7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Play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1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563888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91581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8396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Play </a:t>
            </a:r>
            <a:r>
              <a:rPr lang="es-ES" dirty="0" err="1">
                <a:solidFill>
                  <a:schemeClr val="tx1"/>
                </a:solidFill>
              </a:rPr>
              <a:t>Services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563888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3570734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07605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004048" y="1923678"/>
            <a:ext cx="144016" cy="25202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D5471-9439-DA41-B680-99DCB4DDD73D}"/>
              </a:ext>
            </a:extLst>
          </p:cNvPr>
          <p:cNvSpPr txBox="1"/>
          <p:nvPr/>
        </p:nvSpPr>
        <p:spPr>
          <a:xfrm>
            <a:off x="416372" y="2553166"/>
            <a:ext cx="2931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play services se </a:t>
            </a:r>
            <a:r>
              <a:rPr lang="en-US" dirty="0" err="1">
                <a:solidFill>
                  <a:schemeClr val="tx1"/>
                </a:solidFill>
              </a:rPr>
              <a:t>ejecutan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constantemente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móvil</a:t>
            </a:r>
            <a:r>
              <a:rPr lang="en-US" dirty="0">
                <a:solidFill>
                  <a:schemeClr val="tx1"/>
                </a:solidFill>
              </a:rPr>
              <a:t>. Tienen el </a:t>
            </a:r>
            <a:r>
              <a:rPr lang="en-US" dirty="0" err="1">
                <a:solidFill>
                  <a:schemeClr val="tx1"/>
                </a:solidFill>
              </a:rPr>
              <a:t>poder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funcionar</a:t>
            </a:r>
            <a:r>
              <a:rPr lang="en-US" dirty="0">
                <a:solidFill>
                  <a:schemeClr val="tx1"/>
                </a:solidFill>
              </a:rPr>
              <a:t> las 24h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DC7B0-A23A-9649-A51A-52037C680C26}"/>
              </a:ext>
            </a:extLst>
          </p:cNvPr>
          <p:cNvSpPr txBox="1"/>
          <p:nvPr/>
        </p:nvSpPr>
        <p:spPr>
          <a:xfrm>
            <a:off x="5435267" y="2553166"/>
            <a:ext cx="2931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aplicación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instanciar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play services a </a:t>
            </a:r>
            <a:r>
              <a:rPr lang="en-US" dirty="0" err="1">
                <a:solidFill>
                  <a:schemeClr val="tx1"/>
                </a:solidFill>
              </a:rPr>
              <a:t>través</a:t>
            </a:r>
            <a:r>
              <a:rPr lang="en-US" dirty="0">
                <a:solidFill>
                  <a:schemeClr val="tx1"/>
                </a:solidFill>
              </a:rPr>
              <a:t> de, 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ejemplo</a:t>
            </a:r>
            <a:r>
              <a:rPr lang="en-US" dirty="0">
                <a:solidFill>
                  <a:schemeClr val="tx1"/>
                </a:solidFill>
              </a:rPr>
              <a:t>, Firebase (Google Cloud)</a:t>
            </a:r>
          </a:p>
        </p:txBody>
      </p:sp>
    </p:spTree>
    <p:extLst>
      <p:ext uri="{BB962C8B-B14F-4D97-AF65-F5344CB8AC3E}">
        <p14:creationId xmlns:p14="http://schemas.microsoft.com/office/powerpoint/2010/main" val="994608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059832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2987824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339752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707904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Play </a:t>
            </a:r>
            <a:r>
              <a:rPr lang="es-ES" dirty="0" err="1">
                <a:solidFill>
                  <a:schemeClr val="tx1"/>
                </a:solidFill>
              </a:rPr>
              <a:t>services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36408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Notifications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6235030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6163022" y="2211710"/>
            <a:ext cx="137170" cy="14401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2987824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2994670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4499992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1">
            <a:extLst>
              <a:ext uri="{FF2B5EF4-FFF2-40B4-BE49-F238E27FC236}">
                <a16:creationId xmlns:a16="http://schemas.microsoft.com/office/drawing/2014/main" id="{96A448AC-21FA-C245-B73F-EDCBDF3BF4D1}"/>
              </a:ext>
            </a:extLst>
          </p:cNvPr>
          <p:cNvCxnSpPr>
            <a:cxnSpLocks/>
          </p:cNvCxnSpPr>
          <p:nvPr/>
        </p:nvCxnSpPr>
        <p:spPr>
          <a:xfrm>
            <a:off x="4580906" y="2289465"/>
            <a:ext cx="15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16">
            <a:extLst>
              <a:ext uri="{FF2B5EF4-FFF2-40B4-BE49-F238E27FC236}">
                <a16:creationId xmlns:a16="http://schemas.microsoft.com/office/drawing/2014/main" id="{DE3BC411-D3CE-A541-9C2E-F0AD79AC4ED1}"/>
              </a:ext>
            </a:extLst>
          </p:cNvPr>
          <p:cNvSpPr/>
          <p:nvPr/>
        </p:nvSpPr>
        <p:spPr>
          <a:xfrm>
            <a:off x="6163022" y="2787774"/>
            <a:ext cx="137170" cy="14401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4427984" y="1923678"/>
            <a:ext cx="152922" cy="26209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16">
            <a:extLst>
              <a:ext uri="{FF2B5EF4-FFF2-40B4-BE49-F238E27FC236}">
                <a16:creationId xmlns:a16="http://schemas.microsoft.com/office/drawing/2014/main" id="{07309BAA-76CC-114E-AAFF-AA2DFC2A3227}"/>
              </a:ext>
            </a:extLst>
          </p:cNvPr>
          <p:cNvSpPr/>
          <p:nvPr/>
        </p:nvSpPr>
        <p:spPr>
          <a:xfrm>
            <a:off x="6163022" y="3723878"/>
            <a:ext cx="137170" cy="14401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de flecha 21">
            <a:extLst>
              <a:ext uri="{FF2B5EF4-FFF2-40B4-BE49-F238E27FC236}">
                <a16:creationId xmlns:a16="http://schemas.microsoft.com/office/drawing/2014/main" id="{2A870567-7BAE-4A44-BB96-BF909FBDC779}"/>
              </a:ext>
            </a:extLst>
          </p:cNvPr>
          <p:cNvCxnSpPr>
            <a:cxnSpLocks/>
          </p:cNvCxnSpPr>
          <p:nvPr/>
        </p:nvCxnSpPr>
        <p:spPr>
          <a:xfrm>
            <a:off x="4580906" y="2859782"/>
            <a:ext cx="15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65AF2F-A82B-4B41-B5BC-F469C9D995AD}"/>
              </a:ext>
            </a:extLst>
          </p:cNvPr>
          <p:cNvSpPr txBox="1"/>
          <p:nvPr/>
        </p:nvSpPr>
        <p:spPr>
          <a:xfrm>
            <a:off x="416372" y="2553166"/>
            <a:ext cx="2276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play services son </a:t>
            </a:r>
            <a:r>
              <a:rPr lang="en-US" dirty="0" err="1">
                <a:solidFill>
                  <a:schemeClr val="tx1"/>
                </a:solidFill>
              </a:rPr>
              <a:t>necesarios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poder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recibir</a:t>
            </a:r>
            <a:r>
              <a:rPr lang="en-US" dirty="0">
                <a:solidFill>
                  <a:schemeClr val="tx1"/>
                </a:solidFill>
              </a:rPr>
              <a:t> push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653434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Firebase Cloud Messaging (FCM)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78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6146" name="Picture 2" descr="Firebase Cloud Messaging | Send notifications across platforms for ...">
            <a:extLst>
              <a:ext uri="{FF2B5EF4-FFF2-40B4-BE49-F238E27FC236}">
                <a16:creationId xmlns:a16="http://schemas.microsoft.com/office/drawing/2014/main" id="{F3AACE5F-7FD6-1240-9AC2-03EDE5801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07654"/>
            <a:ext cx="4083946" cy="2297220"/>
          </a:xfrm>
          <a:prstGeom prst="rect">
            <a:avLst/>
          </a:prstGeom>
          <a:noFill/>
          <a:effectLst>
            <a:outerShdw blurRad="254000" dist="1905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1EC7E6-566F-8B40-8322-3846D9AFD2B5}"/>
              </a:ext>
            </a:extLst>
          </p:cNvPr>
          <p:cNvSpPr txBox="1"/>
          <p:nvPr/>
        </p:nvSpPr>
        <p:spPr>
          <a:xfrm>
            <a:off x="539552" y="2067694"/>
            <a:ext cx="36513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Firebase Cloud Messaging </a:t>
            </a:r>
            <a:r>
              <a:rPr lang="en-US" dirty="0" err="1">
                <a:solidFill>
                  <a:schemeClr val="tx1"/>
                </a:solidFill>
              </a:rPr>
              <a:t>está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construído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plataforma</a:t>
            </a:r>
            <a:r>
              <a:rPr lang="en-US" dirty="0">
                <a:solidFill>
                  <a:schemeClr val="tx1"/>
                </a:solidFill>
              </a:rPr>
              <a:t> de Push Notifications.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Las push notifications son </a:t>
            </a:r>
            <a:r>
              <a:rPr lang="en-US" dirty="0" err="1">
                <a:solidFill>
                  <a:schemeClr val="tx1"/>
                </a:solidFill>
              </a:rPr>
              <a:t>mensajes</a:t>
            </a:r>
            <a:r>
              <a:rPr lang="en-US" dirty="0">
                <a:solidFill>
                  <a:schemeClr val="tx1"/>
                </a:solidFill>
              </a:rPr>
              <a:t> que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móviles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reciben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asíncronamente</a:t>
            </a:r>
            <a:r>
              <a:rPr lang="en-US" dirty="0">
                <a:solidFill>
                  <a:schemeClr val="tx1"/>
                </a:solidFill>
              </a:rPr>
              <a:t> y se </a:t>
            </a:r>
            <a:r>
              <a:rPr lang="en-US" dirty="0" err="1">
                <a:solidFill>
                  <a:schemeClr val="tx1"/>
                </a:solidFill>
              </a:rPr>
              <a:t>muestras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sección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notificaciones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246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7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5729F4-DC45-FF4F-8B98-3E7C4AFB0A81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09BFD3-6DD8-7349-87E7-9CB6DC15C36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530806" y="2931790"/>
            <a:ext cx="3647034" cy="8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591494-0235-5148-BA59-714DB81D4EAB}"/>
              </a:ext>
            </a:extLst>
          </p:cNvPr>
          <p:cNvSpPr txBox="1"/>
          <p:nvPr/>
        </p:nvSpPr>
        <p:spPr>
          <a:xfrm>
            <a:off x="3489641" y="18780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Subscrite</a:t>
            </a:r>
            <a:r>
              <a:rPr lang="en-US" dirty="0">
                <a:solidFill>
                  <a:schemeClr val="tx1"/>
                </a:solidFill>
              </a:rPr>
              <a:t> to topic</a:t>
            </a: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2539C9-51E8-6C46-BE87-70545FF22F03}"/>
              </a:ext>
            </a:extLst>
          </p:cNvPr>
          <p:cNvSpPr txBox="1"/>
          <p:nvPr/>
        </p:nvSpPr>
        <p:spPr>
          <a:xfrm>
            <a:off x="3489641" y="359271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Subscrite</a:t>
            </a:r>
            <a:r>
              <a:rPr lang="en-US" dirty="0">
                <a:solidFill>
                  <a:schemeClr val="tx1"/>
                </a:solidFill>
              </a:rPr>
              <a:t> to topic</a:t>
            </a: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</p:spTree>
    <p:extLst>
      <p:ext uri="{BB962C8B-B14F-4D97-AF65-F5344CB8AC3E}">
        <p14:creationId xmlns:p14="http://schemas.microsoft.com/office/powerpoint/2010/main" val="67939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5729F4-DC45-FF4F-8B98-3E7C4AFB0A81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09BFD3-6DD8-7349-87E7-9CB6DC15C36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530806" y="2931790"/>
            <a:ext cx="3647034" cy="8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591494-0235-5148-BA59-714DB81D4EAB}"/>
              </a:ext>
            </a:extLst>
          </p:cNvPr>
          <p:cNvSpPr txBox="1"/>
          <p:nvPr/>
        </p:nvSpPr>
        <p:spPr>
          <a:xfrm>
            <a:off x="3489641" y="18780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Subscrite</a:t>
            </a:r>
            <a:r>
              <a:rPr lang="en-US" dirty="0">
                <a:solidFill>
                  <a:schemeClr val="tx1"/>
                </a:solidFill>
              </a:rPr>
              <a:t> to topic</a:t>
            </a: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2539C9-51E8-6C46-BE87-70545FF22F03}"/>
              </a:ext>
            </a:extLst>
          </p:cNvPr>
          <p:cNvSpPr txBox="1"/>
          <p:nvPr/>
        </p:nvSpPr>
        <p:spPr>
          <a:xfrm>
            <a:off x="3489641" y="359271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Subscrite</a:t>
            </a:r>
            <a:r>
              <a:rPr lang="en-US" dirty="0">
                <a:solidFill>
                  <a:schemeClr val="tx1"/>
                </a:solidFill>
              </a:rPr>
              <a:t> to topic</a:t>
            </a: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5E82-1A6F-714D-80C6-758F455CE96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737146-8130-9B43-B699-4FAD4FFDC4B2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</p:spTree>
    <p:extLst>
      <p:ext uri="{BB962C8B-B14F-4D97-AF65-F5344CB8AC3E}">
        <p14:creationId xmlns:p14="http://schemas.microsoft.com/office/powerpoint/2010/main" val="7761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Notificaciones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</p:spTree>
    <p:extLst>
      <p:ext uri="{BB962C8B-B14F-4D97-AF65-F5344CB8AC3E}">
        <p14:creationId xmlns:p14="http://schemas.microsoft.com/office/powerpoint/2010/main" val="329133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63E51F-9A06-524D-A14F-20F9211A85F6}"/>
              </a:ext>
            </a:extLst>
          </p:cNvPr>
          <p:cNvCxnSpPr/>
          <p:nvPr/>
        </p:nvCxnSpPr>
        <p:spPr>
          <a:xfrm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B5FDF0-59D2-3E46-9D5F-226ABE13332A}"/>
              </a:ext>
            </a:extLst>
          </p:cNvPr>
          <p:cNvSpPr txBox="1"/>
          <p:nvPr/>
        </p:nvSpPr>
        <p:spPr>
          <a:xfrm>
            <a:off x="3489641" y="18780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POST data</a:t>
            </a:r>
          </a:p>
          <a:p>
            <a:r>
              <a:rPr lang="en-US" dirty="0">
                <a:solidFill>
                  <a:schemeClr val="tx1"/>
                </a:solidFill>
              </a:rPr>
              <a:t>To topic: Alfa</a:t>
            </a:r>
          </a:p>
        </p:txBody>
      </p:sp>
    </p:spTree>
    <p:extLst>
      <p:ext uri="{BB962C8B-B14F-4D97-AF65-F5344CB8AC3E}">
        <p14:creationId xmlns:p14="http://schemas.microsoft.com/office/powerpoint/2010/main" val="261048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63E51F-9A06-524D-A14F-20F9211A85F6}"/>
              </a:ext>
            </a:extLst>
          </p:cNvPr>
          <p:cNvCxnSpPr/>
          <p:nvPr/>
        </p:nvCxnSpPr>
        <p:spPr>
          <a:xfrm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B5FDF0-59D2-3E46-9D5F-226ABE13332A}"/>
              </a:ext>
            </a:extLst>
          </p:cNvPr>
          <p:cNvSpPr txBox="1"/>
          <p:nvPr/>
        </p:nvSpPr>
        <p:spPr>
          <a:xfrm>
            <a:off x="3489641" y="18780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POST data</a:t>
            </a:r>
          </a:p>
          <a:p>
            <a:r>
              <a:rPr lang="en-US" dirty="0">
                <a:solidFill>
                  <a:schemeClr val="tx1"/>
                </a:solidFill>
              </a:rPr>
              <a:t>To topic: Alfa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9639CE-2617-1344-AE12-B6CC43F2FB5A}"/>
              </a:ext>
            </a:extLst>
          </p:cNvPr>
          <p:cNvSpPr/>
          <p:nvPr/>
        </p:nvSpPr>
        <p:spPr>
          <a:xfrm>
            <a:off x="2335376" y="2086858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61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63E51F-9A06-524D-A14F-20F9211A85F6}"/>
              </a:ext>
            </a:extLst>
          </p:cNvPr>
          <p:cNvCxnSpPr/>
          <p:nvPr/>
        </p:nvCxnSpPr>
        <p:spPr>
          <a:xfrm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B5FDF0-59D2-3E46-9D5F-226ABE13332A}"/>
              </a:ext>
            </a:extLst>
          </p:cNvPr>
          <p:cNvSpPr txBox="1"/>
          <p:nvPr/>
        </p:nvSpPr>
        <p:spPr>
          <a:xfrm>
            <a:off x="3489641" y="18780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POST data</a:t>
            </a:r>
          </a:p>
          <a:p>
            <a:r>
              <a:rPr lang="en-US" dirty="0">
                <a:solidFill>
                  <a:schemeClr val="tx1"/>
                </a:solidFill>
              </a:rPr>
              <a:t>To topic: Alfa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C9BC9-B17F-0847-B09B-E03BFF9E47B5}"/>
              </a:ext>
            </a:extLst>
          </p:cNvPr>
          <p:cNvSpPr/>
          <p:nvPr/>
        </p:nvSpPr>
        <p:spPr>
          <a:xfrm>
            <a:off x="6408739" y="2698788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9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C9BC9-B17F-0847-B09B-E03BFF9E47B5}"/>
              </a:ext>
            </a:extLst>
          </p:cNvPr>
          <p:cNvSpPr/>
          <p:nvPr/>
        </p:nvSpPr>
        <p:spPr>
          <a:xfrm>
            <a:off x="6408739" y="2698788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0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C9BC9-B17F-0847-B09B-E03BFF9E47B5}"/>
              </a:ext>
            </a:extLst>
          </p:cNvPr>
          <p:cNvSpPr/>
          <p:nvPr/>
        </p:nvSpPr>
        <p:spPr>
          <a:xfrm>
            <a:off x="6408739" y="2698788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8B2B7-46BF-7A42-AE39-5A457432A81B}"/>
              </a:ext>
            </a:extLst>
          </p:cNvPr>
          <p:cNvSpPr txBox="1"/>
          <p:nvPr/>
        </p:nvSpPr>
        <p:spPr>
          <a:xfrm>
            <a:off x="6199362" y="3881445"/>
            <a:ext cx="206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Mandar</a:t>
            </a:r>
            <a:r>
              <a:rPr lang="en-US" dirty="0">
                <a:solidFill>
                  <a:schemeClr val="tx1"/>
                </a:solidFill>
              </a:rPr>
              <a:t> data a </a:t>
            </a:r>
            <a:r>
              <a:rPr lang="en-US" dirty="0" err="1">
                <a:solidFill>
                  <a:schemeClr val="tx1"/>
                </a:solidFill>
              </a:rPr>
              <a:t>todos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suscritos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63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C9BC9-B17F-0847-B09B-E03BFF9E47B5}"/>
              </a:ext>
            </a:extLst>
          </p:cNvPr>
          <p:cNvSpPr/>
          <p:nvPr/>
        </p:nvSpPr>
        <p:spPr>
          <a:xfrm>
            <a:off x="6408739" y="2698788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8B2B7-46BF-7A42-AE39-5A457432A81B}"/>
              </a:ext>
            </a:extLst>
          </p:cNvPr>
          <p:cNvSpPr txBox="1"/>
          <p:nvPr/>
        </p:nvSpPr>
        <p:spPr>
          <a:xfrm>
            <a:off x="6199362" y="3881445"/>
            <a:ext cx="206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Mandar</a:t>
            </a:r>
            <a:r>
              <a:rPr lang="en-US" dirty="0">
                <a:solidFill>
                  <a:schemeClr val="tx1"/>
                </a:solidFill>
              </a:rPr>
              <a:t> data a </a:t>
            </a:r>
            <a:r>
              <a:rPr lang="en-US" dirty="0" err="1">
                <a:solidFill>
                  <a:schemeClr val="tx1"/>
                </a:solidFill>
              </a:rPr>
              <a:t>todos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suscritos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992DC0-A914-2B4C-893E-0DE37EB99838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flipH="1" flipV="1"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702DFC-08F2-C042-B35A-A9178E37642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530806" y="2931790"/>
            <a:ext cx="3668556" cy="8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648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C9BC9-B17F-0847-B09B-E03BFF9E47B5}"/>
              </a:ext>
            </a:extLst>
          </p:cNvPr>
          <p:cNvSpPr/>
          <p:nvPr/>
        </p:nvSpPr>
        <p:spPr>
          <a:xfrm>
            <a:off x="2397777" y="2113757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8B2B7-46BF-7A42-AE39-5A457432A81B}"/>
              </a:ext>
            </a:extLst>
          </p:cNvPr>
          <p:cNvSpPr txBox="1"/>
          <p:nvPr/>
        </p:nvSpPr>
        <p:spPr>
          <a:xfrm>
            <a:off x="6199362" y="3881445"/>
            <a:ext cx="206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Mandar</a:t>
            </a:r>
            <a:r>
              <a:rPr lang="en-US" dirty="0">
                <a:solidFill>
                  <a:schemeClr val="tx1"/>
                </a:solidFill>
              </a:rPr>
              <a:t> data a </a:t>
            </a:r>
            <a:r>
              <a:rPr lang="en-US" dirty="0" err="1">
                <a:solidFill>
                  <a:schemeClr val="tx1"/>
                </a:solidFill>
              </a:rPr>
              <a:t>todos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suscritos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992DC0-A914-2B4C-893E-0DE37EB99838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flipH="1" flipV="1"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50EDD4F-D158-264B-851B-2E1408C24E32}"/>
              </a:ext>
            </a:extLst>
          </p:cNvPr>
          <p:cNvSpPr/>
          <p:nvPr/>
        </p:nvSpPr>
        <p:spPr>
          <a:xfrm>
            <a:off x="2386195" y="3553450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702DFC-08F2-C042-B35A-A9178E37642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530806" y="2931790"/>
            <a:ext cx="3668556" cy="8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29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8B2B7-46BF-7A42-AE39-5A457432A81B}"/>
              </a:ext>
            </a:extLst>
          </p:cNvPr>
          <p:cNvSpPr txBox="1"/>
          <p:nvPr/>
        </p:nvSpPr>
        <p:spPr>
          <a:xfrm>
            <a:off x="6199362" y="3881445"/>
            <a:ext cx="206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Mandar</a:t>
            </a:r>
            <a:r>
              <a:rPr lang="en-US" dirty="0">
                <a:solidFill>
                  <a:schemeClr val="tx1"/>
                </a:solidFill>
              </a:rPr>
              <a:t> data a </a:t>
            </a:r>
            <a:r>
              <a:rPr lang="en-US" dirty="0" err="1">
                <a:solidFill>
                  <a:schemeClr val="tx1"/>
                </a:solidFill>
              </a:rPr>
              <a:t>todos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suscritos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0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Notificaciones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46B90-BA2F-EF4F-9F11-FA276B49F8EE}"/>
              </a:ext>
            </a:extLst>
          </p:cNvPr>
          <p:cNvSpPr txBox="1"/>
          <p:nvPr/>
        </p:nvSpPr>
        <p:spPr>
          <a:xfrm>
            <a:off x="5940152" y="134761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Anatomía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82AA5-1EDD-0744-818F-CD6C82276A9C}"/>
              </a:ext>
            </a:extLst>
          </p:cNvPr>
          <p:cNvSpPr txBox="1"/>
          <p:nvPr/>
        </p:nvSpPr>
        <p:spPr>
          <a:xfrm>
            <a:off x="5940152" y="1864052"/>
            <a:ext cx="17281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Small icon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App name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Time stamp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Large icon (Optional)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Title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Text</a:t>
            </a:r>
          </a:p>
        </p:txBody>
      </p:sp>
      <p:pic>
        <p:nvPicPr>
          <p:cNvPr id="3078" name="Picture 6" descr="https://developer.android.com/images/ui/notifications/notification-callouts_2x.png">
            <a:extLst>
              <a:ext uri="{FF2B5EF4-FFF2-40B4-BE49-F238E27FC236}">
                <a16:creationId xmlns:a16="http://schemas.microsoft.com/office/drawing/2014/main" id="{6773950F-620C-B54F-9DC3-5580B8E4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6073"/>
            <a:ext cx="4104456" cy="11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58F7096-7859-8649-A47F-342CA3F32A6C}"/>
              </a:ext>
            </a:extLst>
          </p:cNvPr>
          <p:cNvSpPr/>
          <p:nvPr/>
        </p:nvSpPr>
        <p:spPr>
          <a:xfrm>
            <a:off x="5652120" y="1872693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5BAC54-2D78-A047-8FF1-E46BC71B4CE1}"/>
              </a:ext>
            </a:extLst>
          </p:cNvPr>
          <p:cNvSpPr/>
          <p:nvPr/>
        </p:nvSpPr>
        <p:spPr>
          <a:xfrm>
            <a:off x="5652120" y="2300906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B87C58-6DDE-F64A-B7F4-D5CBAF5062D9}"/>
              </a:ext>
            </a:extLst>
          </p:cNvPr>
          <p:cNvSpPr/>
          <p:nvPr/>
        </p:nvSpPr>
        <p:spPr>
          <a:xfrm>
            <a:off x="5652120" y="2729119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E80050-5D78-724B-AAE6-438D0D3E978F}"/>
              </a:ext>
            </a:extLst>
          </p:cNvPr>
          <p:cNvSpPr/>
          <p:nvPr/>
        </p:nvSpPr>
        <p:spPr>
          <a:xfrm>
            <a:off x="5652120" y="3170019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997D7E-F6B0-524C-9202-A1AC37C06151}"/>
              </a:ext>
            </a:extLst>
          </p:cNvPr>
          <p:cNvSpPr/>
          <p:nvPr/>
        </p:nvSpPr>
        <p:spPr>
          <a:xfrm>
            <a:off x="5652120" y="3587192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C459B6-E80F-4843-9DEA-084CBA292181}"/>
              </a:ext>
            </a:extLst>
          </p:cNvPr>
          <p:cNvSpPr/>
          <p:nvPr/>
        </p:nvSpPr>
        <p:spPr>
          <a:xfrm>
            <a:off x="5652120" y="4022208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D203B4-90CF-3C44-98A6-50273260C808}"/>
              </a:ext>
            </a:extLst>
          </p:cNvPr>
          <p:cNvSpPr/>
          <p:nvPr/>
        </p:nvSpPr>
        <p:spPr>
          <a:xfrm>
            <a:off x="822960" y="2132768"/>
            <a:ext cx="4037072" cy="360040"/>
          </a:xfrm>
          <a:prstGeom prst="rect">
            <a:avLst/>
          </a:prstGeom>
          <a:solidFill>
            <a:srgbClr val="0F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FF4608-B2FF-AF42-9FBB-41BFD29D6D6D}"/>
              </a:ext>
            </a:extLst>
          </p:cNvPr>
          <p:cNvSpPr/>
          <p:nvPr/>
        </p:nvSpPr>
        <p:spPr>
          <a:xfrm>
            <a:off x="4644008" y="2285167"/>
            <a:ext cx="368424" cy="1172883"/>
          </a:xfrm>
          <a:prstGeom prst="rect">
            <a:avLst/>
          </a:prstGeom>
          <a:solidFill>
            <a:srgbClr val="0F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FE260-5823-EC4E-96C2-3F2C68515797}"/>
              </a:ext>
            </a:extLst>
          </p:cNvPr>
          <p:cNvSpPr/>
          <p:nvPr/>
        </p:nvSpPr>
        <p:spPr>
          <a:xfrm>
            <a:off x="836726" y="3286623"/>
            <a:ext cx="3807281" cy="342853"/>
          </a:xfrm>
          <a:prstGeom prst="rect">
            <a:avLst/>
          </a:prstGeom>
          <a:solidFill>
            <a:srgbClr val="0F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EC9945-34E5-FA43-8CEE-C32AEA55EB74}"/>
              </a:ext>
            </a:extLst>
          </p:cNvPr>
          <p:cNvSpPr/>
          <p:nvPr/>
        </p:nvSpPr>
        <p:spPr>
          <a:xfrm>
            <a:off x="620701" y="2444922"/>
            <a:ext cx="432048" cy="1192938"/>
          </a:xfrm>
          <a:prstGeom prst="rect">
            <a:avLst/>
          </a:prstGeom>
          <a:solidFill>
            <a:srgbClr val="0F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EA9A02-FC93-3045-B8CB-D9537E61686F}"/>
              </a:ext>
            </a:extLst>
          </p:cNvPr>
          <p:cNvSpPr/>
          <p:nvPr/>
        </p:nvSpPr>
        <p:spPr>
          <a:xfrm>
            <a:off x="1118884" y="2492808"/>
            <a:ext cx="1152996" cy="1555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E67132-1763-604B-99A5-739426C19BBF}"/>
              </a:ext>
            </a:extLst>
          </p:cNvPr>
          <p:cNvSpPr/>
          <p:nvPr/>
        </p:nvSpPr>
        <p:spPr>
          <a:xfrm>
            <a:off x="1052749" y="2645208"/>
            <a:ext cx="134875" cy="579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0869F5-805D-124E-A271-B8AE6AC7F926}"/>
              </a:ext>
            </a:extLst>
          </p:cNvPr>
          <p:cNvSpPr/>
          <p:nvPr/>
        </p:nvSpPr>
        <p:spPr>
          <a:xfrm>
            <a:off x="4297680" y="2492808"/>
            <a:ext cx="134875" cy="3084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DC0076-3120-D14B-B2D0-A9B477017F16}"/>
              </a:ext>
            </a:extLst>
          </p:cNvPr>
          <p:cNvCxnSpPr>
            <a:cxnSpLocks/>
          </p:cNvCxnSpPr>
          <p:nvPr/>
        </p:nvCxnSpPr>
        <p:spPr>
          <a:xfrm flipV="1">
            <a:off x="1259632" y="2285167"/>
            <a:ext cx="0" cy="303771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10B20D-23B3-4640-9C6C-E60731C2E670}"/>
              </a:ext>
            </a:extLst>
          </p:cNvPr>
          <p:cNvCxnSpPr>
            <a:cxnSpLocks/>
          </p:cNvCxnSpPr>
          <p:nvPr/>
        </p:nvCxnSpPr>
        <p:spPr>
          <a:xfrm flipV="1">
            <a:off x="1619672" y="2293036"/>
            <a:ext cx="0" cy="303771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BEF9BC-1E29-8A4B-81EC-B2B3E93C3234}"/>
              </a:ext>
            </a:extLst>
          </p:cNvPr>
          <p:cNvCxnSpPr>
            <a:cxnSpLocks/>
          </p:cNvCxnSpPr>
          <p:nvPr/>
        </p:nvCxnSpPr>
        <p:spPr>
          <a:xfrm flipV="1">
            <a:off x="2051720" y="2300906"/>
            <a:ext cx="0" cy="303771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35141C-858A-1747-BA66-4045D71FB03A}"/>
              </a:ext>
            </a:extLst>
          </p:cNvPr>
          <p:cNvCxnSpPr>
            <a:cxnSpLocks/>
          </p:cNvCxnSpPr>
          <p:nvPr/>
        </p:nvCxnSpPr>
        <p:spPr>
          <a:xfrm flipH="1">
            <a:off x="836726" y="2931790"/>
            <a:ext cx="350898" cy="0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875AD0-F6A3-CD47-97A7-CCF7B1846FAF}"/>
              </a:ext>
            </a:extLst>
          </p:cNvPr>
          <p:cNvCxnSpPr>
            <a:cxnSpLocks/>
          </p:cNvCxnSpPr>
          <p:nvPr/>
        </p:nvCxnSpPr>
        <p:spPr>
          <a:xfrm flipH="1">
            <a:off x="836726" y="3075806"/>
            <a:ext cx="350898" cy="0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C34AF1-D2A7-1F46-B13F-DAEC02BC747C}"/>
              </a:ext>
            </a:extLst>
          </p:cNvPr>
          <p:cNvCxnSpPr>
            <a:cxnSpLocks/>
          </p:cNvCxnSpPr>
          <p:nvPr/>
        </p:nvCxnSpPr>
        <p:spPr>
          <a:xfrm flipH="1">
            <a:off x="4581142" y="3003798"/>
            <a:ext cx="350898" cy="0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63A1BB2-BF23-674F-9DE3-0B70D5364798}"/>
              </a:ext>
            </a:extLst>
          </p:cNvPr>
          <p:cNvSpPr/>
          <p:nvPr/>
        </p:nvSpPr>
        <p:spPr>
          <a:xfrm>
            <a:off x="1118884" y="2048216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0882DA-DC66-DD49-B8E5-FDE2A8FDDE8E}"/>
              </a:ext>
            </a:extLst>
          </p:cNvPr>
          <p:cNvSpPr/>
          <p:nvPr/>
        </p:nvSpPr>
        <p:spPr>
          <a:xfrm>
            <a:off x="1475656" y="2043612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A9070C5-8DA5-3C42-8527-8D056DDB38C6}"/>
              </a:ext>
            </a:extLst>
          </p:cNvPr>
          <p:cNvSpPr/>
          <p:nvPr/>
        </p:nvSpPr>
        <p:spPr>
          <a:xfrm>
            <a:off x="1907411" y="2047649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446BB4-71DB-8E4F-8630-0EF935B7ABAF}"/>
              </a:ext>
            </a:extLst>
          </p:cNvPr>
          <p:cNvSpPr/>
          <p:nvPr/>
        </p:nvSpPr>
        <p:spPr>
          <a:xfrm>
            <a:off x="4869556" y="2859782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68760B-B0AC-CF43-A544-F3314AB3DF09}"/>
              </a:ext>
            </a:extLst>
          </p:cNvPr>
          <p:cNvSpPr/>
          <p:nvPr/>
        </p:nvSpPr>
        <p:spPr>
          <a:xfrm>
            <a:off x="661277" y="2693999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F4370F-AEE1-1F4C-B382-8150DAC755F2}"/>
              </a:ext>
            </a:extLst>
          </p:cNvPr>
          <p:cNvSpPr/>
          <p:nvPr/>
        </p:nvSpPr>
        <p:spPr>
          <a:xfrm>
            <a:off x="661277" y="3016229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38B9BA-78C5-EC44-9EB4-1F565B14C5BA}"/>
              </a:ext>
            </a:extLst>
          </p:cNvPr>
          <p:cNvSpPr txBox="1"/>
          <p:nvPr/>
        </p:nvSpPr>
        <p:spPr>
          <a:xfrm>
            <a:off x="810445" y="3737581"/>
            <a:ext cx="3965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Igual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que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pasa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con las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actividades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las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notificaciones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se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lanzan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desde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un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contexto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usando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el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Manager de </a:t>
            </a:r>
            <a:r>
              <a:rPr lang="en-US" i="1" dirty="0" err="1">
                <a:solidFill>
                  <a:schemeClr val="tx1"/>
                </a:solidFill>
                <a:latin typeface="+mj-lt"/>
              </a:rPr>
              <a:t>Notificaciones</a:t>
            </a:r>
            <a:endParaRPr lang="en-US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396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Notificaciones</a:t>
            </a:r>
            <a:endParaRPr lang="en-US" dirty="0"/>
          </a:p>
        </p:txBody>
      </p:sp>
      <p:pic>
        <p:nvPicPr>
          <p:cNvPr id="1030" name="Picture 6" descr="https://developer.android.com/images/ui/notifications/notification-area_2x.png">
            <a:extLst>
              <a:ext uri="{FF2B5EF4-FFF2-40B4-BE49-F238E27FC236}">
                <a16:creationId xmlns:a16="http://schemas.microsoft.com/office/drawing/2014/main" id="{273B4F48-9BFE-0841-9AAE-E8BC9CC14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0" t="64923" r="7661"/>
          <a:stretch/>
        </p:blipFill>
        <p:spPr bwMode="auto">
          <a:xfrm>
            <a:off x="467544" y="3579862"/>
            <a:ext cx="3816424" cy="583580"/>
          </a:xfrm>
          <a:prstGeom prst="rect">
            <a:avLst/>
          </a:prstGeom>
          <a:noFill/>
          <a:effectLst>
            <a:outerShdw blurRad="254000" dist="1905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AC6009-87B4-7B41-ABFD-53F4CFB74D27}"/>
              </a:ext>
            </a:extLst>
          </p:cNvPr>
          <p:cNvSpPr txBox="1"/>
          <p:nvPr/>
        </p:nvSpPr>
        <p:spPr>
          <a:xfrm>
            <a:off x="467544" y="2552586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Ícono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</a:p>
          <a:p>
            <a:r>
              <a:rPr lang="en-US" dirty="0" err="1">
                <a:solidFill>
                  <a:schemeClr val="tx1"/>
                </a:solidFill>
              </a:rPr>
              <a:t>barra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estado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2FAFF-596E-F14D-B3FE-F837C5C3D8A7}"/>
              </a:ext>
            </a:extLst>
          </p:cNvPr>
          <p:cNvSpPr txBox="1"/>
          <p:nvPr/>
        </p:nvSpPr>
        <p:spPr>
          <a:xfrm>
            <a:off x="2181532" y="2552586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Presencia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sección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de </a:t>
            </a:r>
            <a:r>
              <a:rPr lang="en-US" dirty="0" err="1">
                <a:solidFill>
                  <a:schemeClr val="tx1"/>
                </a:solidFill>
              </a:rPr>
              <a:t>notificaciones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2" name="Picture 8" descr="https://developer.android.com/images/ui/notifications/notification-drawer_2x.png">
            <a:extLst>
              <a:ext uri="{FF2B5EF4-FFF2-40B4-BE49-F238E27FC236}">
                <a16:creationId xmlns:a16="http://schemas.microsoft.com/office/drawing/2014/main" id="{A944E8CF-A36D-E941-BDAA-91A95DF29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24731" r="7881" b="2618"/>
          <a:stretch/>
        </p:blipFill>
        <p:spPr bwMode="auto">
          <a:xfrm>
            <a:off x="4970615" y="1518432"/>
            <a:ext cx="3431459" cy="2978247"/>
          </a:xfrm>
          <a:prstGeom prst="rect">
            <a:avLst/>
          </a:prstGeom>
          <a:noFill/>
          <a:effectLst>
            <a:outerShdw blurRad="254000" dist="1905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AF3503-4653-6C44-80FC-70D9693A7B05}"/>
              </a:ext>
            </a:extLst>
          </p:cNvPr>
          <p:cNvCxnSpPr/>
          <p:nvPr/>
        </p:nvCxnSpPr>
        <p:spPr>
          <a:xfrm>
            <a:off x="683568" y="307580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E9A0CD-B45E-C54B-AE46-7248A28098B2}"/>
              </a:ext>
            </a:extLst>
          </p:cNvPr>
          <p:cNvCxnSpPr>
            <a:stCxn id="9" idx="3"/>
          </p:cNvCxnSpPr>
          <p:nvPr/>
        </p:nvCxnSpPr>
        <p:spPr>
          <a:xfrm>
            <a:off x="4307435" y="2814196"/>
            <a:ext cx="663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36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Notificaciones</a:t>
            </a:r>
            <a:endParaRPr lang="en-US" dirty="0"/>
          </a:p>
        </p:txBody>
      </p:sp>
      <p:pic>
        <p:nvPicPr>
          <p:cNvPr id="1028" name="Picture 4" descr="https://developer.android.com/images/ui/notifications/heads-up_2x.png">
            <a:extLst>
              <a:ext uri="{FF2B5EF4-FFF2-40B4-BE49-F238E27FC236}">
                <a16:creationId xmlns:a16="http://schemas.microsoft.com/office/drawing/2014/main" id="{885D1E7A-20AF-E240-A7A6-0998DC393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" t="27128" r="7586" b="1353"/>
          <a:stretch/>
        </p:blipFill>
        <p:spPr bwMode="auto">
          <a:xfrm>
            <a:off x="1331640" y="1923678"/>
            <a:ext cx="2592288" cy="2088232"/>
          </a:xfrm>
          <a:prstGeom prst="rect">
            <a:avLst/>
          </a:prstGeom>
          <a:noFill/>
          <a:effectLst>
            <a:outerShdw blurRad="254000" dist="190500" dir="5400000" algn="ctr" rotWithShape="0">
              <a:srgbClr val="0000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C46B90-BA2F-EF4F-9F11-FA276B49F8EE}"/>
              </a:ext>
            </a:extLst>
          </p:cNvPr>
          <p:cNvSpPr txBox="1"/>
          <p:nvPr/>
        </p:nvSpPr>
        <p:spPr>
          <a:xfrm>
            <a:off x="4499992" y="1923678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Head-up notifications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82AA5-1EDD-0744-818F-CD6C82276A9C}"/>
              </a:ext>
            </a:extLst>
          </p:cNvPr>
          <p:cNvSpPr txBox="1"/>
          <p:nvPr/>
        </p:nvSpPr>
        <p:spPr>
          <a:xfrm>
            <a:off x="4499992" y="2283718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Después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 Android 5.0, el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comportamiento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 las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notificaciones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 </a:t>
            </a:r>
            <a:r>
              <a:rPr lang="en-US" i="1" dirty="0" err="1">
                <a:solidFill>
                  <a:schemeClr val="tx1"/>
                </a:solidFill>
                <a:latin typeface="+mj-lt"/>
              </a:rPr>
              <a:t>alta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+mj-lt"/>
              </a:rPr>
              <a:t>prioridad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mostrarse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estilo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pop-up.</a:t>
            </a:r>
            <a:endParaRPr lang="en-US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346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Notificaciones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46B90-BA2F-EF4F-9F11-FA276B49F8EE}"/>
              </a:ext>
            </a:extLst>
          </p:cNvPr>
          <p:cNvSpPr txBox="1"/>
          <p:nvPr/>
        </p:nvSpPr>
        <p:spPr>
          <a:xfrm>
            <a:off x="4499992" y="1923678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Notification Channel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82AA5-1EDD-0744-818F-CD6C82276A9C}"/>
              </a:ext>
            </a:extLst>
          </p:cNvPr>
          <p:cNvSpPr txBox="1"/>
          <p:nvPr/>
        </p:nvSpPr>
        <p:spPr>
          <a:xfrm>
            <a:off x="4499992" y="2283718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Despues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 Android Oreo, las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notificaciones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tienen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canales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categorías</a:t>
            </a:r>
            <a:endParaRPr lang="en-US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100" name="Picture 4" descr="https://developer.android.com/images/ui/notifications/channel-settings_2x.png">
            <a:extLst>
              <a:ext uri="{FF2B5EF4-FFF2-40B4-BE49-F238E27FC236}">
                <a16:creationId xmlns:a16="http://schemas.microsoft.com/office/drawing/2014/main" id="{E292B3E2-10D7-AB41-96BF-62BD5CBB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9622"/>
            <a:ext cx="3550786" cy="3003798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>
            <a:outerShdw blurRad="254000" dist="1905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80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1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563888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91581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8396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Service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721894" y="19956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563888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3570734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07605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004048" y="1923678"/>
            <a:ext cx="144016" cy="93610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36FC8-F6A8-9847-8700-705D35D8E2CC}"/>
              </a:ext>
            </a:extLst>
          </p:cNvPr>
          <p:cNvSpPr txBox="1"/>
          <p:nvPr/>
        </p:nvSpPr>
        <p:spPr>
          <a:xfrm>
            <a:off x="395536" y="2562748"/>
            <a:ext cx="2931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Mientras</a:t>
            </a:r>
            <a:r>
              <a:rPr lang="en-US" dirty="0">
                <a:solidFill>
                  <a:schemeClr val="tx1"/>
                </a:solidFill>
              </a:rPr>
              <a:t> las </a:t>
            </a:r>
            <a:r>
              <a:rPr lang="en-US" dirty="0" err="1">
                <a:solidFill>
                  <a:schemeClr val="tx1"/>
                </a:solidFill>
              </a:rPr>
              <a:t>actividades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ejecutan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primer </a:t>
            </a:r>
            <a:r>
              <a:rPr lang="en-US" dirty="0" err="1">
                <a:solidFill>
                  <a:schemeClr val="tx1"/>
                </a:solidFill>
              </a:rPr>
              <a:t>plano</a:t>
            </a:r>
            <a:r>
              <a:rPr lang="en-US" dirty="0">
                <a:solidFill>
                  <a:schemeClr val="tx1"/>
                </a:solidFill>
              </a:rPr>
              <a:t> y solo se </a:t>
            </a:r>
            <a:r>
              <a:rPr lang="en-US" dirty="0" err="1">
                <a:solidFill>
                  <a:schemeClr val="tx1"/>
                </a:solidFill>
              </a:rPr>
              <a:t>limitan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funcionar</a:t>
            </a:r>
            <a:r>
              <a:rPr lang="en-US" dirty="0">
                <a:solidFill>
                  <a:schemeClr val="tx1"/>
                </a:solidFill>
              </a:rPr>
              <a:t> con la </a:t>
            </a:r>
            <a:r>
              <a:rPr lang="en-US" dirty="0" err="1">
                <a:solidFill>
                  <a:schemeClr val="tx1"/>
                </a:solidFill>
              </a:rPr>
              <a:t>pantalla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móvil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encendida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D5471-9439-DA41-B680-99DCB4DDD73D}"/>
              </a:ext>
            </a:extLst>
          </p:cNvPr>
          <p:cNvSpPr txBox="1"/>
          <p:nvPr/>
        </p:nvSpPr>
        <p:spPr>
          <a:xfrm>
            <a:off x="5724128" y="2562747"/>
            <a:ext cx="2931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</a:t>
            </a:r>
            <a:r>
              <a:rPr lang="en-US" dirty="0" err="1">
                <a:solidFill>
                  <a:schemeClr val="tx1"/>
                </a:solidFill>
              </a:rPr>
              <a:t>servicios</a:t>
            </a:r>
            <a:r>
              <a:rPr lang="en-US" dirty="0">
                <a:solidFill>
                  <a:schemeClr val="tx1"/>
                </a:solidFill>
              </a:rPr>
              <a:t> son </a:t>
            </a:r>
            <a:r>
              <a:rPr lang="en-US" dirty="0" err="1">
                <a:solidFill>
                  <a:schemeClr val="tx1"/>
                </a:solidFill>
              </a:rPr>
              <a:t>capaces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ejecutarse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segundo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plano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cumplir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tareas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específicas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" name="Rectángulo 11">
            <a:extLst>
              <a:ext uri="{FF2B5EF4-FFF2-40B4-BE49-F238E27FC236}">
                <a16:creationId xmlns:a16="http://schemas.microsoft.com/office/drawing/2014/main" id="{F44BFC48-9E34-2B4F-AA8C-26345E0E6C66}"/>
              </a:ext>
            </a:extLst>
          </p:cNvPr>
          <p:cNvSpPr/>
          <p:nvPr/>
        </p:nvSpPr>
        <p:spPr>
          <a:xfrm>
            <a:off x="5004048" y="3723878"/>
            <a:ext cx="144016" cy="7920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de flecha 21">
            <a:extLst>
              <a:ext uri="{FF2B5EF4-FFF2-40B4-BE49-F238E27FC236}">
                <a16:creationId xmlns:a16="http://schemas.microsoft.com/office/drawing/2014/main" id="{AFE74F00-694A-DF42-AE2E-E86482C9DFE2}"/>
              </a:ext>
            </a:extLst>
          </p:cNvPr>
          <p:cNvCxnSpPr/>
          <p:nvPr/>
        </p:nvCxnSpPr>
        <p:spPr>
          <a:xfrm>
            <a:off x="3728740" y="37958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26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563888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91581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8396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Service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721894" y="19956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563888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3570734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07605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004048" y="1923678"/>
            <a:ext cx="144016" cy="93610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D5471-9439-DA41-B680-99DCB4DDD73D}"/>
              </a:ext>
            </a:extLst>
          </p:cNvPr>
          <p:cNvSpPr txBox="1"/>
          <p:nvPr/>
        </p:nvSpPr>
        <p:spPr>
          <a:xfrm>
            <a:off x="416372" y="2553166"/>
            <a:ext cx="29314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</a:t>
            </a:r>
            <a:r>
              <a:rPr lang="en-US" dirty="0" err="1">
                <a:solidFill>
                  <a:schemeClr val="tx1"/>
                </a:solidFill>
              </a:rPr>
              <a:t>servicios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tienen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limitación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caer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inactividad</a:t>
            </a:r>
            <a:r>
              <a:rPr lang="en-US" dirty="0">
                <a:solidFill>
                  <a:schemeClr val="tx1"/>
                </a:solidFill>
              </a:rPr>
              <a:t> al </a:t>
            </a:r>
            <a:r>
              <a:rPr lang="en-US" dirty="0" err="1">
                <a:solidFill>
                  <a:schemeClr val="tx1"/>
                </a:solidFill>
              </a:rPr>
              <a:t>cumplir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 </a:t>
            </a:r>
            <a:r>
              <a:rPr lang="en-US" dirty="0" err="1">
                <a:solidFill>
                  <a:schemeClr val="tx1"/>
                </a:solidFill>
              </a:rPr>
              <a:t>importa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deja</a:t>
            </a:r>
            <a:r>
              <a:rPr lang="en-US" dirty="0">
                <a:solidFill>
                  <a:schemeClr val="tx1"/>
                </a:solidFill>
              </a:rPr>
              <a:t> un listener </a:t>
            </a:r>
            <a:r>
              <a:rPr lang="en-US" dirty="0" err="1">
                <a:solidFill>
                  <a:schemeClr val="tx1"/>
                </a:solidFill>
              </a:rPr>
              <a:t>pendiente</a:t>
            </a:r>
            <a:r>
              <a:rPr lang="en-US" dirty="0">
                <a:solidFill>
                  <a:schemeClr val="tx1"/>
                </a:solidFill>
              </a:rPr>
              <a:t> de un </a:t>
            </a:r>
            <a:r>
              <a:rPr lang="en-US" dirty="0" err="1">
                <a:solidFill>
                  <a:schemeClr val="tx1"/>
                </a:solidFill>
              </a:rPr>
              <a:t>resultado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" name="Rectángulo 11">
            <a:extLst>
              <a:ext uri="{FF2B5EF4-FFF2-40B4-BE49-F238E27FC236}">
                <a16:creationId xmlns:a16="http://schemas.microsoft.com/office/drawing/2014/main" id="{F44BFC48-9E34-2B4F-AA8C-26345E0E6C66}"/>
              </a:ext>
            </a:extLst>
          </p:cNvPr>
          <p:cNvSpPr/>
          <p:nvPr/>
        </p:nvSpPr>
        <p:spPr>
          <a:xfrm>
            <a:off x="5004048" y="3723878"/>
            <a:ext cx="144016" cy="7920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de flecha 21">
            <a:extLst>
              <a:ext uri="{FF2B5EF4-FFF2-40B4-BE49-F238E27FC236}">
                <a16:creationId xmlns:a16="http://schemas.microsoft.com/office/drawing/2014/main" id="{AFE74F00-694A-DF42-AE2E-E86482C9DFE2}"/>
              </a:ext>
            </a:extLst>
          </p:cNvPr>
          <p:cNvCxnSpPr/>
          <p:nvPr/>
        </p:nvCxnSpPr>
        <p:spPr>
          <a:xfrm>
            <a:off x="3728740" y="37958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10EB73-AE4A-A44C-9C19-E7425A8BB867}"/>
              </a:ext>
            </a:extLst>
          </p:cNvPr>
          <p:cNvCxnSpPr/>
          <p:nvPr/>
        </p:nvCxnSpPr>
        <p:spPr>
          <a:xfrm>
            <a:off x="5292080" y="192367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3DC7B0-A23A-9649-A51A-52037C680C26}"/>
              </a:ext>
            </a:extLst>
          </p:cNvPr>
          <p:cNvSpPr txBox="1"/>
          <p:nvPr/>
        </p:nvSpPr>
        <p:spPr>
          <a:xfrm>
            <a:off x="5508104" y="2106571"/>
            <a:ext cx="2931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servicio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congela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finaliza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tarea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80314"/>
      </p:ext>
    </p:extLst>
  </p:cSld>
  <p:clrMapOvr>
    <a:masterClrMapping/>
  </p:clrMapOvr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Office 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8321</TotalTime>
  <Words>593</Words>
  <Application>Microsoft Macintosh PowerPoint</Application>
  <PresentationFormat>On-screen Show (16:9)</PresentationFormat>
  <Paragraphs>243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Trebuchet MS</vt:lpstr>
      <vt:lpstr>UAO-Theme</vt:lpstr>
      <vt:lpstr>Office Theme</vt:lpstr>
      <vt:lpstr>Aplicaciones Móviles</vt:lpstr>
      <vt:lpstr>Notificaciones</vt:lpstr>
      <vt:lpstr>Notificaciones</vt:lpstr>
      <vt:lpstr>Notificaciones</vt:lpstr>
      <vt:lpstr>Notificaciones</vt:lpstr>
      <vt:lpstr>Notificaciones</vt:lpstr>
      <vt:lpstr>Servicios</vt:lpstr>
      <vt:lpstr>Servicios</vt:lpstr>
      <vt:lpstr>Servicios</vt:lpstr>
      <vt:lpstr>Servicios</vt:lpstr>
      <vt:lpstr>Servicios</vt:lpstr>
      <vt:lpstr>Play Services</vt:lpstr>
      <vt:lpstr>Servicios</vt:lpstr>
      <vt:lpstr>Servicios</vt:lpstr>
      <vt:lpstr>Firebase Cloud Messaging (FCM)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650</cp:revision>
  <dcterms:modified xsi:type="dcterms:W3CDTF">2020-04-11T21:41:20Z</dcterms:modified>
</cp:coreProperties>
</file>