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45"/>
  </p:notesMasterIdLst>
  <p:sldIdLst>
    <p:sldId id="256" r:id="rId3"/>
    <p:sldId id="365" r:id="rId4"/>
    <p:sldId id="376" r:id="rId5"/>
    <p:sldId id="366" r:id="rId6"/>
    <p:sldId id="367" r:id="rId7"/>
    <p:sldId id="372" r:id="rId8"/>
    <p:sldId id="368" r:id="rId9"/>
    <p:sldId id="329" r:id="rId10"/>
    <p:sldId id="336" r:id="rId11"/>
    <p:sldId id="330" r:id="rId12"/>
    <p:sldId id="335" r:id="rId13"/>
    <p:sldId id="337" r:id="rId14"/>
    <p:sldId id="331" r:id="rId15"/>
    <p:sldId id="345" r:id="rId16"/>
    <p:sldId id="347" r:id="rId17"/>
    <p:sldId id="348" r:id="rId18"/>
    <p:sldId id="350" r:id="rId19"/>
    <p:sldId id="369" r:id="rId20"/>
    <p:sldId id="370" r:id="rId21"/>
    <p:sldId id="371" r:id="rId22"/>
    <p:sldId id="351" r:id="rId23"/>
    <p:sldId id="349" r:id="rId24"/>
    <p:sldId id="346" r:id="rId25"/>
    <p:sldId id="374" r:id="rId26"/>
    <p:sldId id="375" r:id="rId27"/>
    <p:sldId id="333" r:id="rId28"/>
    <p:sldId id="334" r:id="rId29"/>
    <p:sldId id="352" r:id="rId30"/>
    <p:sldId id="353" r:id="rId31"/>
    <p:sldId id="354" r:id="rId32"/>
    <p:sldId id="355" r:id="rId33"/>
    <p:sldId id="356" r:id="rId34"/>
    <p:sldId id="358" r:id="rId35"/>
    <p:sldId id="357" r:id="rId36"/>
    <p:sldId id="359" r:id="rId37"/>
    <p:sldId id="360" r:id="rId38"/>
    <p:sldId id="361" r:id="rId39"/>
    <p:sldId id="362" r:id="rId40"/>
    <p:sldId id="363" r:id="rId41"/>
    <p:sldId id="364" r:id="rId42"/>
    <p:sldId id="373" r:id="rId43"/>
    <p:sldId id="37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4263"/>
    <a:srgbClr val="0F3042"/>
    <a:srgbClr val="073042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463" autoAdjust="0"/>
  </p:normalViewPr>
  <p:slideViewPr>
    <p:cSldViewPr>
      <p:cViewPr varScale="1">
        <p:scale>
          <a:sx n="110" d="100"/>
          <a:sy n="110" d="100"/>
        </p:scale>
        <p:origin x="6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6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2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1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2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Notificaciones y servicios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30" name="Picture 6" descr="https://developer.android.com/images/ui/notifications/notification-area_2x.png">
            <a:extLst>
              <a:ext uri="{FF2B5EF4-FFF2-40B4-BE49-F238E27FC236}">
                <a16:creationId xmlns:a16="http://schemas.microsoft.com/office/drawing/2014/main" id="{273B4F48-9BFE-0841-9AAE-E8BC9CC14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64923" r="7661"/>
          <a:stretch/>
        </p:blipFill>
        <p:spPr bwMode="auto">
          <a:xfrm>
            <a:off x="467544" y="3579862"/>
            <a:ext cx="3816424" cy="58358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C6009-87B4-7B41-ABFD-53F4CFB74D27}"/>
              </a:ext>
            </a:extLst>
          </p:cNvPr>
          <p:cNvSpPr txBox="1"/>
          <p:nvPr/>
        </p:nvSpPr>
        <p:spPr>
          <a:xfrm>
            <a:off x="467544" y="2552586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Ícono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</a:p>
          <a:p>
            <a:r>
              <a:rPr lang="en-US" dirty="0" err="1">
                <a:solidFill>
                  <a:schemeClr val="tx1"/>
                </a:solidFill>
              </a:rPr>
              <a:t>barra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estado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2FAFF-596E-F14D-B3FE-F837C5C3D8A7}"/>
              </a:ext>
            </a:extLst>
          </p:cNvPr>
          <p:cNvSpPr txBox="1"/>
          <p:nvPr/>
        </p:nvSpPr>
        <p:spPr>
          <a:xfrm>
            <a:off x="2181532" y="2552586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Presencia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https://developer.android.com/images/ui/notifications/notification-drawer_2x.png">
            <a:extLst>
              <a:ext uri="{FF2B5EF4-FFF2-40B4-BE49-F238E27FC236}">
                <a16:creationId xmlns:a16="http://schemas.microsoft.com/office/drawing/2014/main" id="{A944E8CF-A36D-E941-BDAA-91A95DF29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24731" r="7881" b="2618"/>
          <a:stretch/>
        </p:blipFill>
        <p:spPr bwMode="auto">
          <a:xfrm>
            <a:off x="4970615" y="1518432"/>
            <a:ext cx="3431459" cy="2978247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AF3503-4653-6C44-80FC-70D9693A7B05}"/>
              </a:ext>
            </a:extLst>
          </p:cNvPr>
          <p:cNvCxnSpPr/>
          <p:nvPr/>
        </p:nvCxnSpPr>
        <p:spPr>
          <a:xfrm>
            <a:off x="683568" y="307580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E9A0CD-B45E-C54B-AE46-7248A28098B2}"/>
              </a:ext>
            </a:extLst>
          </p:cNvPr>
          <p:cNvCxnSpPr>
            <a:stCxn id="9" idx="3"/>
          </p:cNvCxnSpPr>
          <p:nvPr/>
        </p:nvCxnSpPr>
        <p:spPr>
          <a:xfrm>
            <a:off x="4307435" y="2814196"/>
            <a:ext cx="66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28" name="Picture 4" descr="https://developer.android.com/images/ui/notifications/heads-up_2x.png">
            <a:extLst>
              <a:ext uri="{FF2B5EF4-FFF2-40B4-BE49-F238E27FC236}">
                <a16:creationId xmlns:a16="http://schemas.microsoft.com/office/drawing/2014/main" id="{885D1E7A-20AF-E240-A7A6-0998DC39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27128" r="7586" b="1353"/>
          <a:stretch/>
        </p:blipFill>
        <p:spPr bwMode="auto">
          <a:xfrm>
            <a:off x="1331640" y="1923678"/>
            <a:ext cx="2592288" cy="2088232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Head-up 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Después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5.0, el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comportamiento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alta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prioridad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mostrarse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estilo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pop-up.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4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Notification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Oreo,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tienen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canales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categorías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 descr="https://developer.android.com/images/ui/notifications/channel-settings_2x.png">
            <a:extLst>
              <a:ext uri="{FF2B5EF4-FFF2-40B4-BE49-F238E27FC236}">
                <a16:creationId xmlns:a16="http://schemas.microsoft.com/office/drawing/2014/main" id="{E292B3E2-10D7-AB41-96BF-62BD5CBB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3550786" cy="3003798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6FC8-F6A8-9847-8700-705D35D8E2CC}"/>
              </a:ext>
            </a:extLst>
          </p:cNvPr>
          <p:cNvSpPr txBox="1"/>
          <p:nvPr/>
        </p:nvSpPr>
        <p:spPr>
          <a:xfrm>
            <a:off x="395536" y="2562748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Mientras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actividades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primer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y solo se </a:t>
            </a:r>
            <a:r>
              <a:rPr lang="en-US" dirty="0" err="1">
                <a:solidFill>
                  <a:schemeClr val="tx1"/>
                </a:solidFill>
              </a:rPr>
              <a:t>limitan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con la </a:t>
            </a:r>
            <a:r>
              <a:rPr lang="en-US" dirty="0" err="1">
                <a:solidFill>
                  <a:schemeClr val="tx1"/>
                </a:solidFill>
              </a:rPr>
              <a:t>pantalla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encendida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5724128" y="2562747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son </a:t>
            </a:r>
            <a:r>
              <a:rPr lang="en-US" dirty="0" err="1">
                <a:solidFill>
                  <a:schemeClr val="tx1"/>
                </a:solidFill>
              </a:rPr>
              <a:t>capaces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ejecutarse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segundo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específicas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2106571"/>
            <a:ext cx="293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servicio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congela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finaliza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1980178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! Con la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Job Scheduler o Alarm Manager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Contexto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lo </a:t>
            </a:r>
            <a:r>
              <a:rPr lang="en-US" dirty="0" err="1">
                <a:solidFill>
                  <a:schemeClr val="tx1"/>
                </a:solidFill>
              </a:rPr>
              <a:t>tanto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Activities, Toast, Notifications, etc.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020574" y="1635646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¿Con un servicio puedo crear una aplicación de alarma?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¿Con un servicio puedo lanzar una actividad?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Use la herramienta lápiz de zoom para responder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Trivia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Si dejo un </a:t>
            </a:r>
            <a:r>
              <a:rPr lang="es-ES" dirty="0" err="1" smtClean="0">
                <a:solidFill>
                  <a:schemeClr val="tx1"/>
                </a:solidFill>
              </a:rPr>
              <a:t>listener</a:t>
            </a:r>
            <a:r>
              <a:rPr lang="es-ES" dirty="0" smtClean="0">
                <a:solidFill>
                  <a:schemeClr val="tx1"/>
                </a:solidFill>
              </a:rPr>
              <a:t> escuchando eventos asíncronos dentro de un servicio, se congelará tarde o temprano?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25202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constantemente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. Tienen el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las 24h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435267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instanciar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play services a </a:t>
            </a:r>
            <a:r>
              <a:rPr lang="en-US" dirty="0" err="1">
                <a:solidFill>
                  <a:schemeClr val="tx1"/>
                </a:solidFill>
              </a:rPr>
              <a:t>través</a:t>
            </a:r>
            <a:r>
              <a:rPr lang="en-US" dirty="0">
                <a:solidFill>
                  <a:schemeClr val="tx1"/>
                </a:solidFill>
              </a:rPr>
              <a:t> de,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ejemplo</a:t>
            </a:r>
            <a:r>
              <a:rPr lang="en-US" dirty="0">
                <a:solidFill>
                  <a:schemeClr val="tx1"/>
                </a:solidFill>
              </a:rPr>
              <a:t>, Firebase (Google Cloud)</a:t>
            </a:r>
          </a:p>
        </p:txBody>
      </p:sp>
    </p:spTree>
    <p:extLst>
      <p:ext uri="{BB962C8B-B14F-4D97-AF65-F5344CB8AC3E}">
        <p14:creationId xmlns:p14="http://schemas.microsoft.com/office/powerpoint/2010/main" val="9946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05983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987824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339752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07904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6408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235030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163022" y="2211710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2987824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2994670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449999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4580906" y="2289465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6163022" y="2787774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427984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16">
            <a:extLst>
              <a:ext uri="{FF2B5EF4-FFF2-40B4-BE49-F238E27FC236}">
                <a16:creationId xmlns:a16="http://schemas.microsoft.com/office/drawing/2014/main" id="{07309BAA-76CC-114E-AAFF-AA2DFC2A3227}"/>
              </a:ext>
            </a:extLst>
          </p:cNvPr>
          <p:cNvSpPr/>
          <p:nvPr/>
        </p:nvSpPr>
        <p:spPr>
          <a:xfrm>
            <a:off x="6163022" y="3723878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4580906" y="2859782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5AF2F-A82B-4B41-B5BC-F469C9D995AD}"/>
              </a:ext>
            </a:extLst>
          </p:cNvPr>
          <p:cNvSpPr txBox="1"/>
          <p:nvPr/>
        </p:nvSpPr>
        <p:spPr>
          <a:xfrm>
            <a:off x="416372" y="2553166"/>
            <a:ext cx="2276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son </a:t>
            </a:r>
            <a:r>
              <a:rPr lang="en-US" dirty="0" err="1">
                <a:solidFill>
                  <a:schemeClr val="tx1"/>
                </a:solidFill>
              </a:rPr>
              <a:t>necesarios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recibir</a:t>
            </a:r>
            <a:r>
              <a:rPr lang="en-US" dirty="0">
                <a:solidFill>
                  <a:schemeClr val="tx1"/>
                </a:solidFill>
              </a:rPr>
              <a:t> 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534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¿Puedo programar una alarma con Google Play </a:t>
            </a:r>
            <a:r>
              <a:rPr lang="es-ES" dirty="0" err="1" smtClean="0">
                <a:solidFill>
                  <a:schemeClr val="tx1"/>
                </a:solidFill>
              </a:rPr>
              <a:t>Services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¿Son necesarios para una recibir notificaciones constantemente?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Firebase Cloud Messaging (FCM)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6146" name="Picture 2" descr="Firebase Cloud Messaging | Send notifications across platforms for ...">
            <a:extLst>
              <a:ext uri="{FF2B5EF4-FFF2-40B4-BE49-F238E27FC236}">
                <a16:creationId xmlns:a16="http://schemas.microsoft.com/office/drawing/2014/main" id="{F3AACE5F-7FD6-1240-9AC2-03EDE580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7654"/>
            <a:ext cx="4083946" cy="229722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EC7E6-566F-8B40-8322-3846D9AFD2B5}"/>
              </a:ext>
            </a:extLst>
          </p:cNvPr>
          <p:cNvSpPr txBox="1"/>
          <p:nvPr/>
        </p:nvSpPr>
        <p:spPr>
          <a:xfrm>
            <a:off x="539552" y="2067694"/>
            <a:ext cx="3651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Cloud Messaging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construído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plataforma</a:t>
            </a:r>
            <a:r>
              <a:rPr lang="en-US" dirty="0">
                <a:solidFill>
                  <a:schemeClr val="tx1"/>
                </a:solidFill>
              </a:rPr>
              <a:t> de Push Notifications.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Las push notifications son </a:t>
            </a:r>
            <a:r>
              <a:rPr lang="en-US" dirty="0" err="1">
                <a:solidFill>
                  <a:schemeClr val="tx1"/>
                </a:solidFill>
              </a:rPr>
              <a:t>mensajes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asíncronamente</a:t>
            </a:r>
            <a:r>
              <a:rPr lang="en-US" dirty="0">
                <a:solidFill>
                  <a:schemeClr val="tx1"/>
                </a:solidFill>
              </a:rPr>
              <a:t> y se </a:t>
            </a:r>
            <a:r>
              <a:rPr lang="en-US" dirty="0" err="1">
                <a:solidFill>
                  <a:schemeClr val="tx1"/>
                </a:solidFill>
              </a:rPr>
              <a:t>muestras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6793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3203848" y="134761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¿Uribe, </a:t>
            </a:r>
            <a:r>
              <a:rPr lang="es-ES" dirty="0" err="1" smtClean="0">
                <a:solidFill>
                  <a:schemeClr val="tx1"/>
                </a:solidFill>
              </a:rPr>
              <a:t>Petro</a:t>
            </a:r>
            <a:r>
              <a:rPr lang="es-ES" dirty="0" smtClean="0">
                <a:solidFill>
                  <a:schemeClr val="tx1"/>
                </a:solidFill>
              </a:rPr>
              <a:t> o ninguno?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8112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Uribe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84376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Petro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88632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Ninguno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512168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798168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102424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9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5E82-1A6F-714D-80C6-758F455CE96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737146-8130-9B43-B699-4FAD4FFDC4B2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776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32913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</p:spTree>
    <p:extLst>
      <p:ext uri="{BB962C8B-B14F-4D97-AF65-F5344CB8AC3E}">
        <p14:creationId xmlns:p14="http://schemas.microsoft.com/office/powerpoint/2010/main" val="261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9639CE-2617-1344-AE12-B6CC43F2FB5A}"/>
              </a:ext>
            </a:extLst>
          </p:cNvPr>
          <p:cNvSpPr/>
          <p:nvPr/>
        </p:nvSpPr>
        <p:spPr>
          <a:xfrm>
            <a:off x="2335376" y="208685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2397777" y="2113757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50EDD4F-D158-264B-851B-2E1408C24E32}"/>
              </a:ext>
            </a:extLst>
          </p:cNvPr>
          <p:cNvSpPr/>
          <p:nvPr/>
        </p:nvSpPr>
        <p:spPr>
          <a:xfrm>
            <a:off x="2386195" y="3553450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664" y="1635646"/>
            <a:ext cx="54006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queryBusqueda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FirebaseDatabase.</a:t>
            </a:r>
            <a:r>
              <a:rPr kumimoji="0" lang="es-CO" altLang="es-CO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getReference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orderByChild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95836" y="132786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¿Qué hacen esas líneas?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496" y="4155926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Consultar un objeto </a:t>
            </a:r>
            <a:r>
              <a:rPr lang="es-ES" sz="1100" dirty="0" err="1" smtClean="0">
                <a:solidFill>
                  <a:schemeClr val="tx1"/>
                </a:solidFill>
              </a:rPr>
              <a:t>User</a:t>
            </a:r>
            <a:r>
              <a:rPr lang="es-ES" sz="1100" dirty="0" smtClean="0">
                <a:solidFill>
                  <a:schemeClr val="tx1"/>
                </a:solidFill>
              </a:rPr>
              <a:t> por su id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4155926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Ordenando los objetos dentro de </a:t>
            </a:r>
            <a:r>
              <a:rPr lang="es-ES" sz="1100" dirty="0" err="1" smtClean="0">
                <a:solidFill>
                  <a:schemeClr val="tx1"/>
                </a:solidFill>
              </a:rPr>
              <a:t>user</a:t>
            </a:r>
            <a:r>
              <a:rPr lang="es-ES" sz="1100" dirty="0" smtClean="0">
                <a:solidFill>
                  <a:schemeClr val="tx1"/>
                </a:solidFill>
              </a:rPr>
              <a:t> por </a:t>
            </a:r>
            <a:r>
              <a:rPr lang="es-ES" sz="1100" dirty="0" err="1" smtClean="0">
                <a:solidFill>
                  <a:schemeClr val="tx1"/>
                </a:solidFill>
              </a:rPr>
              <a:t>username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16016" y="4155926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Consultar un objeto </a:t>
            </a:r>
            <a:r>
              <a:rPr lang="es-ES" sz="1100" dirty="0" err="1" smtClean="0">
                <a:solidFill>
                  <a:schemeClr val="tx1"/>
                </a:solidFill>
              </a:rPr>
              <a:t>User</a:t>
            </a:r>
            <a:r>
              <a:rPr lang="es-ES" sz="1100" dirty="0" smtClean="0">
                <a:solidFill>
                  <a:schemeClr val="tx1"/>
                </a:solidFill>
              </a:rPr>
              <a:t> por su </a:t>
            </a:r>
            <a:r>
              <a:rPr lang="es-ES" sz="1100" dirty="0" err="1" smtClean="0">
                <a:solidFill>
                  <a:schemeClr val="tx1"/>
                </a:solidFill>
              </a:rPr>
              <a:t>username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48264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Estar escritas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9552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825552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129808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362056" y="2716963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8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9959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2758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440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001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71711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099126" y="3764871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923928" y="2499742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4360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5517010" y="3842626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7099126" y="4340935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364088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5517010" y="4412943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5554"/>
            <a:ext cx="527444" cy="598920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1115616" y="1894999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/>
          <p:nvPr/>
        </p:nvCxnSpPr>
        <p:spPr>
          <a:xfrm>
            <a:off x="1115616" y="3800567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1115616" y="4366452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1036612" y="3692863"/>
            <a:ext cx="171848" cy="251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1034703" y="4261332"/>
            <a:ext cx="171848" cy="251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1115616" y="25717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1115616" y="293179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42841" y="2248023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Enviar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62272" y="2627808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Enviar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25452" y="3507854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Push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Not</a:t>
            </a:r>
            <a:r>
              <a:rPr lang="es-ES" dirty="0" smtClean="0">
                <a:solidFill>
                  <a:schemeClr val="tx1"/>
                </a:solidFill>
              </a:rPr>
              <a:t>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30790" y="4071095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Push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Not</a:t>
            </a:r>
            <a:r>
              <a:rPr lang="es-ES" dirty="0" smtClean="0">
                <a:solidFill>
                  <a:schemeClr val="tx1"/>
                </a:solidFill>
              </a:rPr>
              <a:t>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</a:t>
            </a:r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cloud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messaging</a:t>
            </a:r>
            <a:r>
              <a:rPr lang="es-ES" dirty="0" smtClean="0">
                <a:solidFill>
                  <a:schemeClr val="tx1"/>
                </a:solidFill>
              </a:rPr>
              <a:t> qué modalidad de comunicación sigue?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3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5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</a:t>
            </a:r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cloud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messaging</a:t>
            </a:r>
            <a:r>
              <a:rPr lang="es-ES" dirty="0" smtClean="0">
                <a:solidFill>
                  <a:schemeClr val="tx1"/>
                </a:solidFill>
              </a:rPr>
              <a:t> qué modalidad de comunicación sigue?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3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0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87664" y="1429978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Esas líneas que están allí obtienen datos a partir de un </a:t>
            </a:r>
            <a:r>
              <a:rPr lang="es-ES" dirty="0" err="1" smtClean="0">
                <a:solidFill>
                  <a:schemeClr val="tx1"/>
                </a:solidFill>
              </a:rPr>
              <a:t>query</a:t>
            </a:r>
            <a:r>
              <a:rPr lang="es-ES" dirty="0" smtClean="0">
                <a:solidFill>
                  <a:schemeClr val="tx1"/>
                </a:solidFill>
              </a:rPr>
              <a:t>, ¿Qué modalidad de comunicación siguen?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7400" y="4229131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93664" y="4229131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87824" y="3363838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273824" y="3363838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880" y="1378572"/>
            <a:ext cx="5339923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query.addListenerForSingleValueEvent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onDataChange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//Recibo los datos en el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onCancelled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142997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Entre la línea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Log.e</a:t>
            </a:r>
            <a:r>
              <a:rPr lang="es-ES" altLang="es-CO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("&gt;&gt;&gt;","Lanzando </a:t>
            </a:r>
            <a:r>
              <a:rPr lang="es-ES" altLang="es-CO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" altLang="es-CO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s-CO" altLang="es-CO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y la línea</a:t>
            </a:r>
          </a:p>
          <a:p>
            <a:r>
              <a:rPr lang="es-CO" altLang="es-CO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//Recibo los datos en el </a:t>
            </a:r>
            <a:r>
              <a:rPr lang="es-CO" altLang="es-CO" sz="12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¿Cuánto tiempo sucede?</a:t>
            </a:r>
            <a:endParaRPr lang="es-CO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95128" y="4301103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Tiende a cero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93664" y="4301103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Lo que tarde en contestar el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87824" y="3435810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273824" y="3435810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880" y="1301628"/>
            <a:ext cx="533992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Log.e</a:t>
            </a:r>
            <a:r>
              <a:rPr kumimoji="0" lang="es-ES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("&gt;&gt;&gt;","Lanzando </a:t>
            </a:r>
            <a:r>
              <a:rPr kumimoji="0" lang="es-ES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s-ES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kumimoji="0" lang="es-CO" altLang="es-CO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query.addListenerForSingleValueEvent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onDataChange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//Recibo los datos en el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onCancelled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87664" y="1429978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Esas líneas que están allí obtienen datos a partir de un </a:t>
            </a:r>
            <a:r>
              <a:rPr lang="es-ES" dirty="0" err="1" smtClean="0">
                <a:solidFill>
                  <a:schemeClr val="tx1"/>
                </a:solidFill>
              </a:rPr>
              <a:t>query</a:t>
            </a:r>
            <a:r>
              <a:rPr lang="es-ES" dirty="0" smtClean="0">
                <a:solidFill>
                  <a:schemeClr val="tx1"/>
                </a:solidFill>
              </a:rPr>
              <a:t>, ¿Qué modalidad de comunicación siguen?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7400" y="4398372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93664" y="4398372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87824" y="3695351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364088" y="3677095"/>
            <a:ext cx="594320" cy="59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880" y="1394875"/>
            <a:ext cx="5416868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query.addChildEventListener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onChildAdded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...) {}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onChildChanged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onChildRemoved</a:t>
            </a: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altLang="es-CO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onChildMoved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endParaRPr lang="es-CO" altLang="es-CO" sz="10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onCancelled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Notificaciones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5940152" y="134761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Anatomía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5940152" y="1864052"/>
            <a:ext cx="1728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Small icon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App name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Time stamp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Large icon (Optional)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Title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pic>
        <p:nvPicPr>
          <p:cNvPr id="3078" name="Picture 6" descr="https://developer.android.com/images/ui/notifications/notification-callouts_2x.png">
            <a:extLst>
              <a:ext uri="{FF2B5EF4-FFF2-40B4-BE49-F238E27FC236}">
                <a16:creationId xmlns:a16="http://schemas.microsoft.com/office/drawing/2014/main" id="{6773950F-620C-B54F-9DC3-5580B8E4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6073"/>
            <a:ext cx="4104456" cy="11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8F7096-7859-8649-A47F-342CA3F32A6C}"/>
              </a:ext>
            </a:extLst>
          </p:cNvPr>
          <p:cNvSpPr/>
          <p:nvPr/>
        </p:nvSpPr>
        <p:spPr>
          <a:xfrm>
            <a:off x="5652120" y="1872693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5BAC54-2D78-A047-8FF1-E46BC71B4CE1}"/>
              </a:ext>
            </a:extLst>
          </p:cNvPr>
          <p:cNvSpPr/>
          <p:nvPr/>
        </p:nvSpPr>
        <p:spPr>
          <a:xfrm>
            <a:off x="5652120" y="230090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87C58-6DDE-F64A-B7F4-D5CBAF5062D9}"/>
              </a:ext>
            </a:extLst>
          </p:cNvPr>
          <p:cNvSpPr/>
          <p:nvPr/>
        </p:nvSpPr>
        <p:spPr>
          <a:xfrm>
            <a:off x="5652120" y="27291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E80050-5D78-724B-AAE6-438D0D3E978F}"/>
              </a:ext>
            </a:extLst>
          </p:cNvPr>
          <p:cNvSpPr/>
          <p:nvPr/>
        </p:nvSpPr>
        <p:spPr>
          <a:xfrm>
            <a:off x="5652120" y="31700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997D7E-F6B0-524C-9202-A1AC37C06151}"/>
              </a:ext>
            </a:extLst>
          </p:cNvPr>
          <p:cNvSpPr/>
          <p:nvPr/>
        </p:nvSpPr>
        <p:spPr>
          <a:xfrm>
            <a:off x="5652120" y="358719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C459B6-E80F-4843-9DEA-084CBA292181}"/>
              </a:ext>
            </a:extLst>
          </p:cNvPr>
          <p:cNvSpPr/>
          <p:nvPr/>
        </p:nvSpPr>
        <p:spPr>
          <a:xfrm>
            <a:off x="5652120" y="4022208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203B4-90CF-3C44-98A6-50273260C808}"/>
              </a:ext>
            </a:extLst>
          </p:cNvPr>
          <p:cNvSpPr/>
          <p:nvPr/>
        </p:nvSpPr>
        <p:spPr>
          <a:xfrm>
            <a:off x="822960" y="2132768"/>
            <a:ext cx="4037072" cy="360040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F4608-B2FF-AF42-9FBB-41BFD29D6D6D}"/>
              </a:ext>
            </a:extLst>
          </p:cNvPr>
          <p:cNvSpPr/>
          <p:nvPr/>
        </p:nvSpPr>
        <p:spPr>
          <a:xfrm>
            <a:off x="4644008" y="2285167"/>
            <a:ext cx="368424" cy="117288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FE260-5823-EC4E-96C2-3F2C68515797}"/>
              </a:ext>
            </a:extLst>
          </p:cNvPr>
          <p:cNvSpPr/>
          <p:nvPr/>
        </p:nvSpPr>
        <p:spPr>
          <a:xfrm>
            <a:off x="836726" y="3286623"/>
            <a:ext cx="3807281" cy="34285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C9945-34E5-FA43-8CEE-C32AEA55EB74}"/>
              </a:ext>
            </a:extLst>
          </p:cNvPr>
          <p:cNvSpPr/>
          <p:nvPr/>
        </p:nvSpPr>
        <p:spPr>
          <a:xfrm>
            <a:off x="620701" y="2444922"/>
            <a:ext cx="432048" cy="1192938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A9A02-FC93-3045-B8CB-D9537E61686F}"/>
              </a:ext>
            </a:extLst>
          </p:cNvPr>
          <p:cNvSpPr/>
          <p:nvPr/>
        </p:nvSpPr>
        <p:spPr>
          <a:xfrm>
            <a:off x="1118884" y="2492808"/>
            <a:ext cx="1152996" cy="155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E67132-1763-604B-99A5-739426C19BBF}"/>
              </a:ext>
            </a:extLst>
          </p:cNvPr>
          <p:cNvSpPr/>
          <p:nvPr/>
        </p:nvSpPr>
        <p:spPr>
          <a:xfrm>
            <a:off x="1052749" y="2645208"/>
            <a:ext cx="134875" cy="579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0869F5-805D-124E-A271-B8AE6AC7F926}"/>
              </a:ext>
            </a:extLst>
          </p:cNvPr>
          <p:cNvSpPr/>
          <p:nvPr/>
        </p:nvSpPr>
        <p:spPr>
          <a:xfrm>
            <a:off x="4297680" y="2492808"/>
            <a:ext cx="134875" cy="308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C0076-3120-D14B-B2D0-A9B477017F16}"/>
              </a:ext>
            </a:extLst>
          </p:cNvPr>
          <p:cNvCxnSpPr>
            <a:cxnSpLocks/>
          </p:cNvCxnSpPr>
          <p:nvPr/>
        </p:nvCxnSpPr>
        <p:spPr>
          <a:xfrm flipV="1">
            <a:off x="1259632" y="2285167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10B20D-23B3-4640-9C6C-E60731C2E670}"/>
              </a:ext>
            </a:extLst>
          </p:cNvPr>
          <p:cNvCxnSpPr>
            <a:cxnSpLocks/>
          </p:cNvCxnSpPr>
          <p:nvPr/>
        </p:nvCxnSpPr>
        <p:spPr>
          <a:xfrm flipV="1">
            <a:off x="1619672" y="229303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EF9BC-1E29-8A4B-81EC-B2B3E93C3234}"/>
              </a:ext>
            </a:extLst>
          </p:cNvPr>
          <p:cNvCxnSpPr>
            <a:cxnSpLocks/>
          </p:cNvCxnSpPr>
          <p:nvPr/>
        </p:nvCxnSpPr>
        <p:spPr>
          <a:xfrm flipV="1">
            <a:off x="2051720" y="230090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35141C-858A-1747-BA66-4045D71FB03A}"/>
              </a:ext>
            </a:extLst>
          </p:cNvPr>
          <p:cNvCxnSpPr>
            <a:cxnSpLocks/>
          </p:cNvCxnSpPr>
          <p:nvPr/>
        </p:nvCxnSpPr>
        <p:spPr>
          <a:xfrm flipH="1">
            <a:off x="836726" y="2931790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875AD0-F6A3-CD47-97A7-CCF7B1846FAF}"/>
              </a:ext>
            </a:extLst>
          </p:cNvPr>
          <p:cNvCxnSpPr>
            <a:cxnSpLocks/>
          </p:cNvCxnSpPr>
          <p:nvPr/>
        </p:nvCxnSpPr>
        <p:spPr>
          <a:xfrm flipH="1">
            <a:off x="836726" y="3075806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C34AF1-D2A7-1F46-B13F-DAEC02BC747C}"/>
              </a:ext>
            </a:extLst>
          </p:cNvPr>
          <p:cNvCxnSpPr>
            <a:cxnSpLocks/>
          </p:cNvCxnSpPr>
          <p:nvPr/>
        </p:nvCxnSpPr>
        <p:spPr>
          <a:xfrm flipH="1">
            <a:off x="4581142" y="3003798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3A1BB2-BF23-674F-9DE3-0B70D5364798}"/>
              </a:ext>
            </a:extLst>
          </p:cNvPr>
          <p:cNvSpPr/>
          <p:nvPr/>
        </p:nvSpPr>
        <p:spPr>
          <a:xfrm>
            <a:off x="1118884" y="204821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0882DA-DC66-DD49-B8E5-FDE2A8FDDE8E}"/>
              </a:ext>
            </a:extLst>
          </p:cNvPr>
          <p:cNvSpPr/>
          <p:nvPr/>
        </p:nvSpPr>
        <p:spPr>
          <a:xfrm>
            <a:off x="1475656" y="204361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070C5-8DA5-3C42-8527-8D056DDB38C6}"/>
              </a:ext>
            </a:extLst>
          </p:cNvPr>
          <p:cNvSpPr/>
          <p:nvPr/>
        </p:nvSpPr>
        <p:spPr>
          <a:xfrm>
            <a:off x="1907411" y="204764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446BB4-71DB-8E4F-8630-0EF935B7ABAF}"/>
              </a:ext>
            </a:extLst>
          </p:cNvPr>
          <p:cNvSpPr/>
          <p:nvPr/>
        </p:nvSpPr>
        <p:spPr>
          <a:xfrm>
            <a:off x="4869556" y="285978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68760B-B0AC-CF43-A544-F3314AB3DF09}"/>
              </a:ext>
            </a:extLst>
          </p:cNvPr>
          <p:cNvSpPr/>
          <p:nvPr/>
        </p:nvSpPr>
        <p:spPr>
          <a:xfrm>
            <a:off x="661277" y="269399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F4370F-AEE1-1F4C-B382-8150DAC755F2}"/>
              </a:ext>
            </a:extLst>
          </p:cNvPr>
          <p:cNvSpPr/>
          <p:nvPr/>
        </p:nvSpPr>
        <p:spPr>
          <a:xfrm>
            <a:off x="661277" y="301622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38B9BA-78C5-EC44-9EB4-1F565B14C5BA}"/>
              </a:ext>
            </a:extLst>
          </p:cNvPr>
          <p:cNvSpPr txBox="1"/>
          <p:nvPr/>
        </p:nvSpPr>
        <p:spPr>
          <a:xfrm>
            <a:off x="810445" y="3737581"/>
            <a:ext cx="3965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Igual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pasa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actividades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lanzan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desde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contexto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usando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el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Manager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Notificaciones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12485</TotalTime>
  <Words>864</Words>
  <Application>Microsoft Office PowerPoint</Application>
  <PresentationFormat>Presentación en pantalla (16:9)</PresentationFormat>
  <Paragraphs>316</Paragraphs>
  <Slides>42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Trebuchet MS</vt:lpstr>
      <vt:lpstr>UAO-Theme</vt:lpstr>
      <vt:lpstr>Office Theme</vt:lpstr>
      <vt:lpstr>Aplicaciones Móviles</vt:lpstr>
      <vt:lpstr>Trivia </vt:lpstr>
      <vt:lpstr>TRIVIA</vt:lpstr>
      <vt:lpstr>TRIVIA</vt:lpstr>
      <vt:lpstr>TRIVIA</vt:lpstr>
      <vt:lpstr>TRIVIA</vt:lpstr>
      <vt:lpstr>TRIVIA</vt:lpstr>
      <vt:lpstr>Notificaciones</vt:lpstr>
      <vt:lpstr>Notificaciones</vt:lpstr>
      <vt:lpstr>Notificaciones</vt:lpstr>
      <vt:lpstr>Notificaciones</vt:lpstr>
      <vt:lpstr>Notificaciones</vt:lpstr>
      <vt:lpstr>Servicios</vt:lpstr>
      <vt:lpstr>Servicios</vt:lpstr>
      <vt:lpstr>Servicios</vt:lpstr>
      <vt:lpstr>Servicios</vt:lpstr>
      <vt:lpstr>Servicios</vt:lpstr>
      <vt:lpstr>TRIVIA</vt:lpstr>
      <vt:lpstr>TRIVIA</vt:lpstr>
      <vt:lpstr>TRIVIA</vt:lpstr>
      <vt:lpstr>Play Services</vt:lpstr>
      <vt:lpstr>Servicios</vt:lpstr>
      <vt:lpstr>Servicios</vt:lpstr>
      <vt:lpstr>TRIVIA</vt:lpstr>
      <vt:lpstr>TRIVIA</vt:lpstr>
      <vt:lpstr>Firebase Cloud Messaging (FCM)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Servicios</vt:lpstr>
      <vt:lpstr>TRIVIA</vt:lpstr>
      <vt:lpstr>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659</cp:revision>
  <dcterms:modified xsi:type="dcterms:W3CDTF">2020-04-24T19:34:28Z</dcterms:modified>
</cp:coreProperties>
</file>