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381" r:id="rId3"/>
    <p:sldId id="312" r:id="rId4"/>
    <p:sldId id="313" r:id="rId5"/>
    <p:sldId id="314" r:id="rId6"/>
    <p:sldId id="347" r:id="rId7"/>
    <p:sldId id="349" r:id="rId8"/>
    <p:sldId id="350" r:id="rId9"/>
    <p:sldId id="351" r:id="rId10"/>
    <p:sldId id="352" r:id="rId11"/>
    <p:sldId id="354" r:id="rId12"/>
    <p:sldId id="353" r:id="rId13"/>
    <p:sldId id="355" r:id="rId14"/>
    <p:sldId id="376" r:id="rId15"/>
    <p:sldId id="377" r:id="rId16"/>
    <p:sldId id="378" r:id="rId17"/>
    <p:sldId id="379" r:id="rId18"/>
    <p:sldId id="380" r:id="rId19"/>
    <p:sldId id="315" r:id="rId20"/>
    <p:sldId id="357" r:id="rId21"/>
    <p:sldId id="356" r:id="rId22"/>
    <p:sldId id="358" r:id="rId23"/>
    <p:sldId id="359" r:id="rId24"/>
    <p:sldId id="360" r:id="rId25"/>
    <p:sldId id="361" r:id="rId26"/>
    <p:sldId id="362" r:id="rId27"/>
    <p:sldId id="363" r:id="rId28"/>
    <p:sldId id="368" r:id="rId29"/>
    <p:sldId id="369" r:id="rId30"/>
    <p:sldId id="323" r:id="rId31"/>
    <p:sldId id="370" r:id="rId32"/>
    <p:sldId id="371" r:id="rId33"/>
    <p:sldId id="324" r:id="rId34"/>
    <p:sldId id="373" r:id="rId35"/>
    <p:sldId id="374" r:id="rId36"/>
    <p:sldId id="375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490" autoAdjust="0"/>
  </p:normalViewPr>
  <p:slideViewPr>
    <p:cSldViewPr>
      <p:cViewPr varScale="1">
        <p:scale>
          <a:sx n="159" d="100"/>
          <a:sy n="159" d="100"/>
        </p:scale>
        <p:origin x="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1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Telemática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DE SISTEMAS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o 2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bo 29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angular 5"/>
          <p:cNvCxnSpPr>
            <a:stCxn id="30" idx="5"/>
          </p:cNvCxnSpPr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9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o 2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0" name="Cubo 29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" name="Conector angular 5"/>
          <p:cNvCxnSpPr>
            <a:stCxn id="30" idx="5"/>
          </p:cNvCxnSpPr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11573" y="2902156"/>
            <a:ext cx="1997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usar el servicio del sistema operativo, debe </a:t>
            </a:r>
            <a:r>
              <a:rPr lang="es-ES" b="1" i="1" dirty="0">
                <a:solidFill>
                  <a:schemeClr val="tx1"/>
                </a:solidFill>
              </a:rPr>
              <a:t>suscribir</a:t>
            </a:r>
            <a:r>
              <a:rPr lang="es-ES" dirty="0">
                <a:solidFill>
                  <a:schemeClr val="tx1"/>
                </a:solidFill>
              </a:rPr>
              <a:t> la aplicación que está desarrollando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036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Sensor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051720" y="2326709"/>
            <a:ext cx="0" cy="55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2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01" y="1260465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ANTENNA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5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051720" y="2326709"/>
            <a:ext cx="0" cy="55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19" y="69567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230" y="186488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esultado de imagen de antenna tower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62" y="1317539"/>
            <a:ext cx="1442276" cy="14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47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11560" y="1393165"/>
            <a:ext cx="2997091" cy="3050793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bo 33"/>
          <p:cNvSpPr/>
          <p:nvPr/>
        </p:nvSpPr>
        <p:spPr>
          <a:xfrm>
            <a:off x="1806012" y="1750645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CuadroTexto 34"/>
          <p:cNvSpPr txBox="1"/>
          <p:nvPr/>
        </p:nvSpPr>
        <p:spPr>
          <a:xfrm>
            <a:off x="1173391" y="1430738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Cubo 35"/>
          <p:cNvSpPr/>
          <p:nvPr/>
        </p:nvSpPr>
        <p:spPr>
          <a:xfrm>
            <a:off x="3951314" y="1516973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2382076" y="1837128"/>
            <a:ext cx="171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963891" y="4481679"/>
            <a:ext cx="220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CONTEXTO ANDROID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3335181" y="2091032"/>
            <a:ext cx="178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WiFi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ANTENNA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angular 41"/>
          <p:cNvCxnSpPr/>
          <p:nvPr/>
        </p:nvCxnSpPr>
        <p:spPr>
          <a:xfrm>
            <a:off x="4527378" y="1732997"/>
            <a:ext cx="2933734" cy="816994"/>
          </a:xfrm>
          <a:prstGeom prst="bentConnector3">
            <a:avLst>
              <a:gd name="adj1" fmla="val 1046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1411488" y="28843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1692948" y="3102230"/>
            <a:ext cx="733224" cy="646231"/>
          </a:xfrm>
          <a:prstGeom prst="rect">
            <a:avLst/>
          </a:prstGeom>
        </p:spPr>
      </p:pic>
      <p:sp>
        <p:nvSpPr>
          <p:cNvPr id="46" name="Rectángulo 45"/>
          <p:cNvSpPr/>
          <p:nvPr/>
        </p:nvSpPr>
        <p:spPr>
          <a:xfrm>
            <a:off x="1529691" y="35499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051720" y="2326709"/>
            <a:ext cx="0" cy="5576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030" y="1563638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08" y="331503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436" y="376539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esultado de imagen de router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93" y="1539887"/>
            <a:ext cx="697551" cy="69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6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de posición</a:t>
            </a: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52826"/>
              </p:ext>
            </p:extLst>
          </p:nvPr>
        </p:nvGraphicFramePr>
        <p:xfrm>
          <a:off x="2038576" y="2211710"/>
          <a:ext cx="511256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6545">
                  <a:extLst>
                    <a:ext uri="{9D8B030D-6E8A-4147-A177-3AD203B41FA5}">
                      <a16:colId xmlns:a16="http://schemas.microsoft.com/office/drawing/2014/main" val="2253364949"/>
                    </a:ext>
                  </a:extLst>
                </a:gridCol>
                <a:gridCol w="2261807">
                  <a:extLst>
                    <a:ext uri="{9D8B030D-6E8A-4147-A177-3AD203B41FA5}">
                      <a16:colId xmlns:a16="http://schemas.microsoft.com/office/drawing/2014/main" val="393941237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21996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Sensor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Rapidez en primera medida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Precisión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4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WiFi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 (100 metros)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9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Network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Media (50</a:t>
                      </a:r>
                      <a:r>
                        <a:rPr lang="es-ES" baseline="0" dirty="0"/>
                        <a:t> metros)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GPS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Baja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 (&lt;10 metros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5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5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de posición</a:t>
            </a:r>
            <a:endParaRPr lang="es-CO" dirty="0"/>
          </a:p>
        </p:txBody>
      </p:sp>
      <p:sp>
        <p:nvSpPr>
          <p:cNvPr id="3" name="Arco 2"/>
          <p:cNvSpPr/>
          <p:nvPr/>
        </p:nvSpPr>
        <p:spPr>
          <a:xfrm rot="10800000">
            <a:off x="2771800" y="-308570"/>
            <a:ext cx="5328592" cy="3907899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771801" y="1583105"/>
            <a:ext cx="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771801" y="3599329"/>
            <a:ext cx="38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694760" y="365187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1563923" y="243732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Radio de Precisión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1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de posición</a:t>
            </a:r>
            <a:endParaRPr lang="es-CO" dirty="0"/>
          </a:p>
        </p:txBody>
      </p:sp>
      <p:sp>
        <p:nvSpPr>
          <p:cNvPr id="3" name="Arco 2"/>
          <p:cNvSpPr/>
          <p:nvPr/>
        </p:nvSpPr>
        <p:spPr>
          <a:xfrm rot="10800000">
            <a:off x="2771800" y="-308570"/>
            <a:ext cx="5328592" cy="3907899"/>
          </a:xfrm>
          <a:prstGeom prst="arc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2771801" y="1583105"/>
            <a:ext cx="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2771801" y="3599329"/>
            <a:ext cx="381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694760" y="365187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3563888" y="1583105"/>
            <a:ext cx="0" cy="20162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267744" y="158816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Network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121968" y="158810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 rot="16200000">
            <a:off x="1563923" y="243732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Radio de Precisión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8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usarlo tiene que llamar al </a:t>
            </a:r>
            <a:r>
              <a:rPr lang="es-ES" dirty="0" err="1"/>
              <a:t>LocationManager</a:t>
            </a:r>
            <a:r>
              <a:rPr lang="es-ES" dirty="0"/>
              <a:t> desde una actividad </a:t>
            </a:r>
            <a:r>
              <a:rPr lang="es-ES" dirty="0" err="1"/>
              <a:t>asi</a:t>
            </a:r>
            <a:r>
              <a:rPr lang="es-ES" dirty="0"/>
              <a:t>:</a:t>
            </a:r>
          </a:p>
          <a:p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) </a:t>
            </a:r>
            <a:r>
              <a:rPr lang="es-CO" dirty="0" err="1">
                <a:solidFill>
                  <a:srgbClr val="FFC000"/>
                </a:solidFill>
              </a:rPr>
              <a:t>getSystemService</a:t>
            </a:r>
            <a:r>
              <a:rPr lang="es-CO" dirty="0"/>
              <a:t>(LOCATION_SERVICE);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3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Georreferenciación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</a:t>
            </a: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42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usarlo tiene que llamar al </a:t>
            </a:r>
            <a:r>
              <a:rPr lang="es-ES" dirty="0" err="1"/>
              <a:t>LocationManager</a:t>
            </a:r>
            <a:r>
              <a:rPr lang="es-ES" dirty="0"/>
              <a:t> desde una actividad </a:t>
            </a:r>
            <a:r>
              <a:rPr lang="es-ES" dirty="0" err="1"/>
              <a:t>asi</a:t>
            </a:r>
            <a:r>
              <a:rPr lang="es-ES" dirty="0"/>
              <a:t>:</a:t>
            </a:r>
          </a:p>
          <a:p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 </a:t>
            </a:r>
            <a:r>
              <a:rPr lang="es-CO" dirty="0" err="1"/>
              <a:t>locationManager</a:t>
            </a:r>
            <a:r>
              <a:rPr lang="es-CO" dirty="0"/>
              <a:t> = (</a:t>
            </a:r>
            <a:r>
              <a:rPr lang="es-CO" b="1" dirty="0" err="1">
                <a:solidFill>
                  <a:srgbClr val="B482DA"/>
                </a:solidFill>
              </a:rPr>
              <a:t>LocationManager</a:t>
            </a:r>
            <a:r>
              <a:rPr lang="es-CO" dirty="0"/>
              <a:t>) </a:t>
            </a:r>
            <a:r>
              <a:rPr lang="es-CO" dirty="0" err="1">
                <a:solidFill>
                  <a:srgbClr val="FFC000"/>
                </a:solidFill>
              </a:rPr>
              <a:t>getSystemService</a:t>
            </a:r>
            <a:r>
              <a:rPr lang="es-CO" dirty="0"/>
              <a:t>(LOCATION_SERVICE);</a:t>
            </a:r>
          </a:p>
          <a:p>
            <a:endParaRPr lang="es-ES" dirty="0"/>
          </a:p>
          <a:p>
            <a:r>
              <a:rPr lang="es-ES" dirty="0"/>
              <a:t>Este objeto le permitirá suscribirse a los datos de localización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 flipV="1">
            <a:off x="3059832" y="271576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6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</p:spTree>
    <p:extLst>
      <p:ext uri="{BB962C8B-B14F-4D97-AF65-F5344CB8AC3E}">
        <p14:creationId xmlns:p14="http://schemas.microsoft.com/office/powerpoint/2010/main" val="16587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El primer parámetro es el tipo de sensor. También puede usar NETWORK_PROVIDER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796136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El segundo parámetro es el lapso mínimo entre actualizaciones de posición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7092280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8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                   El tercer parámetro es cada cuantos metros de movimiento debe actualizar la posición</a:t>
            </a:r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7452320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2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781488" cy="3017520"/>
          </a:xfrm>
        </p:spPr>
        <p:txBody>
          <a:bodyPr/>
          <a:lstStyle/>
          <a:p>
            <a:r>
              <a:rPr lang="es-ES" dirty="0"/>
              <a:t>La suscripción se controla usando un </a:t>
            </a:r>
            <a:r>
              <a:rPr lang="es-ES" b="1" i="1" dirty="0" err="1"/>
              <a:t>listener</a:t>
            </a:r>
            <a:r>
              <a:rPr lang="es-ES" b="1" i="1" dirty="0"/>
              <a:t>.</a:t>
            </a:r>
          </a:p>
          <a:p>
            <a:endParaRPr lang="es-ES" b="1" i="1" dirty="0"/>
          </a:p>
          <a:p>
            <a:r>
              <a:rPr lang="es-ES" dirty="0"/>
              <a:t>Para suscribirse al canal de localización use: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Finalmente, se programa el </a:t>
            </a:r>
            <a:r>
              <a:rPr lang="es-ES" dirty="0" err="1"/>
              <a:t>LocationListener</a:t>
            </a:r>
            <a:r>
              <a:rPr lang="es-ES" dirty="0"/>
              <a:t> que es un  </a:t>
            </a:r>
            <a:r>
              <a:rPr lang="es-ES" b="1" i="1" dirty="0"/>
              <a:t>interface </a:t>
            </a:r>
            <a:r>
              <a:rPr lang="es-ES" b="1" i="1" dirty="0" err="1"/>
              <a:t>callback</a:t>
            </a:r>
            <a:r>
              <a:rPr lang="es-ES" dirty="0"/>
              <a:t> donde se reciben los datos de posición</a:t>
            </a:r>
            <a:endParaRPr lang="es-ES" b="1" i="1" dirty="0"/>
          </a:p>
          <a:p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37240" y="2499742"/>
            <a:ext cx="8352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locationManager.requestLocationUpdates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LocationManager.GPS_PROVIDER</a:t>
            </a:r>
            <a:r>
              <a:rPr lang="es-CO" dirty="0">
                <a:solidFill>
                  <a:schemeClr val="tx1"/>
                </a:solidFill>
              </a:rPr>
              <a:t>, 1000, 1, LISTENER);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8028384" y="285978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9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Inicialmente entonces, se debe instanciar el </a:t>
            </a:r>
            <a:r>
              <a:rPr lang="es-ES" dirty="0" err="1"/>
              <a:t>locationManager</a:t>
            </a:r>
            <a:r>
              <a:rPr lang="es-ES" dirty="0"/>
              <a:t> y programar un </a:t>
            </a:r>
            <a:r>
              <a:rPr lang="es-ES" dirty="0" err="1"/>
              <a:t>LocationListener</a:t>
            </a:r>
            <a:r>
              <a:rPr lang="es-ES" dirty="0"/>
              <a:t> para recibir los datos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1" name="Cubo 10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19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Luego, se suscribe al </a:t>
            </a:r>
            <a:r>
              <a:rPr lang="es-ES" dirty="0" err="1"/>
              <a:t>LocationManager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/>
          <p:cNvCxnSpPr/>
          <p:nvPr/>
        </p:nvCxnSpPr>
        <p:spPr>
          <a:xfrm>
            <a:off x="3379067" y="3113407"/>
            <a:ext cx="305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3733012" y="2739172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D8B564"/>
                </a:solidFill>
              </a:rPr>
              <a:t>requestLocationUpdates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8" name="Cubo 17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63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Luego, se suscribe al </a:t>
            </a:r>
            <a:r>
              <a:rPr lang="es-ES" dirty="0" err="1"/>
              <a:t>LocationManager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8" name="Cubo 17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14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Ahora, cada vez que el GPS obtenga un nuevo dato desde los satélites, nuestra aplicación bajo desarrollo podrá usar los datos</a:t>
            </a:r>
            <a:endParaRPr lang="es-ES" b="1" i="1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1835696" y="2368020"/>
            <a:ext cx="1512168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002809" y="4113652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</a:t>
            </a:r>
            <a:r>
              <a:rPr lang="es-ES" dirty="0"/>
              <a:t> APP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1835696" y="3416772"/>
            <a:ext cx="1512168" cy="4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Location</a:t>
            </a:r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Listener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6710" y="309155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tx1"/>
                </a:solidFill>
              </a:rPr>
              <a:t>&lt;</a:t>
            </a:r>
            <a:r>
              <a:rPr lang="es-ES" i="1" dirty="0" err="1">
                <a:solidFill>
                  <a:schemeClr val="tx1"/>
                </a:solidFill>
              </a:rPr>
              <a:t>listener</a:t>
            </a:r>
            <a:r>
              <a:rPr lang="es-ES" i="1" dirty="0">
                <a:solidFill>
                  <a:schemeClr val="tx1"/>
                </a:solidFill>
              </a:rPr>
              <a:t>&gt;</a:t>
            </a:r>
            <a:endParaRPr lang="es-CO" i="1" dirty="0">
              <a:solidFill>
                <a:schemeClr val="tx1"/>
              </a:solidFill>
            </a:endParaRPr>
          </a:p>
        </p:txBody>
      </p:sp>
      <p:sp>
        <p:nvSpPr>
          <p:cNvPr id="18" name="Cubo 17"/>
          <p:cNvSpPr/>
          <p:nvPr/>
        </p:nvSpPr>
        <p:spPr>
          <a:xfrm>
            <a:off x="6435583" y="2840708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CuadroTexto 18"/>
          <p:cNvSpPr txBox="1"/>
          <p:nvPr/>
        </p:nvSpPr>
        <p:spPr>
          <a:xfrm>
            <a:off x="5802962" y="2520801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18" idx="3"/>
            <a:endCxn id="16" idx="3"/>
          </p:cNvCxnSpPr>
          <p:nvPr/>
        </p:nvCxnSpPr>
        <p:spPr>
          <a:xfrm rot="5400000">
            <a:off x="4889456" y="1875181"/>
            <a:ext cx="220560" cy="33037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410765" y="3493249"/>
            <a:ext cx="1177941" cy="69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LAT, LNG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730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Geolocalización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18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en Google </a:t>
            </a:r>
            <a:r>
              <a:rPr lang="es-ES" dirty="0" err="1"/>
              <a:t>Maps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677032" cy="3017520"/>
          </a:xfrm>
        </p:spPr>
        <p:txBody>
          <a:bodyPr/>
          <a:lstStyle/>
          <a:p>
            <a:r>
              <a:rPr lang="es-ES" dirty="0"/>
              <a:t>Finalmente puede usar el SDK de Google </a:t>
            </a:r>
            <a:r>
              <a:rPr lang="es-ES" dirty="0" err="1"/>
              <a:t>Maps</a:t>
            </a:r>
            <a:r>
              <a:rPr lang="es-ES" dirty="0"/>
              <a:t> para Android y usar a su favor los datos de posición que ya está recibiendo</a:t>
            </a:r>
          </a:p>
          <a:p>
            <a:endParaRPr lang="es-ES" dirty="0"/>
          </a:p>
          <a:p>
            <a:r>
              <a:rPr lang="es-ES" dirty="0"/>
              <a:t>Existen otros servidores de mapas:</a:t>
            </a:r>
          </a:p>
          <a:p>
            <a:r>
              <a:rPr lang="es-ES" dirty="0"/>
              <a:t>1. ESRI</a:t>
            </a:r>
          </a:p>
          <a:p>
            <a:r>
              <a:rPr lang="es-ES" dirty="0"/>
              <a:t>2. </a:t>
            </a:r>
            <a:r>
              <a:rPr lang="es-ES" dirty="0" err="1"/>
              <a:t>OpenStreetMaps</a:t>
            </a:r>
            <a:endParaRPr lang="es-ES" dirty="0"/>
          </a:p>
          <a:p>
            <a:r>
              <a:rPr lang="es-ES" dirty="0"/>
              <a:t>3. Apple </a:t>
            </a:r>
            <a:r>
              <a:rPr lang="es-ES" dirty="0" err="1"/>
              <a:t>Maps</a:t>
            </a:r>
            <a:endParaRPr lang="es-CO" dirty="0"/>
          </a:p>
          <a:p>
            <a:endParaRPr lang="es-CO" dirty="0"/>
          </a:p>
        </p:txBody>
      </p:sp>
      <p:pic>
        <p:nvPicPr>
          <p:cNvPr id="3074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35646"/>
            <a:ext cx="2044551" cy="204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3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en Google </a:t>
            </a:r>
            <a:r>
              <a:rPr lang="es-ES" dirty="0" err="1"/>
              <a:t>Maps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/>
              <a:t>Al final, el celular podrá usar los datos de localización y combinarlos con datos de Google </a:t>
            </a:r>
            <a:r>
              <a:rPr lang="es-ES" dirty="0" err="1"/>
              <a:t>Maps</a:t>
            </a:r>
            <a:r>
              <a:rPr lang="es-ES" dirty="0"/>
              <a:t> que provienen de Internet</a:t>
            </a:r>
            <a:endParaRPr lang="es-CO" dirty="0"/>
          </a:p>
          <a:p>
            <a:endParaRPr lang="es-CO" dirty="0"/>
          </a:p>
        </p:txBody>
      </p:sp>
      <p:pic>
        <p:nvPicPr>
          <p:cNvPr id="3074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9196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547664" y="3344093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Internet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7164288" y="2544779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531667" y="2224872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056368" y="21919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4337828" y="2409830"/>
            <a:ext cx="733224" cy="64623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174571" y="2857544"/>
            <a:ext cx="1059738" cy="39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DevelopingAPP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352512" y="2893061"/>
            <a:ext cx="181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1"/>
          </p:cNvCxnSpPr>
          <p:nvPr/>
        </p:nvCxnSpPr>
        <p:spPr>
          <a:xfrm flipH="1" flipV="1">
            <a:off x="2483768" y="2931790"/>
            <a:ext cx="1572600" cy="3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197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en Google </a:t>
            </a:r>
            <a:r>
              <a:rPr lang="es-ES" dirty="0" err="1"/>
              <a:t>Maps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7543800" cy="3017520"/>
          </a:xfrm>
        </p:spPr>
        <p:txBody>
          <a:bodyPr/>
          <a:lstStyle/>
          <a:p>
            <a:r>
              <a:rPr lang="es-ES" dirty="0"/>
              <a:t>Al final, el celular podrá usar los datos de localización y combinarlos con datos de Google </a:t>
            </a:r>
            <a:r>
              <a:rPr lang="es-ES" dirty="0" err="1"/>
              <a:t>Maps</a:t>
            </a:r>
            <a:r>
              <a:rPr lang="es-ES" dirty="0"/>
              <a:t> que provienen de Internet</a:t>
            </a:r>
            <a:endParaRPr lang="es-CO" dirty="0"/>
          </a:p>
          <a:p>
            <a:endParaRPr lang="es-CO" dirty="0"/>
          </a:p>
        </p:txBody>
      </p:sp>
      <p:pic>
        <p:nvPicPr>
          <p:cNvPr id="3074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91965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547664" y="3344093"/>
            <a:ext cx="790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Internet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7164288" y="2544779"/>
            <a:ext cx="576064" cy="5760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531667" y="2224872"/>
            <a:ext cx="178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Location</a:t>
            </a:r>
            <a:r>
              <a:rPr lang="es-ES" dirty="0">
                <a:solidFill>
                  <a:schemeClr val="tx1"/>
                </a:solidFill>
              </a:rPr>
              <a:t> 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056368" y="2191965"/>
            <a:ext cx="1296144" cy="1487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/>
          <p:cNvCxnSpPr/>
          <p:nvPr/>
        </p:nvCxnSpPr>
        <p:spPr>
          <a:xfrm flipH="1">
            <a:off x="5352512" y="2893061"/>
            <a:ext cx="181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1"/>
          </p:cNvCxnSpPr>
          <p:nvPr/>
        </p:nvCxnSpPr>
        <p:spPr>
          <a:xfrm flipH="1" flipV="1">
            <a:off x="2483768" y="2931790"/>
            <a:ext cx="1572600" cy="3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Resultado de imagen de Google MAPS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6" t="30300" r="28453" b="40437"/>
          <a:stretch/>
        </p:blipFill>
        <p:spPr bwMode="auto">
          <a:xfrm>
            <a:off x="4056367" y="2191965"/>
            <a:ext cx="129614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61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971600" y="2851651"/>
            <a:ext cx="229582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>
                <a:solidFill>
                  <a:schemeClr val="tx1"/>
                </a:solidFill>
                <a:latin typeface="Arial Narrow" panose="020B0606020202030204" pitchFamily="34" charset="0"/>
              </a:rPr>
              <a:t>Google </a:t>
            </a:r>
            <a:r>
              <a:rPr lang="es-ES" sz="32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Maps</a:t>
            </a:r>
            <a:endParaRPr lang="es-CO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2" descr="Resultado de imagen de Google MAPS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01" y="2066354"/>
            <a:ext cx="667817" cy="66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38" name="Picture 4" descr="Resultado de imagen de location icon png&quot;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38BDA-CA69-4F48-A7E5-81EE6A06D2FB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2BB19-7169-6A4F-AC63-379133B53694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8F2935-4B03-8E4E-8E82-0A5BEA60FFC1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8E780-7647-AE4E-BCE4-F34A33B6210F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76C2C-E391-704A-B4B7-481443C6E103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692174-CDBF-3A45-8387-9A4D467C5F98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9" name="Picture 2" descr="Resultado de imagen para chulo png">
            <a:extLst>
              <a:ext uri="{FF2B5EF4-FFF2-40B4-BE49-F238E27FC236}">
                <a16:creationId xmlns:a16="http://schemas.microsoft.com/office/drawing/2014/main" id="{2FBA7098-40C8-9744-9FDD-C3FDB0FE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n para chulo png">
            <a:extLst>
              <a:ext uri="{FF2B5EF4-FFF2-40B4-BE49-F238E27FC236}">
                <a16:creationId xmlns:a16="http://schemas.microsoft.com/office/drawing/2014/main" id="{38C2E90F-7A7F-D741-B09B-FBB20621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392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899592" y="1384301"/>
            <a:ext cx="3145491" cy="3017520"/>
          </a:xfrm>
        </p:spPr>
        <p:txBody>
          <a:bodyPr/>
          <a:lstStyle/>
          <a:p>
            <a:r>
              <a:rPr lang="es-ES" dirty="0"/>
              <a:t>En parejas, cree una aplicación con una Actividad tipo Google </a:t>
            </a:r>
            <a:r>
              <a:rPr lang="es-ES" dirty="0" err="1"/>
              <a:t>Maps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Use un API KEY sin restricciones</a:t>
            </a:r>
          </a:p>
          <a:p>
            <a:endParaRPr lang="es-ES" dirty="0"/>
          </a:p>
          <a:p>
            <a:r>
              <a:rPr lang="es-ES" dirty="0"/>
              <a:t>Luego, junto con su compañero cree una aplicación que sea capaz de ubicarlo a usted</a:t>
            </a:r>
            <a:endParaRPr lang="es-CO" dirty="0"/>
          </a:p>
        </p:txBody>
      </p:sp>
      <p:sp>
        <p:nvSpPr>
          <p:cNvPr id="40" name="Rectángulo 5">
            <a:extLst>
              <a:ext uri="{FF2B5EF4-FFF2-40B4-BE49-F238E27FC236}">
                <a16:creationId xmlns:a16="http://schemas.microsoft.com/office/drawing/2014/main" id="{8597CE32-8EA3-504F-9F1B-92BEC23F11A3}"/>
              </a:ext>
            </a:extLst>
          </p:cNvPr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" name="Imagen 10">
            <a:extLst>
              <a:ext uri="{FF2B5EF4-FFF2-40B4-BE49-F238E27FC236}">
                <a16:creationId xmlns:a16="http://schemas.microsoft.com/office/drawing/2014/main" id="{A035B4BD-5026-024C-AC89-59BCE81D3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42" name="CuadroTexto 30">
            <a:extLst>
              <a:ext uri="{FF2B5EF4-FFF2-40B4-BE49-F238E27FC236}">
                <a16:creationId xmlns:a16="http://schemas.microsoft.com/office/drawing/2014/main" id="{797DD819-BC94-BB44-9F7F-EC6AA8776E56}"/>
              </a:ext>
            </a:extLst>
          </p:cNvPr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43" name="Picture 4" descr="Resultado de imagen de location icon png&quot;">
            <a:extLst>
              <a:ext uri="{FF2B5EF4-FFF2-40B4-BE49-F238E27FC236}">
                <a16:creationId xmlns:a16="http://schemas.microsoft.com/office/drawing/2014/main" id="{19E98ABE-C57A-0F4C-A492-29152A6C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4C582BB-922F-4540-83AB-89D0CDF189C3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830366-FC96-8F4D-A35C-41D856DC9155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6B9365-937C-3B4C-B348-D37CD8506325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0025A7-4233-E840-AF06-9A83496701D4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728087-29FB-B04C-B53A-6AFEFF1B48D6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491E7-C4EE-0E48-848E-B191B484D537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50" name="Picture 2" descr="Resultado de imagen para chulo png">
            <a:extLst>
              <a:ext uri="{FF2B5EF4-FFF2-40B4-BE49-F238E27FC236}">
                <a16:creationId xmlns:a16="http://schemas.microsoft.com/office/drawing/2014/main" id="{2CEE6079-8A80-3143-A64A-C921A87D9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Resultado de imagen para chulo png">
            <a:extLst>
              <a:ext uri="{FF2B5EF4-FFF2-40B4-BE49-F238E27FC236}">
                <a16:creationId xmlns:a16="http://schemas.microsoft.com/office/drawing/2014/main" id="{48E0B6FF-9A29-A74D-93FB-3C5AC1F1A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80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899592" y="2499741"/>
            <a:ext cx="3145491" cy="1902079"/>
          </a:xfrm>
        </p:spPr>
        <p:txBody>
          <a:bodyPr/>
          <a:lstStyle/>
          <a:p>
            <a:r>
              <a:rPr lang="es-ES" dirty="0"/>
              <a:t>Programe la aplicación para que la cámara de GMAPS lo siga.</a:t>
            </a:r>
          </a:p>
          <a:p>
            <a:endParaRPr lang="es-ES" dirty="0"/>
          </a:p>
        </p:txBody>
      </p:sp>
      <p:sp>
        <p:nvSpPr>
          <p:cNvPr id="17" name="Rectángulo 5">
            <a:extLst>
              <a:ext uri="{FF2B5EF4-FFF2-40B4-BE49-F238E27FC236}">
                <a16:creationId xmlns:a16="http://schemas.microsoft.com/office/drawing/2014/main" id="{5C24E256-3CCB-6E45-8272-1415F913AA11}"/>
              </a:ext>
            </a:extLst>
          </p:cNvPr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0">
            <a:extLst>
              <a:ext uri="{FF2B5EF4-FFF2-40B4-BE49-F238E27FC236}">
                <a16:creationId xmlns:a16="http://schemas.microsoft.com/office/drawing/2014/main" id="{1B86EF68-E0B4-4849-9F7B-3F257FB0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19" name="CuadroTexto 30">
            <a:extLst>
              <a:ext uri="{FF2B5EF4-FFF2-40B4-BE49-F238E27FC236}">
                <a16:creationId xmlns:a16="http://schemas.microsoft.com/office/drawing/2014/main" id="{F121040A-51C2-2E47-AE05-81F968041A76}"/>
              </a:ext>
            </a:extLst>
          </p:cNvPr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" name="Picture 4" descr="Resultado de imagen de location icon png&quot;">
            <a:extLst>
              <a:ext uri="{FF2B5EF4-FFF2-40B4-BE49-F238E27FC236}">
                <a16:creationId xmlns:a16="http://schemas.microsoft.com/office/drawing/2014/main" id="{DF63B6DE-8995-C345-9AA0-3AD8ACBA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57A27B1-B5CF-724C-B022-3E203909D32F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09E75-E1BA-1540-99C1-FAD4417CA162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ED798D-EF21-5C40-BF8C-4050ECC84AE5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E02AC-6730-1A4E-BCF9-E92D96180460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AA499-BC67-7943-A03B-C38E48DD0C9E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5FDD97-DE9F-234B-A4F4-942297A0D71E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27" name="Picture 2" descr="Resultado de imagen para chulo png">
            <a:extLst>
              <a:ext uri="{FF2B5EF4-FFF2-40B4-BE49-F238E27FC236}">
                <a16:creationId xmlns:a16="http://schemas.microsoft.com/office/drawing/2014/main" id="{67C0F11D-DA20-4D49-A096-61266D94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chulo png">
            <a:extLst>
              <a:ext uri="{FF2B5EF4-FFF2-40B4-BE49-F238E27FC236}">
                <a16:creationId xmlns:a16="http://schemas.microsoft.com/office/drawing/2014/main" id="{17ED474F-BDB8-DC48-A653-DBEFBC76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7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en clase</a:t>
            </a:r>
            <a:endParaRPr lang="es-CO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899592" y="1779663"/>
            <a:ext cx="3145491" cy="2622158"/>
          </a:xfrm>
        </p:spPr>
        <p:txBody>
          <a:bodyPr/>
          <a:lstStyle/>
          <a:p>
            <a:r>
              <a:rPr lang="es-ES" dirty="0"/>
              <a:t>Luego, cree un panel con 3 lugares para recorrer la universidad.</a:t>
            </a:r>
          </a:p>
          <a:p>
            <a:endParaRPr lang="es-ES" b="1" i="1" dirty="0"/>
          </a:p>
          <a:p>
            <a:r>
              <a:rPr lang="es-ES" b="1" i="1" dirty="0"/>
              <a:t>Cada chulito va apareciendo en la medida en la que ustedes van parándose en cada sitio</a:t>
            </a:r>
          </a:p>
          <a:p>
            <a:endParaRPr lang="es-ES" b="1" i="1" dirty="0"/>
          </a:p>
          <a:p>
            <a:r>
              <a:rPr lang="es-ES" b="1" i="1" dirty="0"/>
              <a:t>Gana el que tenga los 3 chulitos en la app</a:t>
            </a:r>
          </a:p>
          <a:p>
            <a:endParaRPr lang="es-ES" dirty="0"/>
          </a:p>
        </p:txBody>
      </p:sp>
      <p:sp>
        <p:nvSpPr>
          <p:cNvPr id="17" name="Rectángulo 5">
            <a:extLst>
              <a:ext uri="{FF2B5EF4-FFF2-40B4-BE49-F238E27FC236}">
                <a16:creationId xmlns:a16="http://schemas.microsoft.com/office/drawing/2014/main" id="{BFE0810C-B82D-6A4B-B760-FE161280E016}"/>
              </a:ext>
            </a:extLst>
          </p:cNvPr>
          <p:cNvSpPr/>
          <p:nvPr/>
        </p:nvSpPr>
        <p:spPr>
          <a:xfrm>
            <a:off x="5580113" y="1779662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8" name="Imagen 10">
            <a:extLst>
              <a:ext uri="{FF2B5EF4-FFF2-40B4-BE49-F238E27FC236}">
                <a16:creationId xmlns:a16="http://schemas.microsoft.com/office/drawing/2014/main" id="{709A911B-5C78-7042-A0AA-9A8B7F1C8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2" r="26638"/>
          <a:stretch/>
        </p:blipFill>
        <p:spPr>
          <a:xfrm>
            <a:off x="5580112" y="1779662"/>
            <a:ext cx="1656185" cy="2304256"/>
          </a:xfrm>
          <a:prstGeom prst="rect">
            <a:avLst/>
          </a:prstGeom>
        </p:spPr>
      </p:pic>
      <p:sp>
        <p:nvSpPr>
          <p:cNvPr id="19" name="CuadroTexto 30">
            <a:extLst>
              <a:ext uri="{FF2B5EF4-FFF2-40B4-BE49-F238E27FC236}">
                <a16:creationId xmlns:a16="http://schemas.microsoft.com/office/drawing/2014/main" id="{D4F359E6-051F-AB40-A143-D17149AF09C3}"/>
              </a:ext>
            </a:extLst>
          </p:cNvPr>
          <p:cNvSpPr txBox="1"/>
          <p:nvPr/>
        </p:nvSpPr>
        <p:spPr>
          <a:xfrm>
            <a:off x="5629260" y="4198316"/>
            <a:ext cx="155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20" name="Picture 4" descr="Resultado de imagen de location icon png&quot;">
            <a:extLst>
              <a:ext uri="{FF2B5EF4-FFF2-40B4-BE49-F238E27FC236}">
                <a16:creationId xmlns:a16="http://schemas.microsoft.com/office/drawing/2014/main" id="{148321FF-2702-3B48-8C97-5BBF5472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179" y="2660627"/>
            <a:ext cx="382048" cy="3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33E616-A32D-2F4C-9DF9-55C11828E1BD}"/>
              </a:ext>
            </a:extLst>
          </p:cNvPr>
          <p:cNvSpPr/>
          <p:nvPr/>
        </p:nvSpPr>
        <p:spPr>
          <a:xfrm>
            <a:off x="5652120" y="1851670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D3C7D2-C3C4-B245-8C33-CEF496E3952C}"/>
              </a:ext>
            </a:extLst>
          </p:cNvPr>
          <p:cNvSpPr/>
          <p:nvPr/>
        </p:nvSpPr>
        <p:spPr>
          <a:xfrm>
            <a:off x="5652120" y="2066354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76925-28CF-9B45-A535-2C8133A3CFBA}"/>
              </a:ext>
            </a:extLst>
          </p:cNvPr>
          <p:cNvSpPr/>
          <p:nvPr/>
        </p:nvSpPr>
        <p:spPr>
          <a:xfrm>
            <a:off x="5652120" y="2281038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53F9A-3F32-004F-B484-332CCDFFAE69}"/>
              </a:ext>
            </a:extLst>
          </p:cNvPr>
          <p:cNvSpPr txBox="1"/>
          <p:nvPr/>
        </p:nvSpPr>
        <p:spPr>
          <a:xfrm>
            <a:off x="5770883" y="179649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Central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65A79A-7C96-964C-A6AD-8D8E74542B54}"/>
              </a:ext>
            </a:extLst>
          </p:cNvPr>
          <p:cNvSpPr txBox="1"/>
          <p:nvPr/>
        </p:nvSpPr>
        <p:spPr>
          <a:xfrm>
            <a:off x="5790546" y="200934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Samán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0EE75C-C92A-324E-82AA-84F9A4285EE5}"/>
              </a:ext>
            </a:extLst>
          </p:cNvPr>
          <p:cNvSpPr txBox="1"/>
          <p:nvPr/>
        </p:nvSpPr>
        <p:spPr>
          <a:xfrm>
            <a:off x="5790546" y="22218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Auditorios</a:t>
            </a:r>
            <a:endParaRPr lang="en-US" sz="1000" dirty="0"/>
          </a:p>
        </p:txBody>
      </p:sp>
      <p:pic>
        <p:nvPicPr>
          <p:cNvPr id="27" name="Picture 2" descr="Resultado de imagen para chulo png">
            <a:extLst>
              <a:ext uri="{FF2B5EF4-FFF2-40B4-BE49-F238E27FC236}">
                <a16:creationId xmlns:a16="http://schemas.microsoft.com/office/drawing/2014/main" id="{47BCF888-B144-6A47-BCA0-51ED1586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04" y="1803945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sultado de imagen para chulo png">
            <a:extLst>
              <a:ext uri="{FF2B5EF4-FFF2-40B4-BE49-F238E27FC236}">
                <a16:creationId xmlns:a16="http://schemas.microsoft.com/office/drawing/2014/main" id="{F854C9C4-594F-504D-A34B-B1695B7D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67" y="2013208"/>
            <a:ext cx="195046" cy="22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3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dirty="0"/>
              <a:t>Es posible obtener la latitud y la longitud del sensor GPS </a:t>
            </a:r>
          </a:p>
          <a:p>
            <a:endParaRPr lang="es-ES" dirty="0"/>
          </a:p>
          <a:p>
            <a:r>
              <a:rPr lang="es-ES" dirty="0"/>
              <a:t>Se puede lograr sin necesidad de internet, porque el sensor GPS no depende de internet.</a:t>
            </a:r>
          </a:p>
          <a:p>
            <a:endParaRPr lang="es-ES" dirty="0"/>
          </a:p>
          <a:p>
            <a:r>
              <a:rPr lang="es-ES" dirty="0"/>
              <a:t>El internet se necesita para descargar los mapas y que la coordenada geodésica tenga sentido.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android gps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90" y="1476991"/>
            <a:ext cx="2832140" cy="28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3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pic>
        <p:nvPicPr>
          <p:cNvPr id="5124" name="Picture 4" descr="Resultado de imagen para latlong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7378"/>
            <a:ext cx="5891512" cy="297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34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99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El sensor GPS es capaz de calcular la latitud y la longitud usando las </a:t>
            </a:r>
            <a:r>
              <a:rPr lang="es-ES" b="1" i="1" dirty="0"/>
              <a:t>señales GPS</a:t>
            </a:r>
            <a:endParaRPr lang="es-CO" b="1" i="1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7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El sensor GPS entrega directamente la información en coordenadas geodésicas.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2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Internamente hace un calculo a partir de las señales GPS que contienen una estampa de tiempo y la posición del satélite.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5737301" y="2463759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029009" y="1380138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 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549816" y="1423958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738146" y="2540265"/>
            <a:ext cx="92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GPS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Signal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5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3923928" y="1131590"/>
            <a:ext cx="5220072" cy="432048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Geolocalización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893056" cy="3017520"/>
          </a:xfrm>
        </p:spPr>
        <p:txBody>
          <a:bodyPr/>
          <a:lstStyle/>
          <a:p>
            <a:r>
              <a:rPr lang="es-ES" dirty="0"/>
              <a:t>¿Quién lee entonces el dato que arroja el sensor GPS?</a:t>
            </a:r>
            <a:endParaRPr lang="es-CO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032724"/>
            <a:ext cx="3639691" cy="1661167"/>
          </a:xfrm>
          <a:prstGeom prst="rect">
            <a:avLst/>
          </a:prstGeom>
        </p:spPr>
      </p:pic>
      <p:pic>
        <p:nvPicPr>
          <p:cNvPr id="2054" name="Picture 6" descr="Resultado de imagen de person phone png transparen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139702"/>
            <a:ext cx="536557" cy="131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7039" flipV="1">
            <a:off x="7491451" y="360170"/>
            <a:ext cx="1373237" cy="77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577" flipH="1" flipV="1">
            <a:off x="5747908" y="378501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1" y="1774556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99805" flipH="1" flipV="1">
            <a:off x="4766130" y="1774555"/>
            <a:ext cx="1195915" cy="67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Resultado de imagen de satellite png transparent&quot;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2355">
            <a:off x="7923290" y="1551215"/>
            <a:ext cx="1359808" cy="7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/>
          <p:cNvSpPr/>
          <p:nvPr/>
        </p:nvSpPr>
        <p:spPr>
          <a:xfrm>
            <a:off x="6876256" y="1851523"/>
            <a:ext cx="851902" cy="1728192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7711041" y="2182320"/>
            <a:ext cx="654927" cy="41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7440360" y="1005839"/>
            <a:ext cx="444008" cy="88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6542123" y="867783"/>
            <a:ext cx="607906" cy="105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5645511" y="2110459"/>
            <a:ext cx="1230744" cy="43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82529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6792</TotalTime>
  <Words>860</Words>
  <Application>Microsoft Macintosh PowerPoint</Application>
  <PresentationFormat>Presentación en pantalla (16:9)</PresentationFormat>
  <Paragraphs>223</Paragraphs>
  <Slides>36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UAO-Theme</vt:lpstr>
      <vt:lpstr>Aplicaciones Móviles</vt:lpstr>
      <vt:lpstr>Georreferenciación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Sensores de posición</vt:lpstr>
      <vt:lpstr>Sensores de posición</vt:lpstr>
      <vt:lpstr>Sensores de posición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Geolocalización</vt:lpstr>
      <vt:lpstr>Uso en Google Maps</vt:lpstr>
      <vt:lpstr>Uso en Google Maps</vt:lpstr>
      <vt:lpstr>Uso en Google Maps</vt:lpstr>
      <vt:lpstr>Ejercicio en clase</vt:lpstr>
      <vt:lpstr>Ejercicio en clase</vt:lpstr>
      <vt:lpstr>Ejercicio en clase</vt:lpstr>
      <vt:lpstr>Ejercicio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Microsoft Office User</cp:lastModifiedBy>
  <cp:revision>140</cp:revision>
  <dcterms:modified xsi:type="dcterms:W3CDTF">2021-03-23T22:52:46Z</dcterms:modified>
</cp:coreProperties>
</file>