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7"/>
  </p:notesMasterIdLst>
  <p:sldIdLst>
    <p:sldId id="256" r:id="rId2"/>
    <p:sldId id="293" r:id="rId3"/>
    <p:sldId id="295" r:id="rId4"/>
    <p:sldId id="292" r:id="rId5"/>
    <p:sldId id="294"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2B2B"/>
    <a:srgbClr val="9E5ECE"/>
    <a:srgbClr val="FCF6B3"/>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9" autoAdjust="0"/>
    <p:restoredTop sz="94628"/>
  </p:normalViewPr>
  <p:slideViewPr>
    <p:cSldViewPr>
      <p:cViewPr varScale="1">
        <p:scale>
          <a:sx n="156" d="100"/>
          <a:sy n="156" d="100"/>
        </p:scale>
        <p:origin x="192"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9/16/21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9/16/21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9/16/21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9/16/21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9/16/21</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RETO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Prototipo</a:t>
            </a:r>
            <a:endParaRPr lang="es-CO" dirty="0"/>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95A37A45-E930-1A4C-9FFE-5B0EDAEAAC48}"/>
              </a:ext>
            </a:extLst>
          </p:cNvPr>
          <p:cNvSpPr/>
          <p:nvPr/>
        </p:nvSpPr>
        <p:spPr>
          <a:xfrm>
            <a:off x="1196752" y="2563586"/>
            <a:ext cx="6750496" cy="307777"/>
          </a:xfrm>
          <a:prstGeom prst="rect">
            <a:avLst/>
          </a:prstGeom>
        </p:spPr>
        <p:txBody>
          <a:bodyPr wrap="square">
            <a:spAutoFit/>
          </a:bodyPr>
          <a:lstStyle/>
          <a:p>
            <a:r>
              <a:rPr lang="es-CO" dirty="0">
                <a:solidFill>
                  <a:schemeClr val="tx1"/>
                </a:solidFill>
              </a:rPr>
              <a:t>https://</a:t>
            </a:r>
            <a:r>
              <a:rPr lang="es-CO" dirty="0" err="1">
                <a:solidFill>
                  <a:schemeClr val="tx1"/>
                </a:solidFill>
              </a:rPr>
              <a:t>www.figma.com</a:t>
            </a:r>
            <a:r>
              <a:rPr lang="es-CO" dirty="0">
                <a:solidFill>
                  <a:schemeClr val="tx1"/>
                </a:solidFill>
              </a:rPr>
              <a:t>/file/BRIByBwoCvkRiItBc8IlSa/Reto-1-212?node-id=0%3A1</a:t>
            </a:r>
          </a:p>
        </p:txBody>
      </p:sp>
      <p:sp>
        <p:nvSpPr>
          <p:cNvPr id="6" name="Rectángulo 5">
            <a:extLst>
              <a:ext uri="{FF2B5EF4-FFF2-40B4-BE49-F238E27FC236}">
                <a16:creationId xmlns:a16="http://schemas.microsoft.com/office/drawing/2014/main" id="{CAB02F80-C762-E443-93F9-DDB5359F6FE8}"/>
              </a:ext>
            </a:extLst>
          </p:cNvPr>
          <p:cNvSpPr/>
          <p:nvPr/>
        </p:nvSpPr>
        <p:spPr>
          <a:xfrm>
            <a:off x="1196752" y="1757697"/>
            <a:ext cx="6750496" cy="523220"/>
          </a:xfrm>
          <a:prstGeom prst="rect">
            <a:avLst/>
          </a:prstGeom>
        </p:spPr>
        <p:txBody>
          <a:bodyPr wrap="square">
            <a:spAutoFit/>
          </a:bodyPr>
          <a:lstStyle/>
          <a:p>
            <a:r>
              <a:rPr lang="es-CO" dirty="0">
                <a:solidFill>
                  <a:schemeClr val="tx1"/>
                </a:solidFill>
              </a:rPr>
              <a:t>En este enlace puede encontrar el prototipo del reto 1. Lo que se espera de la aplicación</a:t>
            </a:r>
          </a:p>
        </p:txBody>
      </p:sp>
    </p:spTree>
    <p:extLst>
      <p:ext uri="{BB962C8B-B14F-4D97-AF65-F5344CB8AC3E}">
        <p14:creationId xmlns:p14="http://schemas.microsoft.com/office/powerpoint/2010/main" val="259621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Requerimientos</a:t>
            </a:r>
            <a:endParaRPr lang="es-CO" dirty="0"/>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25B998-FE98-5E49-BB20-BA295E1EED27}"/>
              </a:ext>
            </a:extLst>
          </p:cNvPr>
          <p:cNvSpPr txBox="1"/>
          <p:nvPr/>
        </p:nvSpPr>
        <p:spPr>
          <a:xfrm>
            <a:off x="1043608" y="1563638"/>
            <a:ext cx="7056784" cy="2462213"/>
          </a:xfrm>
          <a:prstGeom prst="rect">
            <a:avLst/>
          </a:prstGeom>
          <a:noFill/>
        </p:spPr>
        <p:txBody>
          <a:bodyPr wrap="square" rtlCol="0">
            <a:spAutoFit/>
          </a:bodyPr>
          <a:lstStyle/>
          <a:p>
            <a:r>
              <a:rPr lang="es-CO" dirty="0">
                <a:solidFill>
                  <a:schemeClr val="tx1"/>
                </a:solidFill>
              </a:rPr>
              <a:t>1. La UI y navegación de la aplicación está completamente implementada. Esto es, todos las actividades, fragmentos y listas se muestran adecuadamente según el diseño. </a:t>
            </a:r>
          </a:p>
          <a:p>
            <a:r>
              <a:rPr lang="es-CO" dirty="0">
                <a:solidFill>
                  <a:schemeClr val="tx1"/>
                </a:solidFill>
              </a:rPr>
              <a:t>Implementa todas las actividades. </a:t>
            </a:r>
            <a:r>
              <a:rPr lang="es-CO" b="1" dirty="0">
                <a:solidFill>
                  <a:schemeClr val="tx1"/>
                </a:solidFill>
              </a:rPr>
              <a:t>0.333 puntos</a:t>
            </a:r>
          </a:p>
          <a:p>
            <a:r>
              <a:rPr lang="es-CO" dirty="0">
                <a:solidFill>
                  <a:schemeClr val="tx1"/>
                </a:solidFill>
              </a:rPr>
              <a:t>Implementa todos las fragmentos. </a:t>
            </a:r>
            <a:r>
              <a:rPr lang="es-CO" b="1" dirty="0">
                <a:solidFill>
                  <a:schemeClr val="tx1"/>
                </a:solidFill>
              </a:rPr>
              <a:t>0.333 puntos</a:t>
            </a:r>
          </a:p>
          <a:p>
            <a:r>
              <a:rPr lang="es-CO" dirty="0">
                <a:solidFill>
                  <a:schemeClr val="tx1"/>
                </a:solidFill>
              </a:rPr>
              <a:t>Implementa las listas. </a:t>
            </a:r>
            <a:r>
              <a:rPr lang="es-CO" b="1" dirty="0">
                <a:solidFill>
                  <a:schemeClr val="tx1"/>
                </a:solidFill>
              </a:rPr>
              <a:t>0.333 puntos</a:t>
            </a:r>
          </a:p>
          <a:p>
            <a:endParaRPr lang="es-CO" dirty="0">
              <a:solidFill>
                <a:schemeClr val="tx1"/>
              </a:solidFill>
            </a:endParaRPr>
          </a:p>
          <a:p>
            <a:r>
              <a:rPr lang="es-CO" dirty="0">
                <a:solidFill>
                  <a:schemeClr val="tx1"/>
                </a:solidFill>
              </a:rPr>
              <a:t>2. La aplicación permite registrar los datos adecuadamente. </a:t>
            </a:r>
          </a:p>
          <a:p>
            <a:r>
              <a:rPr lang="es-CO" dirty="0">
                <a:solidFill>
                  <a:schemeClr val="tx1"/>
                </a:solidFill>
              </a:rPr>
              <a:t>Si puede registrar los datos del negocio. </a:t>
            </a:r>
            <a:r>
              <a:rPr lang="es-CO" b="1" dirty="0">
                <a:solidFill>
                  <a:schemeClr val="tx1"/>
                </a:solidFill>
              </a:rPr>
              <a:t>0.5 puntos</a:t>
            </a:r>
          </a:p>
          <a:p>
            <a:r>
              <a:rPr lang="es-CO" dirty="0">
                <a:solidFill>
                  <a:schemeClr val="tx1"/>
                </a:solidFill>
              </a:rPr>
              <a:t>Si puede registrar los datos de los eventos. </a:t>
            </a:r>
            <a:r>
              <a:rPr lang="es-CO" b="1" dirty="0">
                <a:solidFill>
                  <a:schemeClr val="tx1"/>
                </a:solidFill>
              </a:rPr>
              <a:t>0.5 puntos</a:t>
            </a:r>
          </a:p>
          <a:p>
            <a:endParaRPr lang="es-CO" b="1" dirty="0">
              <a:solidFill>
                <a:schemeClr val="tx1"/>
              </a:solidFill>
            </a:endParaRPr>
          </a:p>
        </p:txBody>
      </p:sp>
    </p:spTree>
    <p:extLst>
      <p:ext uri="{BB962C8B-B14F-4D97-AF65-F5344CB8AC3E}">
        <p14:creationId xmlns:p14="http://schemas.microsoft.com/office/powerpoint/2010/main" val="206932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Requerimientos</a:t>
            </a:r>
            <a:endParaRPr lang="es-CO" dirty="0"/>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25B998-FE98-5E49-BB20-BA295E1EED27}"/>
              </a:ext>
            </a:extLst>
          </p:cNvPr>
          <p:cNvSpPr txBox="1"/>
          <p:nvPr/>
        </p:nvSpPr>
        <p:spPr>
          <a:xfrm>
            <a:off x="1043608" y="1563638"/>
            <a:ext cx="7056784" cy="2677656"/>
          </a:xfrm>
          <a:prstGeom prst="rect">
            <a:avLst/>
          </a:prstGeom>
          <a:noFill/>
        </p:spPr>
        <p:txBody>
          <a:bodyPr wrap="square" rtlCol="0">
            <a:spAutoFit/>
          </a:bodyPr>
          <a:lstStyle/>
          <a:p>
            <a:r>
              <a:rPr lang="es-CO" dirty="0">
                <a:solidFill>
                  <a:schemeClr val="tx1"/>
                </a:solidFill>
              </a:rPr>
              <a:t>3. Los registros de eventos están bien </a:t>
            </a:r>
            <a:r>
              <a:rPr lang="es-CO" dirty="0" err="1">
                <a:solidFill>
                  <a:schemeClr val="tx1"/>
                </a:solidFill>
              </a:rPr>
              <a:t>geolocalizados</a:t>
            </a:r>
            <a:r>
              <a:rPr lang="es-CO" dirty="0">
                <a:solidFill>
                  <a:schemeClr val="tx1"/>
                </a:solidFill>
              </a:rPr>
              <a:t> y se pueden ver en el fragmento del mapa por medio de marcadores.</a:t>
            </a:r>
          </a:p>
          <a:p>
            <a:r>
              <a:rPr lang="es-CO" dirty="0">
                <a:solidFill>
                  <a:schemeClr val="tx1"/>
                </a:solidFill>
              </a:rPr>
              <a:t>Si sólo se muestran en el mapa. </a:t>
            </a:r>
            <a:r>
              <a:rPr lang="es-CO" b="1" dirty="0">
                <a:solidFill>
                  <a:schemeClr val="tx1"/>
                </a:solidFill>
              </a:rPr>
              <a:t>0.6 puntos</a:t>
            </a:r>
          </a:p>
          <a:p>
            <a:r>
              <a:rPr lang="es-CO" dirty="0">
                <a:solidFill>
                  <a:schemeClr val="tx1"/>
                </a:solidFill>
              </a:rPr>
              <a:t>Si puedo delegar a Google </a:t>
            </a:r>
            <a:r>
              <a:rPr lang="es-CO" dirty="0" err="1">
                <a:solidFill>
                  <a:schemeClr val="tx1"/>
                </a:solidFill>
              </a:rPr>
              <a:t>Maps</a:t>
            </a:r>
            <a:r>
              <a:rPr lang="es-CO" dirty="0">
                <a:solidFill>
                  <a:schemeClr val="tx1"/>
                </a:solidFill>
              </a:rPr>
              <a:t> la obtener indicaciones. </a:t>
            </a:r>
            <a:r>
              <a:rPr lang="es-CO" b="1" dirty="0">
                <a:solidFill>
                  <a:schemeClr val="tx1"/>
                </a:solidFill>
              </a:rPr>
              <a:t>0.4 puntos</a:t>
            </a:r>
          </a:p>
          <a:p>
            <a:endParaRPr lang="es-CO" b="1" dirty="0">
              <a:solidFill>
                <a:schemeClr val="tx1"/>
              </a:solidFill>
            </a:endParaRPr>
          </a:p>
          <a:p>
            <a:r>
              <a:rPr lang="es-CO" dirty="0">
                <a:solidFill>
                  <a:schemeClr val="tx1"/>
                </a:solidFill>
              </a:rPr>
              <a:t>4. La aplicación cuenta con persistencia simple (</a:t>
            </a:r>
            <a:r>
              <a:rPr lang="es-CO" dirty="0" err="1">
                <a:solidFill>
                  <a:schemeClr val="tx1"/>
                </a:solidFill>
              </a:rPr>
              <a:t>SharedPreferences</a:t>
            </a:r>
            <a:r>
              <a:rPr lang="es-CO" dirty="0">
                <a:solidFill>
                  <a:schemeClr val="tx1"/>
                </a:solidFill>
              </a:rPr>
              <a:t>)</a:t>
            </a:r>
          </a:p>
          <a:p>
            <a:r>
              <a:rPr lang="es-CO" dirty="0">
                <a:solidFill>
                  <a:schemeClr val="tx1"/>
                </a:solidFill>
              </a:rPr>
              <a:t>Si almacena los datos del negocio.</a:t>
            </a:r>
            <a:r>
              <a:rPr lang="es-CO" b="1" dirty="0">
                <a:solidFill>
                  <a:schemeClr val="tx1"/>
                </a:solidFill>
              </a:rPr>
              <a:t> 0.5 puntos</a:t>
            </a:r>
          </a:p>
          <a:p>
            <a:r>
              <a:rPr lang="es-CO" dirty="0">
                <a:solidFill>
                  <a:schemeClr val="tx1"/>
                </a:solidFill>
              </a:rPr>
              <a:t>Si almacena la lista de eventos. </a:t>
            </a:r>
            <a:r>
              <a:rPr lang="es-CO" b="1" dirty="0">
                <a:solidFill>
                  <a:schemeClr val="tx1"/>
                </a:solidFill>
              </a:rPr>
              <a:t>0.5 puntos</a:t>
            </a:r>
          </a:p>
          <a:p>
            <a:endParaRPr lang="es-CO" b="1" dirty="0">
              <a:solidFill>
                <a:schemeClr val="tx1"/>
              </a:solidFill>
            </a:endParaRPr>
          </a:p>
          <a:p>
            <a:r>
              <a:rPr lang="es-CO" dirty="0">
                <a:solidFill>
                  <a:schemeClr val="tx1"/>
                </a:solidFill>
              </a:rPr>
              <a:t>5. Los registros de los negocios referencian una foto tomada con la cámara o con la galería.</a:t>
            </a:r>
          </a:p>
          <a:p>
            <a:endParaRPr lang="es-CO" dirty="0">
              <a:solidFill>
                <a:schemeClr val="tx1"/>
              </a:solidFill>
            </a:endParaRPr>
          </a:p>
        </p:txBody>
      </p:sp>
    </p:spTree>
    <p:extLst>
      <p:ext uri="{BB962C8B-B14F-4D97-AF65-F5344CB8AC3E}">
        <p14:creationId xmlns:p14="http://schemas.microsoft.com/office/powerpoint/2010/main" val="27020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Requerimientos</a:t>
            </a:r>
            <a:endParaRPr lang="es-CO" dirty="0"/>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25B998-FE98-5E49-BB20-BA295E1EED27}"/>
              </a:ext>
            </a:extLst>
          </p:cNvPr>
          <p:cNvSpPr txBox="1"/>
          <p:nvPr/>
        </p:nvSpPr>
        <p:spPr>
          <a:xfrm>
            <a:off x="1043608" y="1563638"/>
            <a:ext cx="7056784" cy="3108543"/>
          </a:xfrm>
          <a:prstGeom prst="rect">
            <a:avLst/>
          </a:prstGeom>
          <a:noFill/>
        </p:spPr>
        <p:txBody>
          <a:bodyPr wrap="square" rtlCol="0">
            <a:spAutoFit/>
          </a:bodyPr>
          <a:lstStyle/>
          <a:p>
            <a:r>
              <a:rPr lang="es-CO" b="1" dirty="0">
                <a:solidFill>
                  <a:schemeClr val="tx1"/>
                </a:solidFill>
              </a:rPr>
              <a:t>EXTRA</a:t>
            </a:r>
          </a:p>
          <a:p>
            <a:endParaRPr lang="es-CO" dirty="0">
              <a:solidFill>
                <a:schemeClr val="tx1"/>
              </a:solidFill>
            </a:endParaRPr>
          </a:p>
          <a:p>
            <a:r>
              <a:rPr lang="es-CO" dirty="0">
                <a:solidFill>
                  <a:schemeClr val="tx1"/>
                </a:solidFill>
              </a:rPr>
              <a:t>1. Es capaz de transferir las fotos seleccionadas en la galería al folder reservado para los datos de la aplicación. Esto para evitar que se guarden referencias rotas. Por ejemplo si selecciono una imagen de la galería para el negocio y posteriormente elimino la fotografía de la galería, el registro queda referenciando una foto inexistente.</a:t>
            </a:r>
          </a:p>
          <a:p>
            <a:r>
              <a:rPr lang="es-CO" b="1" dirty="0">
                <a:solidFill>
                  <a:schemeClr val="tx1"/>
                </a:solidFill>
              </a:rPr>
              <a:t>0.5 puntos</a:t>
            </a:r>
          </a:p>
          <a:p>
            <a:endParaRPr lang="es-CO" dirty="0">
              <a:solidFill>
                <a:schemeClr val="tx1"/>
              </a:solidFill>
            </a:endParaRPr>
          </a:p>
          <a:p>
            <a:r>
              <a:rPr lang="es-CO" dirty="0">
                <a:solidFill>
                  <a:schemeClr val="tx1"/>
                </a:solidFill>
              </a:rPr>
              <a:t>2. Los ítems del </a:t>
            </a:r>
            <a:r>
              <a:rPr lang="es-CO" dirty="0" err="1">
                <a:solidFill>
                  <a:schemeClr val="tx1"/>
                </a:solidFill>
              </a:rPr>
              <a:t>RecyclerView</a:t>
            </a:r>
            <a:r>
              <a:rPr lang="es-CO" dirty="0">
                <a:solidFill>
                  <a:schemeClr val="tx1"/>
                </a:solidFill>
              </a:rPr>
              <a:t> de eventos muestra la distancia en metros en tiempo real a cada uno de los eventos listados. Esto es, según mi ubicación, los ítems me mostrarán a cuántos metros estoy de ellos y si me muevo, todos los ítems se actualizan dinámicamente en el dato de la distancia</a:t>
            </a:r>
          </a:p>
          <a:p>
            <a:r>
              <a:rPr lang="es-CO" b="1" dirty="0">
                <a:solidFill>
                  <a:schemeClr val="tx1"/>
                </a:solidFill>
              </a:rPr>
              <a:t>0.5 puntos</a:t>
            </a:r>
            <a:endParaRPr lang="es-CO" dirty="0">
              <a:solidFill>
                <a:schemeClr val="tx1"/>
              </a:solidFill>
            </a:endParaRPr>
          </a:p>
          <a:p>
            <a:endParaRPr lang="es-CO" dirty="0">
              <a:solidFill>
                <a:schemeClr val="tx1"/>
              </a:solidFill>
            </a:endParaRPr>
          </a:p>
        </p:txBody>
      </p:sp>
    </p:spTree>
    <p:extLst>
      <p:ext uri="{BB962C8B-B14F-4D97-AF65-F5344CB8AC3E}">
        <p14:creationId xmlns:p14="http://schemas.microsoft.com/office/powerpoint/2010/main" val="1733994343"/>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7877</TotalTime>
  <Words>351</Words>
  <Application>Microsoft Macintosh PowerPoint</Application>
  <PresentationFormat>Presentación en pantalla (16:9)</PresentationFormat>
  <Paragraphs>36</Paragraphs>
  <Slides>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Retrospección</vt:lpstr>
      <vt:lpstr>RETO 1</vt:lpstr>
      <vt:lpstr>Prototipo</vt:lpstr>
      <vt:lpstr>Requerimientos</vt:lpstr>
      <vt:lpstr>Requerimientos</vt:lpstr>
      <vt:lpstr>Requerimientos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Niño</cp:lastModifiedBy>
  <cp:revision>134</cp:revision>
  <dcterms:modified xsi:type="dcterms:W3CDTF">2021-09-16T21:57:19Z</dcterms:modified>
</cp:coreProperties>
</file>