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8"/>
  </p:notesMasterIdLst>
  <p:sldIdLst>
    <p:sldId id="256" r:id="rId2"/>
    <p:sldId id="291" r:id="rId3"/>
    <p:sldId id="292" r:id="rId4"/>
    <p:sldId id="293" r:id="rId5"/>
    <p:sldId id="294" r:id="rId6"/>
    <p:sldId id="295" r:id="rId7"/>
    <p:sldId id="298" r:id="rId8"/>
    <p:sldId id="360" r:id="rId9"/>
    <p:sldId id="331" r:id="rId10"/>
    <p:sldId id="358" r:id="rId11"/>
    <p:sldId id="356" r:id="rId12"/>
    <p:sldId id="301" r:id="rId13"/>
    <p:sldId id="284" r:id="rId14"/>
    <p:sldId id="285" r:id="rId15"/>
    <p:sldId id="286" r:id="rId16"/>
    <p:sldId id="287" r:id="rId17"/>
    <p:sldId id="289" r:id="rId18"/>
    <p:sldId id="359" r:id="rId19"/>
    <p:sldId id="257" r:id="rId20"/>
    <p:sldId id="258" r:id="rId21"/>
    <p:sldId id="260" r:id="rId22"/>
    <p:sldId id="288" r:id="rId23"/>
    <p:sldId id="300" r:id="rId24"/>
    <p:sldId id="328" r:id="rId25"/>
    <p:sldId id="329" r:id="rId26"/>
    <p:sldId id="36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2" autoAdjust="0"/>
    <p:restoredTop sz="94613"/>
  </p:normalViewPr>
  <p:slideViewPr>
    <p:cSldViewPr>
      <p:cViewPr>
        <p:scale>
          <a:sx n="121" d="100"/>
          <a:sy n="121" d="100"/>
        </p:scale>
        <p:origin x="928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5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4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8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32959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síncrona se refiere a la clase conceptual donde se responde el porqué, cuál es el contexto, qué problemas se resuelven, etc. 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71750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4F8F4C-081E-604E-9D9C-E5D25DEF6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207" y="1430421"/>
            <a:ext cx="1003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4" name="4 Rectángulo"/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6" name="4 Rectángulo"/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4730" y="1760254"/>
            <a:ext cx="51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Gracias al uso masivo de teléfonos inteligentes y a la amplia cobertura de internet, ha surgido el mercado de las aplicaciones móviles.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La portabilidad del Smartphone es un aspecto clave.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CA6612F4-ABBC-FC41-BC49-130B64722639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1120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1515437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Las empresas querrán tener una base de datos de sus clientes y información relacionada con ellos para plantear estrategias de mercado.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1923678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98D131E8-8C80-3941-96CD-DFB3A17A1C28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4F7D0E1F-8C1E-5349-8C68-30122F5A56B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6E0AA17A-EA8D-6240-9D2B-815A0E2B552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ED9FEB2D-5539-924E-82B1-73A7CB4D5F6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2337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307525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Mediante una aplicación se puede popularizar una marca. Usando como vitrina la tienda de aplicaciones y atrapando clientes con los servicios ofrecidos.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2571750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671A9EED-6184-C44D-819D-2F3648F7E16A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FC796966-E13A-424E-8F40-D8F77C6D9D21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381CC37C-E08F-B048-900C-6EFAC9067675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050A7C7B-8193-9D48-9CF6-68E4E664854D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61971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7168" y="2931790"/>
            <a:ext cx="516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Una aplicación crea un canal de comunicación entre la empresa y el cliente donde se puede intercambiar información relevante como solicitudes, noticias, cambios o notificaciones entre otros.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EEC26619-CC15-964A-862C-8297AF93C741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6B13EADF-7AE5-5344-A0EC-E2740E225F9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5C5D18CE-26E7-724D-91CE-4AA34BFBC716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E1ED6EF6-7814-A14A-B74D-E52A2B86C823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19127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2933531"/>
            <a:ext cx="516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El accionamiento remoto es muy usado a nivel industrial.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294844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3581603"/>
            <a:ext cx="51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Proveer un servicio a un público objetivo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867894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57318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Tiene licencia Apache y GNU GPL que da libertad a cualquiera de usarlo y modificarlo.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JAVA.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5696" y="1769789"/>
            <a:ext cx="4248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programación en Android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Diseño, ideación y </a:t>
            </a:r>
            <a:r>
              <a:rPr lang="es-ES" dirty="0" err="1">
                <a:solidFill>
                  <a:schemeClr val="tx2"/>
                </a:solidFill>
              </a:rPr>
              <a:t>prototipado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Arquitecturas y </a:t>
            </a:r>
            <a:r>
              <a:rPr lang="es-ES" dirty="0" err="1">
                <a:solidFill>
                  <a:schemeClr val="tx2"/>
                </a:solidFill>
              </a:rPr>
              <a:t>cloud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Construcción y despliegue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1713129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es un proyecto financiado por Google. Todos los dispositivos Android van asociados a una cuenta en google.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gestor de aplicaciones es Google Play Store aunque se pueden instalar aplicaciones sin esta herramienta.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ha sido tan versátil que incluso se usa para videoconsolas, televisores, relojes y hasta automóviles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n de google android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13129"/>
            <a:ext cx="3684236" cy="2456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Android y Google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362" t="11599" r="38969" b="18101"/>
          <a:stretch/>
        </p:blipFill>
        <p:spPr>
          <a:xfrm>
            <a:off x="2682044" y="1344733"/>
            <a:ext cx="3779912" cy="3272940"/>
          </a:xfrm>
          <a:prstGeom prst="rect">
            <a:avLst/>
          </a:prstGeom>
        </p:spPr>
      </p:pic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0662" y="375001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5586" y="3308654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SERVIDOR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714" y="247999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38605" y="1505040"/>
            <a:ext cx="585123" cy="9226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26 Rectángulo"/>
          <p:cNvSpPr/>
          <p:nvPr/>
        </p:nvSpPr>
        <p:spPr>
          <a:xfrm>
            <a:off x="1599375" y="1613041"/>
            <a:ext cx="463582" cy="695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6 Rectángulo"/>
          <p:cNvSpPr/>
          <p:nvPr/>
        </p:nvSpPr>
        <p:spPr>
          <a:xfrm>
            <a:off x="1235474" y="3125442"/>
            <a:ext cx="1182590" cy="9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6601" y="4084852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WEB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6601" y="2427734"/>
            <a:ext cx="112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MÓVIL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012160" y="2025099"/>
            <a:ext cx="864096" cy="234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84168" y="3178884"/>
            <a:ext cx="792088" cy="236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547991" y="2044557"/>
            <a:ext cx="788948" cy="383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2554443" y="3178884"/>
            <a:ext cx="759373" cy="466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 actual</a:t>
            </a:r>
            <a:endParaRPr lang="en-US" dirty="0"/>
          </a:p>
        </p:txBody>
      </p:sp>
      <p:pic>
        <p:nvPicPr>
          <p:cNvPr id="1026" name="Picture 2" descr="Resultado de imagen para server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2" y="2186204"/>
            <a:ext cx="1099578" cy="10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00" y="1554223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99" y="2824239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ices as Code: Selling through vs. Selling to Developers | by ...">
            <a:extLst>
              <a:ext uri="{FF2B5EF4-FFF2-40B4-BE49-F238E27FC236}">
                <a16:creationId xmlns:a16="http://schemas.microsoft.com/office/drawing/2014/main" id="{7F86C286-A0E2-7F4B-A88D-06D2F635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15" y="2024239"/>
            <a:ext cx="1527069" cy="15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47C8FE-5529-6E42-A5DD-FD250B374480}"/>
              </a:ext>
            </a:extLst>
          </p:cNvPr>
          <p:cNvCxnSpPr>
            <a:cxnSpLocks/>
          </p:cNvCxnSpPr>
          <p:nvPr/>
        </p:nvCxnSpPr>
        <p:spPr>
          <a:xfrm flipV="1">
            <a:off x="4467581" y="2735993"/>
            <a:ext cx="564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3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Tendencias del desarrollo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Diseño</a:t>
            </a:r>
            <a:r>
              <a:rPr lang="en-US" dirty="0">
                <a:solidFill>
                  <a:schemeClr val="tx1"/>
                </a:solidFill>
              </a:rPr>
              <a:t> visual +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4800525" y="4244141"/>
            <a:ext cx="74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922A8-96F8-104A-B13E-E18322819420}"/>
              </a:ext>
            </a:extLst>
          </p:cNvPr>
          <p:cNvSpPr txBox="1"/>
          <p:nvPr/>
        </p:nvSpPr>
        <p:spPr>
          <a:xfrm>
            <a:off x="7008821" y="4245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323529" y="3776107"/>
            <a:ext cx="7975338" cy="344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operativo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D75D4-A5E6-644C-9B89-D3D4F4753FFF}"/>
              </a:ext>
            </a:extLst>
          </p:cNvPr>
          <p:cNvSpPr/>
          <p:nvPr/>
        </p:nvSpPr>
        <p:spPr>
          <a:xfrm>
            <a:off x="7308304" y="3133351"/>
            <a:ext cx="990562" cy="51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FEB1C-B202-D14A-83A8-DF2E4EA241B0}"/>
              </a:ext>
            </a:extLst>
          </p:cNvPr>
          <p:cNvSpPr/>
          <p:nvPr/>
        </p:nvSpPr>
        <p:spPr>
          <a:xfrm>
            <a:off x="7308304" y="1873136"/>
            <a:ext cx="1008112" cy="1142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EDD49-5B55-C34E-93B8-1E1EE717B2F7}"/>
              </a:ext>
            </a:extLst>
          </p:cNvPr>
          <p:cNvSpPr/>
          <p:nvPr/>
        </p:nvSpPr>
        <p:spPr>
          <a:xfrm>
            <a:off x="4139952" y="3138895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 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9F1C55-722F-084C-BF83-F9E9F065742C}"/>
              </a:ext>
            </a:extLst>
          </p:cNvPr>
          <p:cNvSpPr/>
          <p:nvPr/>
        </p:nvSpPr>
        <p:spPr>
          <a:xfrm>
            <a:off x="4139952" y="1873014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FC6C5-8466-984F-B473-E1ECFFDA859D}"/>
              </a:ext>
            </a:extLst>
          </p:cNvPr>
          <p:cNvSpPr/>
          <p:nvPr/>
        </p:nvSpPr>
        <p:spPr>
          <a:xfrm>
            <a:off x="5313744" y="1867345"/>
            <a:ext cx="1008112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3EA16-3B8E-094A-A472-1F19D0D1CF42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4585162" y="2385989"/>
            <a:ext cx="0" cy="7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BFC9C-29E3-2148-BC6D-71CA5D336A7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30372" y="3395383"/>
            <a:ext cx="28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BB85-CF12-EC4D-AB13-D697F0F11E1F}"/>
              </a:ext>
            </a:extLst>
          </p:cNvPr>
          <p:cNvSpPr/>
          <p:nvPr/>
        </p:nvSpPr>
        <p:spPr>
          <a:xfrm>
            <a:off x="380903" y="1887250"/>
            <a:ext cx="2160240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51B7F-3B6C-6442-A39E-B8D0D72E6CF3}"/>
              </a:ext>
            </a:extLst>
          </p:cNvPr>
          <p:cNvSpPr txBox="1"/>
          <p:nvPr/>
        </p:nvSpPr>
        <p:spPr>
          <a:xfrm>
            <a:off x="776947" y="42447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9270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90DB83B-F36C-6540-BCB4-3B1171B4AFC9}"/>
              </a:ext>
            </a:extLst>
          </p:cNvPr>
          <p:cNvSpPr/>
          <p:nvPr/>
        </p:nvSpPr>
        <p:spPr>
          <a:xfrm>
            <a:off x="2254577" y="2864401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B5BD38-747B-394F-9DE1-E80BAB3E899F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F6572E-978C-D34E-A5EB-BBE0C1112A76}"/>
              </a:ext>
            </a:extLst>
          </p:cNvPr>
          <p:cNvSpPr/>
          <p:nvPr/>
        </p:nvSpPr>
        <p:spPr>
          <a:xfrm>
            <a:off x="2904338" y="2347195"/>
            <a:ext cx="116185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34FCFD7A-0816-1E48-B8F6-232F52FD50B1}"/>
              </a:ext>
            </a:extLst>
          </p:cNvPr>
          <p:cNvSpPr/>
          <p:nvPr/>
        </p:nvSpPr>
        <p:spPr>
          <a:xfrm>
            <a:off x="611559" y="4066682"/>
            <a:ext cx="7389559" cy="59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</a:t>
            </a:r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E070898-FC96-9A4C-90F3-6D89E823EAFE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Diagramación</a:t>
            </a:r>
            <a:endParaRPr lang="en-US" dirty="0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584D728A-0120-7B46-9ABF-1A2B16249D3E}"/>
              </a:ext>
            </a:extLst>
          </p:cNvPr>
          <p:cNvSpPr/>
          <p:nvPr/>
        </p:nvSpPr>
        <p:spPr>
          <a:xfrm>
            <a:off x="611560" y="2859937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Navegación</a:t>
            </a:r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FBB6ECD5-F173-9F47-884B-61404DC8364B}"/>
              </a:ext>
            </a:extLst>
          </p:cNvPr>
          <p:cNvSpPr/>
          <p:nvPr/>
        </p:nvSpPr>
        <p:spPr>
          <a:xfrm>
            <a:off x="4066196" y="2864401"/>
            <a:ext cx="52866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F7D14B94-60D1-194D-AE12-EE1E2814A022}"/>
              </a:ext>
            </a:extLst>
          </p:cNvPr>
          <p:cNvSpPr/>
          <p:nvPr/>
        </p:nvSpPr>
        <p:spPr>
          <a:xfrm>
            <a:off x="4720877" y="2856795"/>
            <a:ext cx="126758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Eventos</a:t>
            </a:r>
            <a:r>
              <a:rPr lang="en-US" dirty="0"/>
              <a:t> UI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7C49614B-356F-9B4F-86E5-101442267C66}"/>
              </a:ext>
            </a:extLst>
          </p:cNvPr>
          <p:cNvSpPr/>
          <p:nvPr/>
        </p:nvSpPr>
        <p:spPr>
          <a:xfrm>
            <a:off x="6084169" y="2850402"/>
            <a:ext cx="129614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330925D-2396-7E4E-838D-7938C16EBED8}"/>
              </a:ext>
            </a:extLst>
          </p:cNvPr>
          <p:cNvSpPr/>
          <p:nvPr/>
        </p:nvSpPr>
        <p:spPr>
          <a:xfrm>
            <a:off x="4139952" y="2347195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Elementos</a:t>
            </a:r>
            <a:r>
              <a:rPr lang="en-US" dirty="0"/>
              <a:t> UI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8D1F286F-A49C-814F-8250-9A08A3CC11FD}"/>
              </a:ext>
            </a:extLst>
          </p:cNvPr>
          <p:cNvSpPr/>
          <p:nvPr/>
        </p:nvSpPr>
        <p:spPr>
          <a:xfrm>
            <a:off x="5458540" y="2340802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Periféricos</a:t>
            </a:r>
            <a:endParaRPr lang="en-US" dirty="0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C6F82061-2CF4-CE41-B29D-9455660236B8}"/>
              </a:ext>
            </a:extLst>
          </p:cNvPr>
          <p:cNvSpPr/>
          <p:nvPr/>
        </p:nvSpPr>
        <p:spPr>
          <a:xfrm>
            <a:off x="6777129" y="2340802"/>
            <a:ext cx="122399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Persistencia</a:t>
            </a:r>
            <a:endParaRPr lang="en-US" dirty="0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213869ED-EAC3-6441-80A0-CECEB8ED3B80}"/>
              </a:ext>
            </a:extLst>
          </p:cNvPr>
          <p:cNvSpPr/>
          <p:nvPr/>
        </p:nvSpPr>
        <p:spPr>
          <a:xfrm>
            <a:off x="7442235" y="2858366"/>
            <a:ext cx="568279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</a:t>
            </a: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369D8ADC-EBF4-E447-BCD5-8BD07CC5F5F4}"/>
              </a:ext>
            </a:extLst>
          </p:cNvPr>
          <p:cNvSpPr/>
          <p:nvPr/>
        </p:nvSpPr>
        <p:spPr>
          <a:xfrm>
            <a:off x="611559" y="3379072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847EC632-4BC1-504B-805B-B59B4051751E}"/>
              </a:ext>
            </a:extLst>
          </p:cNvPr>
          <p:cNvSpPr/>
          <p:nvPr/>
        </p:nvSpPr>
        <p:spPr>
          <a:xfrm>
            <a:off x="2371311" y="3379072"/>
            <a:ext cx="126458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3874179-CD65-8541-8171-93ED396B0D57}"/>
              </a:ext>
            </a:extLst>
          </p:cNvPr>
          <p:cNvSpPr/>
          <p:nvPr/>
        </p:nvSpPr>
        <p:spPr>
          <a:xfrm>
            <a:off x="3710045" y="3379072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Anatomia</a:t>
            </a:r>
            <a:r>
              <a:rPr lang="en-US" dirty="0"/>
              <a:t> del SO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9C9ACD4F-164A-534D-A7C8-FB2495553C6C}"/>
              </a:ext>
            </a:extLst>
          </p:cNvPr>
          <p:cNvSpPr/>
          <p:nvPr/>
        </p:nvSpPr>
        <p:spPr>
          <a:xfrm>
            <a:off x="6704973" y="3367966"/>
            <a:ext cx="12961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3CFABBC7-5B04-8042-9766-55812B755043}"/>
              </a:ext>
            </a:extLst>
          </p:cNvPr>
          <p:cNvSpPr/>
          <p:nvPr/>
        </p:nvSpPr>
        <p:spPr>
          <a:xfrm>
            <a:off x="5207509" y="3379071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SaaS y Cloud</a:t>
            </a:r>
          </a:p>
        </p:txBody>
      </p:sp>
    </p:spTree>
    <p:extLst>
      <p:ext uri="{BB962C8B-B14F-4D97-AF65-F5344CB8AC3E}">
        <p14:creationId xmlns:p14="http://schemas.microsoft.com/office/powerpoint/2010/main" val="37941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763688" y="1779662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Fundamentos de programación en Android</a:t>
            </a:r>
          </a:p>
          <a:p>
            <a:r>
              <a:rPr lang="es-ES" dirty="0">
                <a:solidFill>
                  <a:schemeClr val="tx1"/>
                </a:solidFill>
              </a:rPr>
              <a:t>	Android Studio</a:t>
            </a:r>
          </a:p>
          <a:p>
            <a:r>
              <a:rPr lang="es-ES" dirty="0">
                <a:solidFill>
                  <a:schemeClr val="tx1"/>
                </a:solidFill>
              </a:rPr>
              <a:t>	Estructura</a:t>
            </a:r>
          </a:p>
          <a:p>
            <a:r>
              <a:rPr lang="es-ES" dirty="0">
                <a:solidFill>
                  <a:schemeClr val="tx1"/>
                </a:solidFill>
              </a:rPr>
              <a:t>	Componentes de una app</a:t>
            </a:r>
          </a:p>
          <a:p>
            <a:r>
              <a:rPr lang="es-ES" dirty="0">
                <a:solidFill>
                  <a:schemeClr val="tx1"/>
                </a:solidFill>
              </a:rPr>
              <a:t>	Elementos de interfaz</a:t>
            </a:r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4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63688" y="177966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Diseño, Ideación y </a:t>
            </a:r>
            <a:r>
              <a:rPr lang="es-ES" b="1" dirty="0" err="1">
                <a:solidFill>
                  <a:schemeClr val="tx1"/>
                </a:solidFill>
              </a:rPr>
              <a:t>prototipado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Sketch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Wireframe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6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Cloud </a:t>
            </a:r>
            <a:r>
              <a:rPr lang="es-ES" b="1" dirty="0" err="1">
                <a:solidFill>
                  <a:schemeClr val="tx1"/>
                </a:solidFill>
              </a:rPr>
              <a:t>integration</a:t>
            </a:r>
            <a:r>
              <a:rPr lang="es-ES" b="1" dirty="0">
                <a:solidFill>
                  <a:schemeClr val="tx1"/>
                </a:solidFill>
              </a:rPr>
              <a:t> y servicios</a:t>
            </a:r>
          </a:p>
          <a:p>
            <a:r>
              <a:rPr lang="es-ES" dirty="0">
                <a:solidFill>
                  <a:schemeClr val="tx1"/>
                </a:solidFill>
              </a:rPr>
              <a:t>	Persistencia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Georreferenciación</a:t>
            </a:r>
          </a:p>
          <a:p>
            <a:r>
              <a:rPr lang="es-ES" dirty="0">
                <a:solidFill>
                  <a:schemeClr val="tx1"/>
                </a:solidFill>
              </a:rPr>
              <a:t>	SaaS, consumo de servicios REST, HTTP</a:t>
            </a:r>
          </a:p>
          <a:p>
            <a:r>
              <a:rPr lang="es-ES" dirty="0">
                <a:solidFill>
                  <a:schemeClr val="tx1"/>
                </a:solidFill>
              </a:rPr>
              <a:t>	Conexión con Cloud (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r>
              <a:rPr lang="es-ES" dirty="0">
                <a:solidFill>
                  <a:schemeClr val="tx1"/>
                </a:solidFill>
              </a:rPr>
              <a:t> SDK)</a:t>
            </a:r>
          </a:p>
        </p:txBody>
      </p:sp>
    </p:spTree>
    <p:extLst>
      <p:ext uri="{BB962C8B-B14F-4D97-AF65-F5344CB8AC3E}">
        <p14:creationId xmlns:p14="http://schemas.microsoft.com/office/powerpoint/2010/main" val="25540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4536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Construcción y despliegue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Producto mínimo viable</a:t>
            </a:r>
          </a:p>
          <a:p>
            <a:r>
              <a:rPr lang="es-ES" dirty="0">
                <a:solidFill>
                  <a:schemeClr val="tx1"/>
                </a:solidFill>
              </a:rPr>
              <a:t>	Despliegue en Google Play</a:t>
            </a:r>
          </a:p>
        </p:txBody>
      </p:sp>
    </p:spTree>
    <p:extLst>
      <p:ext uri="{BB962C8B-B14F-4D97-AF65-F5344CB8AC3E}">
        <p14:creationId xmlns:p14="http://schemas.microsoft.com/office/powerpoint/2010/main" val="20069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Curva de aprendizaje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2699792" y="156363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2699792" y="1491630"/>
            <a:ext cx="0" cy="56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 rot="16200000">
            <a:off x="1759541" y="183320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Problemas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955233" y="4515966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46788" y="449622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uando la obsolescencia programada acaba con nuestra civilizacion - Foro  Coches">
            <a:extLst>
              <a:ext uri="{FF2B5EF4-FFF2-40B4-BE49-F238E27FC236}">
                <a16:creationId xmlns:a16="http://schemas.microsoft.com/office/drawing/2014/main" id="{B252097D-45A3-3544-904C-C6997EF02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 t="21729" r="14489" b="18588"/>
          <a:stretch/>
        </p:blipFill>
        <p:spPr bwMode="auto">
          <a:xfrm>
            <a:off x="2911166" y="1741918"/>
            <a:ext cx="402593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3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A50E97-482A-D546-91E2-2F064F04B9D5}"/>
              </a:ext>
            </a:extLst>
          </p:cNvPr>
          <p:cNvSpPr txBox="1"/>
          <p:nvPr/>
        </p:nvSpPr>
        <p:spPr>
          <a:xfrm>
            <a:off x="4972284" y="276740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Producto final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754BD6-C9AD-F54C-B7DD-3EA0B5706EC0}"/>
              </a:ext>
            </a:extLst>
          </p:cNvPr>
          <p:cNvSpPr txBox="1"/>
          <p:nvPr/>
        </p:nvSpPr>
        <p:spPr>
          <a:xfrm>
            <a:off x="4976871" y="207766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2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89E81DDD-28B5-DC4A-AFF3-5B3DB38920FA}"/>
              </a:ext>
            </a:extLst>
          </p:cNvPr>
          <p:cNvSpPr/>
          <p:nvPr/>
        </p:nvSpPr>
        <p:spPr>
          <a:xfrm>
            <a:off x="5198407" y="1655813"/>
            <a:ext cx="2109897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69B6E6-0E57-494C-8620-6056D72B11CD}"/>
              </a:ext>
            </a:extLst>
          </p:cNvPr>
          <p:cNvSpPr txBox="1"/>
          <p:nvPr/>
        </p:nvSpPr>
        <p:spPr>
          <a:xfrm>
            <a:off x="4971680" y="13661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1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58E5E32D-A0F9-6C48-B840-B51D68AE1AB3}"/>
              </a:ext>
            </a:extLst>
          </p:cNvPr>
          <p:cNvSpPr/>
          <p:nvPr/>
        </p:nvSpPr>
        <p:spPr>
          <a:xfrm>
            <a:off x="5201515" y="2385442"/>
            <a:ext cx="2106789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15%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CD8685-B94F-7F4F-8475-1B7F1AA48AF1}"/>
              </a:ext>
            </a:extLst>
          </p:cNvPr>
          <p:cNvSpPr/>
          <p:nvPr/>
        </p:nvSpPr>
        <p:spPr>
          <a:xfrm>
            <a:off x="5198899" y="3073287"/>
            <a:ext cx="325743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1109612" y="33852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Taller de diseño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1572EC-7590-A64F-A916-1D8E0C98D405}"/>
              </a:ext>
            </a:extLst>
          </p:cNvPr>
          <p:cNvSpPr txBox="1"/>
          <p:nvPr/>
        </p:nvSpPr>
        <p:spPr>
          <a:xfrm>
            <a:off x="1109612" y="273686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3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1331640" y="1693106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1104913" y="205191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1104913" y="140348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1331640" y="2350378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90A5E62A-318E-5B40-8F44-1E62DA0FCECC}"/>
              </a:ext>
            </a:extLst>
          </p:cNvPr>
          <p:cNvSpPr/>
          <p:nvPr/>
        </p:nvSpPr>
        <p:spPr>
          <a:xfrm>
            <a:off x="1334256" y="3044643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1331639" y="3729195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29105" y="13562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533161" y="135935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046828" y="136044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1550884" y="136358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090309" y="1366732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2603976" y="136249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114055" y="136876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3618111" y="137190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122167" y="137274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4626223" y="137588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139890" y="137697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5643946" y="138012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192982" y="137588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6697038" y="137902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210705" y="138012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7718349" y="137808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A78FB1ED-94C2-3B4E-8319-C0C2CBC13691}"/>
              </a:ext>
            </a:extLst>
          </p:cNvPr>
          <p:cNvSpPr/>
          <p:nvPr/>
        </p:nvSpPr>
        <p:spPr>
          <a:xfrm rot="16200000">
            <a:off x="1073593" y="2108448"/>
            <a:ext cx="1378245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PITCH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377914-2701-3048-B9D9-88EF61AA3B68}"/>
              </a:ext>
            </a:extLst>
          </p:cNvPr>
          <p:cNvSpPr/>
          <p:nvPr/>
        </p:nvSpPr>
        <p:spPr>
          <a:xfrm>
            <a:off x="2860067" y="2243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298C6E91-9146-844C-AE95-830E7BDB9120}"/>
              </a:ext>
            </a:extLst>
          </p:cNvPr>
          <p:cNvSpPr/>
          <p:nvPr/>
        </p:nvSpPr>
        <p:spPr>
          <a:xfrm rot="16200000">
            <a:off x="1889096" y="1832370"/>
            <a:ext cx="1378245" cy="8988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Taller de </a:t>
            </a:r>
            <a:r>
              <a:rPr lang="en-US" sz="1000" dirty="0" err="1">
                <a:solidFill>
                  <a:schemeClr val="bg1"/>
                </a:solidFill>
              </a:rPr>
              <a:t>diseño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90948E61-FE6F-AA48-9619-6E6028BD8A13}"/>
              </a:ext>
            </a:extLst>
          </p:cNvPr>
          <p:cNvSpPr/>
          <p:nvPr/>
        </p:nvSpPr>
        <p:spPr>
          <a:xfrm>
            <a:off x="1046828" y="3066040"/>
            <a:ext cx="249089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RETO 1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C7E6F9CF-D322-0B4C-9035-0134EFF54B84}"/>
              </a:ext>
            </a:extLst>
          </p:cNvPr>
          <p:cNvSpPr/>
          <p:nvPr/>
        </p:nvSpPr>
        <p:spPr>
          <a:xfrm>
            <a:off x="3618111" y="3066040"/>
            <a:ext cx="2449499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RETO 2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15B30DE-FDF8-6D43-AB8B-08152138AD5C}"/>
              </a:ext>
            </a:extLst>
          </p:cNvPr>
          <p:cNvSpPr/>
          <p:nvPr/>
        </p:nvSpPr>
        <p:spPr>
          <a:xfrm>
            <a:off x="6192982" y="3066040"/>
            <a:ext cx="194903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RETO 3</a:t>
            </a: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92EDC749-3F04-BB4B-BCDC-11685B2B77C7}"/>
              </a:ext>
            </a:extLst>
          </p:cNvPr>
          <p:cNvSpPr/>
          <p:nvPr/>
        </p:nvSpPr>
        <p:spPr>
          <a:xfrm rot="16200000">
            <a:off x="3270320" y="3894132"/>
            <a:ext cx="1119246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ENTREGA 1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13D032E9-7CC2-0747-89DB-D0007FC65941}"/>
              </a:ext>
            </a:extLst>
          </p:cNvPr>
          <p:cNvSpPr/>
          <p:nvPr/>
        </p:nvSpPr>
        <p:spPr>
          <a:xfrm>
            <a:off x="4122167" y="3894132"/>
            <a:ext cx="4503724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ENTREGA 2</a:t>
            </a:r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519FE364-B4FC-BB43-9AD7-D019101D5BF7}"/>
              </a:ext>
            </a:extLst>
          </p:cNvPr>
          <p:cNvSpPr/>
          <p:nvPr/>
        </p:nvSpPr>
        <p:spPr>
          <a:xfrm rot="16200000">
            <a:off x="8323593" y="3894132"/>
            <a:ext cx="1119246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PRODUCTO FINAL</a:t>
            </a:r>
          </a:p>
        </p:txBody>
      </p:sp>
      <p:sp>
        <p:nvSpPr>
          <p:cNvPr id="39" name="Rounded Rectangle 22">
            <a:extLst>
              <a:ext uri="{FF2B5EF4-FFF2-40B4-BE49-F238E27FC236}">
                <a16:creationId xmlns:a16="http://schemas.microsoft.com/office/drawing/2014/main" id="{B2938835-8F8B-AD48-A9EF-E7BBB23DC543}"/>
              </a:ext>
            </a:extLst>
          </p:cNvPr>
          <p:cNvSpPr/>
          <p:nvPr/>
        </p:nvSpPr>
        <p:spPr>
          <a:xfrm>
            <a:off x="8202227" y="137902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0" name="Rounded Rectangle 23">
            <a:extLst>
              <a:ext uri="{FF2B5EF4-FFF2-40B4-BE49-F238E27FC236}">
                <a16:creationId xmlns:a16="http://schemas.microsoft.com/office/drawing/2014/main" id="{9AD9331F-90F0-3E48-AA18-BB54FCA30CB9}"/>
              </a:ext>
            </a:extLst>
          </p:cNvPr>
          <p:cNvSpPr/>
          <p:nvPr/>
        </p:nvSpPr>
        <p:spPr>
          <a:xfrm>
            <a:off x="8709871" y="137699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7205</TotalTime>
  <Words>743</Words>
  <Application>Microsoft Macintosh PowerPoint</Application>
  <PresentationFormat>Presentación en pantalla (16:9)</PresentationFormat>
  <Paragraphs>256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Retrospección</vt:lpstr>
      <vt:lpstr>Aplicaciones Móviles</vt:lpstr>
      <vt:lpstr>Composición del curso</vt:lpstr>
      <vt:lpstr>Composición del curso</vt:lpstr>
      <vt:lpstr>Composición del curso</vt:lpstr>
      <vt:lpstr>Composición del curso</vt:lpstr>
      <vt:lpstr>Composición del curso</vt:lpstr>
      <vt:lpstr>Curva de aprendizaje</vt:lpstr>
      <vt:lpstr>Calificación</vt:lpstr>
      <vt:lpstr>Composición del curso</vt:lpstr>
      <vt:lpstr>CLASES</vt:lpstr>
      <vt:lpstr>Comunicación</vt:lpstr>
      <vt:lpstr>1. Introducción</vt:lpstr>
      <vt:lpstr>Relevancia</vt:lpstr>
      <vt:lpstr>Relevancia</vt:lpstr>
      <vt:lpstr>Relevancia</vt:lpstr>
      <vt:lpstr>Relevancia</vt:lpstr>
      <vt:lpstr>Relevancia</vt:lpstr>
      <vt:lpstr>Relevancia</vt:lpstr>
      <vt:lpstr>Presentación de PowerPoint</vt:lpstr>
      <vt:lpstr>Presentación de PowerPoint</vt:lpstr>
      <vt:lpstr>Presentación de PowerPoint</vt:lpstr>
      <vt:lpstr>Presentación de PowerPoint</vt:lpstr>
      <vt:lpstr>Tendencias del desarrollo móvil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125</cp:revision>
  <dcterms:modified xsi:type="dcterms:W3CDTF">2021-08-13T13:01:22Z</dcterms:modified>
</cp:coreProperties>
</file>