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91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28"/>
  </p:normalViewPr>
  <p:slideViewPr>
    <p:cSldViewPr>
      <p:cViewPr>
        <p:scale>
          <a:sx n="121" d="100"/>
          <a:sy n="121" d="100"/>
        </p:scale>
        <p:origin x="119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br>
              <a:rPr lang="es" dirty="0"/>
            </a:br>
            <a:r>
              <a:rPr lang="es" dirty="0"/>
              <a:t>Reto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864886" y="123478"/>
            <a:ext cx="1414228" cy="1246438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62" y="3341716"/>
            <a:ext cx="2357100" cy="7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29AF87-1506-7B4C-ADB0-F71CA243E5A5}"/>
              </a:ext>
            </a:extLst>
          </p:cNvPr>
          <p:cNvSpPr txBox="1"/>
          <p:nvPr/>
        </p:nvSpPr>
        <p:spPr>
          <a:xfrm>
            <a:off x="899592" y="1635646"/>
            <a:ext cx="73448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6. La pantalla de publicar permite seleccionar una foto de la galería para crear una publicación. </a:t>
            </a:r>
            <a:r>
              <a:rPr lang="es-CO" b="1" dirty="0">
                <a:solidFill>
                  <a:schemeClr val="tx1"/>
                </a:solidFill>
              </a:rPr>
              <a:t>0.4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7. La pantalla de publicar permite escribir un </a:t>
            </a:r>
            <a:r>
              <a:rPr lang="es-CO" dirty="0" err="1">
                <a:solidFill>
                  <a:schemeClr val="tx1"/>
                </a:solidFill>
              </a:rPr>
              <a:t>caption</a:t>
            </a:r>
            <a:r>
              <a:rPr lang="es-CO" dirty="0">
                <a:solidFill>
                  <a:schemeClr val="tx1"/>
                </a:solidFill>
              </a:rPr>
              <a:t>, seleccionar una ciudad y obtener la hora del sistema para crear una publicación.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8. La pantalla de Home permite visualizar todas las publicaciones hechas por los 2 usuarios de la aplicación. Además de forma cronológica. Cada publicación se compone de la información recogida en la pantalla de publicación además de la foto de perfil del usuario y su nombre. </a:t>
            </a:r>
            <a:r>
              <a:rPr lang="es-CO" b="1" dirty="0">
                <a:solidFill>
                  <a:schemeClr val="tx1"/>
                </a:solidFill>
              </a:rPr>
              <a:t>1 punto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9. Las publicaciones se almacenan de forma que no se pierdan si se cierra la aplicación. </a:t>
            </a:r>
            <a:r>
              <a:rPr lang="es-CO" b="1" dirty="0">
                <a:solidFill>
                  <a:schemeClr val="tx1"/>
                </a:solidFill>
              </a:rPr>
              <a:t>0.5 puntos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0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29AF87-1506-7B4C-ADB0-F71CA243E5A5}"/>
              </a:ext>
            </a:extLst>
          </p:cNvPr>
          <p:cNvSpPr txBox="1"/>
          <p:nvPr/>
        </p:nvSpPr>
        <p:spPr>
          <a:xfrm>
            <a:off x="899592" y="1635646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10. La pantalla de Mi perfil permite mostrar y cambiar el nombre del usuario.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11. La pantalla de Mi perfil permite cambiar la foto del usuario usando la galería o la cámara.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12. La pantalla de Mi perfil permite cerrar sesión de modo que permita al usuario de la aplicación iniciar sesión con la otra cuenta.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13. La información de la pantalla de mi perfil se almacena usando persistencia.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7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 1: Social App </a:t>
            </a:r>
            <a:r>
              <a:rPr lang="es-ES" dirty="0" err="1"/>
              <a:t>Prototype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ED23B6C4-6F75-4345-951F-4E370E43669E}"/>
              </a:ext>
            </a:extLst>
          </p:cNvPr>
          <p:cNvSpPr/>
          <p:nvPr/>
        </p:nvSpPr>
        <p:spPr>
          <a:xfrm>
            <a:off x="822961" y="1447038"/>
            <a:ext cx="56730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500" dirty="0">
                <a:solidFill>
                  <a:schemeClr val="tx1"/>
                </a:solidFill>
              </a:rPr>
              <a:t>Desarrolle el prototipo funcional de una aplicación móvil que permita al usuario hacer un recorrido preliminar a través de una aplicación social.</a:t>
            </a:r>
          </a:p>
          <a:p>
            <a:endParaRPr lang="es-CO" sz="1500" dirty="0">
              <a:solidFill>
                <a:schemeClr val="tx1"/>
              </a:solidFill>
            </a:endParaRPr>
          </a:p>
          <a:p>
            <a:r>
              <a:rPr lang="es-CO" sz="1500" dirty="0">
                <a:solidFill>
                  <a:schemeClr val="tx1"/>
                </a:solidFill>
              </a:rPr>
              <a:t>La aplicación debe tener las siguientes pantallas:</a:t>
            </a:r>
          </a:p>
          <a:p>
            <a:pPr marL="228600" indent="-228600">
              <a:buAutoNum type="arabicPeriod"/>
            </a:pPr>
            <a:r>
              <a:rPr lang="es-CO" sz="1500" dirty="0" err="1">
                <a:solidFill>
                  <a:schemeClr val="tx1"/>
                </a:solidFill>
              </a:rPr>
              <a:t>Login</a:t>
            </a:r>
            <a:endParaRPr lang="es-CO" sz="15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s-CO" sz="1500" dirty="0">
                <a:solidFill>
                  <a:schemeClr val="tx1"/>
                </a:solidFill>
              </a:rPr>
              <a:t>Home</a:t>
            </a:r>
          </a:p>
          <a:p>
            <a:pPr marL="228600" indent="-228600">
              <a:buAutoNum type="arabicPeriod"/>
            </a:pPr>
            <a:r>
              <a:rPr lang="es-CO" sz="1500" dirty="0">
                <a:solidFill>
                  <a:schemeClr val="tx1"/>
                </a:solidFill>
              </a:rPr>
              <a:t>Publicar</a:t>
            </a:r>
          </a:p>
          <a:p>
            <a:pPr marL="228600" indent="-228600">
              <a:buAutoNum type="arabicPeriod"/>
            </a:pPr>
            <a:r>
              <a:rPr lang="es-CO" sz="1500" dirty="0" err="1">
                <a:solidFill>
                  <a:schemeClr val="tx1"/>
                </a:solidFill>
              </a:rPr>
              <a:t>Profile</a:t>
            </a:r>
            <a:endParaRPr lang="es-CO" sz="15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s-CO" sz="15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s-CO" sz="1500" dirty="0">
              <a:solidFill>
                <a:schemeClr val="tx1"/>
              </a:solidFill>
            </a:endParaRPr>
          </a:p>
          <a:p>
            <a:endParaRPr lang="es-CO" sz="1500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8D53138-8410-3048-BEF4-E757E4BB6DB5}"/>
              </a:ext>
            </a:extLst>
          </p:cNvPr>
          <p:cNvSpPr/>
          <p:nvPr/>
        </p:nvSpPr>
        <p:spPr>
          <a:xfrm>
            <a:off x="6876256" y="1438341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D5BB293-3412-464D-B3E2-445E114338BB}"/>
              </a:ext>
            </a:extLst>
          </p:cNvPr>
          <p:cNvSpPr/>
          <p:nvPr/>
        </p:nvSpPr>
        <p:spPr>
          <a:xfrm>
            <a:off x="6876256" y="4300921"/>
            <a:ext cx="2088232" cy="377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ADC24F8-5FC8-3C43-9C51-688A1740FDAD}"/>
              </a:ext>
            </a:extLst>
          </p:cNvPr>
          <p:cNvSpPr/>
          <p:nvPr/>
        </p:nvSpPr>
        <p:spPr>
          <a:xfrm>
            <a:off x="7092280" y="4335941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4A4BB86-9AFE-3148-B79A-1B36F1D6CCE4}"/>
              </a:ext>
            </a:extLst>
          </p:cNvPr>
          <p:cNvSpPr/>
          <p:nvPr/>
        </p:nvSpPr>
        <p:spPr>
          <a:xfrm>
            <a:off x="7812360" y="434579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52329B0-E4D3-C345-B86B-977B06FFC5B3}"/>
              </a:ext>
            </a:extLst>
          </p:cNvPr>
          <p:cNvSpPr/>
          <p:nvPr/>
        </p:nvSpPr>
        <p:spPr>
          <a:xfrm>
            <a:off x="8532440" y="434579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3A04221-57D0-7B4B-B459-A060F7F2C65F}"/>
              </a:ext>
            </a:extLst>
          </p:cNvPr>
          <p:cNvSpPr/>
          <p:nvPr/>
        </p:nvSpPr>
        <p:spPr>
          <a:xfrm>
            <a:off x="7004565" y="4523000"/>
            <a:ext cx="3914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Home</a:t>
            </a:r>
            <a:endParaRPr lang="es-CO" sz="6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868FB5E-FD00-EF48-98B0-28088E734805}"/>
              </a:ext>
            </a:extLst>
          </p:cNvPr>
          <p:cNvSpPr/>
          <p:nvPr/>
        </p:nvSpPr>
        <p:spPr>
          <a:xfrm>
            <a:off x="7687776" y="4525619"/>
            <a:ext cx="46519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Publicar</a:t>
            </a:r>
            <a:endParaRPr lang="es-CO" sz="6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58A2A05-0ACF-A047-813C-104C0D9CB79D}"/>
              </a:ext>
            </a:extLst>
          </p:cNvPr>
          <p:cNvSpPr/>
          <p:nvPr/>
        </p:nvSpPr>
        <p:spPr>
          <a:xfrm>
            <a:off x="8408658" y="4525619"/>
            <a:ext cx="46358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Mi Perfil</a:t>
            </a:r>
            <a:endParaRPr lang="es-CO" sz="6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2E12B49-A9FC-6345-A893-B30058D65997}"/>
              </a:ext>
            </a:extLst>
          </p:cNvPr>
          <p:cNvSpPr/>
          <p:nvPr/>
        </p:nvSpPr>
        <p:spPr>
          <a:xfrm>
            <a:off x="7008307" y="1559338"/>
            <a:ext cx="1804824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01F292A-F39B-0349-B582-2B45AAFA7A0D}"/>
              </a:ext>
            </a:extLst>
          </p:cNvPr>
          <p:cNvSpPr/>
          <p:nvPr/>
        </p:nvSpPr>
        <p:spPr>
          <a:xfrm>
            <a:off x="7008307" y="1559339"/>
            <a:ext cx="1804824" cy="102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Sol 47">
            <a:extLst>
              <a:ext uri="{FF2B5EF4-FFF2-40B4-BE49-F238E27FC236}">
                <a16:creationId xmlns:a16="http://schemas.microsoft.com/office/drawing/2014/main" id="{FFB187A8-F0A5-E845-8BCB-F7BFE33087F3}"/>
              </a:ext>
            </a:extLst>
          </p:cNvPr>
          <p:cNvSpPr/>
          <p:nvPr/>
        </p:nvSpPr>
        <p:spPr>
          <a:xfrm>
            <a:off x="7586683" y="1770025"/>
            <a:ext cx="648072" cy="648072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379102D-DA1E-804C-8782-267471183AE9}"/>
              </a:ext>
            </a:extLst>
          </p:cNvPr>
          <p:cNvSpPr/>
          <p:nvPr/>
        </p:nvSpPr>
        <p:spPr>
          <a:xfrm>
            <a:off x="7112145" y="2719448"/>
            <a:ext cx="352058" cy="352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ara sonriente 57">
            <a:extLst>
              <a:ext uri="{FF2B5EF4-FFF2-40B4-BE49-F238E27FC236}">
                <a16:creationId xmlns:a16="http://schemas.microsoft.com/office/drawing/2014/main" id="{D933BDDB-A05C-F84E-95BC-B6DEB4149F25}"/>
              </a:ext>
            </a:extLst>
          </p:cNvPr>
          <p:cNvSpPr/>
          <p:nvPr/>
        </p:nvSpPr>
        <p:spPr>
          <a:xfrm>
            <a:off x="7174540" y="2787374"/>
            <a:ext cx="216024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D8F3074-936D-0C41-8169-4EC9622F2EBF}"/>
              </a:ext>
            </a:extLst>
          </p:cNvPr>
          <p:cNvSpPr txBox="1"/>
          <p:nvPr/>
        </p:nvSpPr>
        <p:spPr>
          <a:xfrm>
            <a:off x="7436081" y="2748368"/>
            <a:ext cx="1008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Andrés Andrade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E2AF73A-D073-A542-A7B5-CFE290F3EF35}"/>
              </a:ext>
            </a:extLst>
          </p:cNvPr>
          <p:cNvSpPr txBox="1"/>
          <p:nvPr/>
        </p:nvSpPr>
        <p:spPr>
          <a:xfrm>
            <a:off x="7082627" y="3064153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tx1"/>
                </a:solidFill>
              </a:rPr>
              <a:t>Lorem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ipsum</a:t>
            </a:r>
            <a:r>
              <a:rPr lang="es-CO" sz="600" dirty="0">
                <a:solidFill>
                  <a:schemeClr val="tx1"/>
                </a:solidFill>
              </a:rPr>
              <a:t> dolor </a:t>
            </a:r>
            <a:r>
              <a:rPr lang="es-CO" sz="600" dirty="0" err="1">
                <a:solidFill>
                  <a:schemeClr val="tx1"/>
                </a:solidFill>
              </a:rPr>
              <a:t>sit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amet</a:t>
            </a:r>
            <a:r>
              <a:rPr lang="es-CO" sz="600" dirty="0">
                <a:solidFill>
                  <a:schemeClr val="tx1"/>
                </a:solidFill>
              </a:rPr>
              <a:t>, </a:t>
            </a:r>
            <a:r>
              <a:rPr lang="es-CO" sz="600" dirty="0" err="1">
                <a:solidFill>
                  <a:schemeClr val="tx1"/>
                </a:solidFill>
              </a:rPr>
              <a:t>consectetur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adipiscing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elit</a:t>
            </a:r>
            <a:r>
              <a:rPr lang="es-CO" sz="600" dirty="0">
                <a:solidFill>
                  <a:schemeClr val="tx1"/>
                </a:solidFill>
              </a:rPr>
              <a:t>, sed do </a:t>
            </a:r>
            <a:r>
              <a:rPr lang="es-CO" sz="600" dirty="0" err="1">
                <a:solidFill>
                  <a:schemeClr val="tx1"/>
                </a:solidFill>
              </a:rPr>
              <a:t>eiusmod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tempor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incididunt</a:t>
            </a:r>
            <a:r>
              <a:rPr lang="es-CO" sz="600" dirty="0">
                <a:solidFill>
                  <a:schemeClr val="tx1"/>
                </a:solidFill>
              </a:rPr>
              <a:t> ut labore et </a:t>
            </a:r>
            <a:r>
              <a:rPr lang="es-CO" sz="600" dirty="0" err="1">
                <a:solidFill>
                  <a:schemeClr val="tx1"/>
                </a:solidFill>
              </a:rPr>
              <a:t>dolore</a:t>
            </a:r>
            <a:r>
              <a:rPr lang="es-CO" sz="600" dirty="0">
                <a:solidFill>
                  <a:schemeClr val="tx1"/>
                </a:solidFill>
              </a:rPr>
              <a:t> magna </a:t>
            </a:r>
            <a:r>
              <a:rPr lang="es-CO" sz="600" dirty="0" err="1">
                <a:solidFill>
                  <a:schemeClr val="tx1"/>
                </a:solidFill>
              </a:rPr>
              <a:t>aliqua</a:t>
            </a:r>
            <a:r>
              <a:rPr lang="es-CO" sz="600" dirty="0">
                <a:solidFill>
                  <a:schemeClr val="tx1"/>
                </a:solidFill>
              </a:rPr>
              <a:t>. Ut </a:t>
            </a:r>
            <a:r>
              <a:rPr lang="es-CO" sz="600" dirty="0" err="1">
                <a:solidFill>
                  <a:schemeClr val="tx1"/>
                </a:solidFill>
              </a:rPr>
              <a:t>enim</a:t>
            </a:r>
            <a:r>
              <a:rPr lang="es-CO" sz="600" dirty="0">
                <a:solidFill>
                  <a:schemeClr val="tx1"/>
                </a:solidFill>
              </a:rPr>
              <a:t> ad </a:t>
            </a:r>
            <a:r>
              <a:rPr lang="es-CO" sz="600" dirty="0" err="1">
                <a:solidFill>
                  <a:schemeClr val="tx1"/>
                </a:solidFill>
              </a:rPr>
              <a:t>minim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veniam</a:t>
            </a:r>
            <a:r>
              <a:rPr lang="es-CO" sz="600" dirty="0">
                <a:solidFill>
                  <a:schemeClr val="tx1"/>
                </a:solidFill>
              </a:rPr>
              <a:t>, </a:t>
            </a:r>
            <a:r>
              <a:rPr lang="es-CO" sz="600" dirty="0" err="1">
                <a:solidFill>
                  <a:schemeClr val="tx1"/>
                </a:solidFill>
              </a:rPr>
              <a:t>quis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nostrud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exercitation</a:t>
            </a:r>
            <a:endParaRPr lang="es-CO" sz="500" dirty="0">
              <a:solidFill>
                <a:schemeClr val="tx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48B580D-7FC5-1842-BAF9-6476A1D2296E}"/>
              </a:ext>
            </a:extLst>
          </p:cNvPr>
          <p:cNvSpPr txBox="1"/>
          <p:nvPr/>
        </p:nvSpPr>
        <p:spPr>
          <a:xfrm>
            <a:off x="7430400" y="2866768"/>
            <a:ext cx="10081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" dirty="0">
                <a:solidFill>
                  <a:schemeClr val="tx1"/>
                </a:solidFill>
              </a:rPr>
              <a:t>10 de junio de 2022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0A85C59-9E1D-974A-8237-7E386666A573}"/>
              </a:ext>
            </a:extLst>
          </p:cNvPr>
          <p:cNvSpPr txBox="1"/>
          <p:nvPr/>
        </p:nvSpPr>
        <p:spPr>
          <a:xfrm>
            <a:off x="8120257" y="2610005"/>
            <a:ext cx="69287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500" dirty="0">
                <a:solidFill>
                  <a:schemeClr val="tx1"/>
                </a:solidFill>
              </a:rPr>
              <a:t>Cali, Colombia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FD30A072-33B1-6E46-B393-E377399A7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79"/>
          <a:stretch/>
        </p:blipFill>
        <p:spPr>
          <a:xfrm>
            <a:off x="6968446" y="3682348"/>
            <a:ext cx="1883679" cy="5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108F817D-DD2C-DC46-B4EA-54122A21048F}"/>
              </a:ext>
            </a:extLst>
          </p:cNvPr>
          <p:cNvSpPr/>
          <p:nvPr/>
        </p:nvSpPr>
        <p:spPr>
          <a:xfrm>
            <a:off x="6228184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B4291A4-55DD-1342-B5BA-3FB357416846}"/>
              </a:ext>
            </a:extLst>
          </p:cNvPr>
          <p:cNvSpPr/>
          <p:nvPr/>
        </p:nvSpPr>
        <p:spPr>
          <a:xfrm>
            <a:off x="6785561" y="3967035"/>
            <a:ext cx="973477" cy="305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Iniciar sesión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078EA5A-AA93-7D45-A4AE-B7A9C0FA7B35}"/>
              </a:ext>
            </a:extLst>
          </p:cNvPr>
          <p:cNvSpPr/>
          <p:nvPr/>
        </p:nvSpPr>
        <p:spPr>
          <a:xfrm>
            <a:off x="6372200" y="2851717"/>
            <a:ext cx="1800200" cy="30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i="1" dirty="0">
                <a:solidFill>
                  <a:schemeClr val="tx2">
                    <a:lumMod val="75000"/>
                  </a:schemeClr>
                </a:solidFill>
              </a:rPr>
              <a:t>Nombre de usuario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23B6C4-6F75-4345-951F-4E370E43669E}"/>
              </a:ext>
            </a:extLst>
          </p:cNvPr>
          <p:cNvSpPr/>
          <p:nvPr/>
        </p:nvSpPr>
        <p:spPr>
          <a:xfrm>
            <a:off x="822960" y="1447038"/>
            <a:ext cx="526120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pantalla de </a:t>
            </a:r>
            <a:r>
              <a:rPr lang="es-CO" sz="1200" dirty="0" err="1">
                <a:solidFill>
                  <a:schemeClr val="tx1"/>
                </a:solidFill>
              </a:rPr>
              <a:t>Login</a:t>
            </a:r>
            <a:r>
              <a:rPr lang="es-CO" sz="1200" dirty="0">
                <a:solidFill>
                  <a:schemeClr val="tx1"/>
                </a:solidFill>
              </a:rPr>
              <a:t> permite iniciar sesión con credenciales fijas. Use las siguientes credenciales para el ingreso: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Usuario 1</a:t>
            </a:r>
          </a:p>
          <a:p>
            <a:r>
              <a:rPr lang="es-CO" sz="1200" b="1" dirty="0">
                <a:solidFill>
                  <a:schemeClr val="tx1"/>
                </a:solidFill>
              </a:rPr>
              <a:t>email: </a:t>
            </a:r>
            <a:r>
              <a:rPr lang="es-CO" sz="1200" dirty="0" err="1">
                <a:solidFill>
                  <a:schemeClr val="tx1"/>
                </a:solidFill>
              </a:rPr>
              <a:t>alfa@gmail.com</a:t>
            </a:r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b="1" dirty="0" err="1">
                <a:solidFill>
                  <a:schemeClr val="tx1"/>
                </a:solidFill>
              </a:rPr>
              <a:t>pass</a:t>
            </a:r>
            <a:r>
              <a:rPr lang="es-CO" sz="1200" b="1" dirty="0">
                <a:solidFill>
                  <a:schemeClr val="tx1"/>
                </a:solidFill>
              </a:rPr>
              <a:t>: </a:t>
            </a:r>
            <a:r>
              <a:rPr lang="es-CO" sz="1200" dirty="0" err="1">
                <a:solidFill>
                  <a:schemeClr val="tx1"/>
                </a:solidFill>
              </a:rPr>
              <a:t>aplicacionesmoviles</a:t>
            </a:r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Usuario 2</a:t>
            </a:r>
          </a:p>
          <a:p>
            <a:r>
              <a:rPr lang="es-CO" sz="1200" b="1" dirty="0">
                <a:solidFill>
                  <a:schemeClr val="tx1"/>
                </a:solidFill>
              </a:rPr>
              <a:t>email: </a:t>
            </a:r>
            <a:r>
              <a:rPr lang="es-CO" sz="1200" dirty="0" err="1">
                <a:solidFill>
                  <a:schemeClr val="tx1"/>
                </a:solidFill>
              </a:rPr>
              <a:t>beta@gmail.com</a:t>
            </a:r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b="1" dirty="0" err="1">
                <a:solidFill>
                  <a:schemeClr val="tx1"/>
                </a:solidFill>
              </a:rPr>
              <a:t>pass</a:t>
            </a:r>
            <a:r>
              <a:rPr lang="es-CO" sz="1200" b="1" dirty="0">
                <a:solidFill>
                  <a:schemeClr val="tx1"/>
                </a:solidFill>
              </a:rPr>
              <a:t>: </a:t>
            </a:r>
            <a:r>
              <a:rPr lang="es-CO" sz="1200" dirty="0" err="1">
                <a:solidFill>
                  <a:schemeClr val="tx1"/>
                </a:solidFill>
              </a:rPr>
              <a:t>aplicacionesmoviles</a:t>
            </a:r>
            <a:endParaRPr lang="es-CO" sz="1200" b="1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Si las credenciales son correctas, la aplicación dirige al usuario a la pantalla de </a:t>
            </a:r>
            <a:r>
              <a:rPr lang="es-CO" sz="1200" b="1" dirty="0">
                <a:solidFill>
                  <a:schemeClr val="tx1"/>
                </a:solidFill>
              </a:rPr>
              <a:t>Home</a:t>
            </a:r>
            <a:r>
              <a:rPr lang="es-CO" sz="1200" dirty="0">
                <a:solidFill>
                  <a:schemeClr val="tx1"/>
                </a:solidFill>
              </a:rPr>
              <a:t>.</a:t>
            </a:r>
          </a:p>
          <a:p>
            <a:r>
              <a:rPr lang="es-CO" sz="1200" dirty="0">
                <a:solidFill>
                  <a:schemeClr val="tx1"/>
                </a:solidFill>
              </a:rPr>
              <a:t>Si las credenciales son incorrectas, asegúrese de que el usuario lo sepa.</a:t>
            </a:r>
          </a:p>
          <a:p>
            <a:r>
              <a:rPr lang="es-CO" sz="1200" dirty="0">
                <a:solidFill>
                  <a:schemeClr val="tx1"/>
                </a:solidFill>
              </a:rPr>
              <a:t>Además almacene las credenciales usando persistencia, de modo que una vez que haya iniciado sesión exitosamente, el usuario no tenga que volver a pasar por la pantalla de </a:t>
            </a:r>
            <a:r>
              <a:rPr lang="es-CO" sz="1200" dirty="0" err="1">
                <a:solidFill>
                  <a:schemeClr val="tx1"/>
                </a:solidFill>
              </a:rPr>
              <a:t>login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145777-7C04-F54A-9CE4-8A70F528A901}"/>
              </a:ext>
            </a:extLst>
          </p:cNvPr>
          <p:cNvSpPr/>
          <p:nvPr/>
        </p:nvSpPr>
        <p:spPr>
          <a:xfrm>
            <a:off x="6372200" y="3274090"/>
            <a:ext cx="1800200" cy="30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i="1" dirty="0">
                <a:solidFill>
                  <a:schemeClr val="tx2">
                    <a:lumMod val="75000"/>
                  </a:schemeClr>
                </a:solidFill>
              </a:rPr>
              <a:t>Contraseña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3ACC7C4-C578-5147-8D22-900E1232153D}"/>
              </a:ext>
            </a:extLst>
          </p:cNvPr>
          <p:cNvSpPr/>
          <p:nvPr/>
        </p:nvSpPr>
        <p:spPr>
          <a:xfrm>
            <a:off x="6804248" y="1528249"/>
            <a:ext cx="936104" cy="9361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8227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Navegación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108F817D-DD2C-DC46-B4EA-54122A21048F}"/>
              </a:ext>
            </a:extLst>
          </p:cNvPr>
          <p:cNvSpPr/>
          <p:nvPr/>
        </p:nvSpPr>
        <p:spPr>
          <a:xfrm>
            <a:off x="6228184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23B6C4-6F75-4345-951F-4E370E43669E}"/>
              </a:ext>
            </a:extLst>
          </p:cNvPr>
          <p:cNvSpPr/>
          <p:nvPr/>
        </p:nvSpPr>
        <p:spPr>
          <a:xfrm>
            <a:off x="822960" y="1447038"/>
            <a:ext cx="52612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Para las siguientes pantallas use una barra de navegación inferior.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Las secciones de la actividad son Home, Publicar y Mi Perfil.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Para cada una de las secciones use </a:t>
            </a:r>
            <a:r>
              <a:rPr lang="es-CO" sz="1200" dirty="0" err="1">
                <a:solidFill>
                  <a:schemeClr val="tx1"/>
                </a:solidFill>
              </a:rPr>
              <a:t>Fragments</a:t>
            </a:r>
            <a:r>
              <a:rPr lang="es-CO" sz="1200" dirty="0">
                <a:solidFill>
                  <a:schemeClr val="tx1"/>
                </a:solidFill>
              </a:rPr>
              <a:t>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B6BAD4-A26F-124A-B1C0-1A1DE90A6D9B}"/>
              </a:ext>
            </a:extLst>
          </p:cNvPr>
          <p:cNvSpPr/>
          <p:nvPr/>
        </p:nvSpPr>
        <p:spPr>
          <a:xfrm>
            <a:off x="6228184" y="4282202"/>
            <a:ext cx="2088232" cy="377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1E8BE7E-AEC5-784F-B433-DE447D5D103A}"/>
              </a:ext>
            </a:extLst>
          </p:cNvPr>
          <p:cNvSpPr/>
          <p:nvPr/>
        </p:nvSpPr>
        <p:spPr>
          <a:xfrm>
            <a:off x="6444208" y="431722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445793C-5E1B-474B-BC11-99E3A111652B}"/>
              </a:ext>
            </a:extLst>
          </p:cNvPr>
          <p:cNvSpPr/>
          <p:nvPr/>
        </p:nvSpPr>
        <p:spPr>
          <a:xfrm>
            <a:off x="7164288" y="432707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659D6D1-6F0F-2846-B2CC-90A0EE170F9F}"/>
              </a:ext>
            </a:extLst>
          </p:cNvPr>
          <p:cNvSpPr/>
          <p:nvPr/>
        </p:nvSpPr>
        <p:spPr>
          <a:xfrm>
            <a:off x="7884368" y="432707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96AF5A-07FB-1B41-AA5B-A91814B8736A}"/>
              </a:ext>
            </a:extLst>
          </p:cNvPr>
          <p:cNvSpPr/>
          <p:nvPr/>
        </p:nvSpPr>
        <p:spPr>
          <a:xfrm>
            <a:off x="6356493" y="4504281"/>
            <a:ext cx="3914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Home</a:t>
            </a:r>
            <a:endParaRPr lang="es-CO" sz="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F7076-98B3-A747-B0CC-6B7E093943FE}"/>
              </a:ext>
            </a:extLst>
          </p:cNvPr>
          <p:cNvSpPr/>
          <p:nvPr/>
        </p:nvSpPr>
        <p:spPr>
          <a:xfrm>
            <a:off x="7039704" y="4506900"/>
            <a:ext cx="46519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Publicar</a:t>
            </a:r>
            <a:endParaRPr lang="es-CO" sz="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79EB19D-F050-614A-B333-970874E6DCF1}"/>
              </a:ext>
            </a:extLst>
          </p:cNvPr>
          <p:cNvSpPr/>
          <p:nvPr/>
        </p:nvSpPr>
        <p:spPr>
          <a:xfrm>
            <a:off x="7760586" y="4506900"/>
            <a:ext cx="46358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" dirty="0">
                <a:solidFill>
                  <a:schemeClr val="tx1"/>
                </a:solidFill>
              </a:rPr>
              <a:t>Mi Perfil</a:t>
            </a:r>
            <a:endParaRPr lang="es-CO" sz="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DD7F122-4B3D-DD41-A43D-79661E24CA2D}"/>
              </a:ext>
            </a:extLst>
          </p:cNvPr>
          <p:cNvSpPr/>
          <p:nvPr/>
        </p:nvSpPr>
        <p:spPr>
          <a:xfrm>
            <a:off x="6292338" y="1490080"/>
            <a:ext cx="1959923" cy="271026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Publicar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ED23B6C4-6F75-4345-951F-4E370E43669E}"/>
              </a:ext>
            </a:extLst>
          </p:cNvPr>
          <p:cNvSpPr/>
          <p:nvPr/>
        </p:nvSpPr>
        <p:spPr>
          <a:xfrm>
            <a:off x="822960" y="1447038"/>
            <a:ext cx="52612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En la sección de publicar debe pedirle los siguientes datos al usuario:</a:t>
            </a:r>
          </a:p>
          <a:p>
            <a:pPr marL="228600" indent="-228600">
              <a:buAutoNum type="arabicPeriod"/>
            </a:pPr>
            <a:r>
              <a:rPr lang="es-CO" sz="1200" dirty="0">
                <a:solidFill>
                  <a:schemeClr val="tx1"/>
                </a:solidFill>
              </a:rPr>
              <a:t>Una foto (Bonificación por un grupo de fotos). El usuario puede seleccionar una imagen de la galería o tomar una foto.</a:t>
            </a:r>
          </a:p>
          <a:p>
            <a:pPr marL="228600" indent="-228600">
              <a:buAutoNum type="arabicPeriod"/>
            </a:pPr>
            <a:r>
              <a:rPr lang="es-CO" sz="1200" dirty="0" err="1">
                <a:solidFill>
                  <a:schemeClr val="tx1"/>
                </a:solidFill>
              </a:rPr>
              <a:t>Caption</a:t>
            </a:r>
            <a:r>
              <a:rPr lang="es-CO" sz="1200" dirty="0">
                <a:solidFill>
                  <a:schemeClr val="tx1"/>
                </a:solidFill>
              </a:rPr>
              <a:t>. El usuario puede escribir un texto que acompañe a la foto.</a:t>
            </a:r>
          </a:p>
          <a:p>
            <a:pPr marL="228600" indent="-228600">
              <a:buAutoNum type="arabicPeriod"/>
            </a:pPr>
            <a:r>
              <a:rPr lang="es-CO" sz="1200" dirty="0">
                <a:solidFill>
                  <a:schemeClr val="tx1"/>
                </a:solidFill>
              </a:rPr>
              <a:t>La publicación debe tener una ubicación. El usuario puede seleccionarla de una lista de ciudades de Colombia.</a:t>
            </a:r>
          </a:p>
          <a:p>
            <a:pPr marL="228600" indent="-228600">
              <a:buAutoNum type="arabicPeriod"/>
            </a:pPr>
            <a:r>
              <a:rPr lang="es-CO" sz="1200" dirty="0">
                <a:solidFill>
                  <a:schemeClr val="tx1"/>
                </a:solidFill>
              </a:rPr>
              <a:t>Fecha. El usuario no debe poner la fecha, sino que la aplicación usará la hora del sistema.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Una vez están todos los datos listos, el usuario puede usar el botón de publicar.</a:t>
            </a:r>
          </a:p>
          <a:p>
            <a:pPr marL="228600" indent="-228600">
              <a:buAutoNum type="arabicPeriod"/>
            </a:pPr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DD7F122-4B3D-DD41-A43D-79661E24CA2D}"/>
              </a:ext>
            </a:extLst>
          </p:cNvPr>
          <p:cNvSpPr/>
          <p:nvPr/>
        </p:nvSpPr>
        <p:spPr>
          <a:xfrm>
            <a:off x="6406837" y="1447037"/>
            <a:ext cx="1959923" cy="321294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FECD4B2-58EF-D24C-93B6-31E0FEAF60A9}"/>
              </a:ext>
            </a:extLst>
          </p:cNvPr>
          <p:cNvSpPr/>
          <p:nvPr/>
        </p:nvSpPr>
        <p:spPr>
          <a:xfrm>
            <a:off x="6774730" y="4266617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Publicar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2C99097-F474-1D46-821E-2AC33B5D525A}"/>
              </a:ext>
            </a:extLst>
          </p:cNvPr>
          <p:cNvSpPr/>
          <p:nvPr/>
        </p:nvSpPr>
        <p:spPr>
          <a:xfrm>
            <a:off x="6486698" y="2931790"/>
            <a:ext cx="1800200" cy="3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i="1" dirty="0" err="1">
                <a:solidFill>
                  <a:schemeClr val="tx2">
                    <a:lumMod val="75000"/>
                  </a:schemeClr>
                </a:solidFill>
              </a:rPr>
              <a:t>Caption</a:t>
            </a:r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C1D5BDB-E555-BE42-B62F-5854A10A33F1}"/>
              </a:ext>
            </a:extLst>
          </p:cNvPr>
          <p:cNvSpPr/>
          <p:nvPr/>
        </p:nvSpPr>
        <p:spPr>
          <a:xfrm>
            <a:off x="6486698" y="3346098"/>
            <a:ext cx="1800200" cy="3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i="1" dirty="0">
                <a:solidFill>
                  <a:schemeClr val="tx2">
                    <a:lumMod val="75000"/>
                  </a:schemeClr>
                </a:solidFill>
              </a:rPr>
              <a:t>Ciudad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4355C9-6318-1040-8709-463FE76E9C31}"/>
              </a:ext>
            </a:extLst>
          </p:cNvPr>
          <p:cNvSpPr/>
          <p:nvPr/>
        </p:nvSpPr>
        <p:spPr>
          <a:xfrm>
            <a:off x="7998866" y="3346098"/>
            <a:ext cx="288032" cy="3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CF218599-9DB8-F44F-A6C4-99C5294691C5}"/>
              </a:ext>
            </a:extLst>
          </p:cNvPr>
          <p:cNvSpPr/>
          <p:nvPr/>
        </p:nvSpPr>
        <p:spPr>
          <a:xfrm rot="10800000">
            <a:off x="8054199" y="3422533"/>
            <a:ext cx="177365" cy="1529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298E7B3-5BB3-FF4F-A2C2-CE847C3395E8}"/>
              </a:ext>
            </a:extLst>
          </p:cNvPr>
          <p:cNvSpPr/>
          <p:nvPr/>
        </p:nvSpPr>
        <p:spPr>
          <a:xfrm>
            <a:off x="6486699" y="1491630"/>
            <a:ext cx="180020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59BC0F41-DADF-8342-9296-32395807263D}"/>
              </a:ext>
            </a:extLst>
          </p:cNvPr>
          <p:cNvSpPr/>
          <p:nvPr/>
        </p:nvSpPr>
        <p:spPr>
          <a:xfrm>
            <a:off x="7062761" y="1707654"/>
            <a:ext cx="648072" cy="648072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8C067F-A599-1E42-9898-5AC296B10256}"/>
              </a:ext>
            </a:extLst>
          </p:cNvPr>
          <p:cNvSpPr/>
          <p:nvPr/>
        </p:nvSpPr>
        <p:spPr>
          <a:xfrm>
            <a:off x="6486698" y="2623511"/>
            <a:ext cx="880652" cy="230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Galería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158F00C-BB16-6F4E-BFFF-2E91B8CA7892}"/>
              </a:ext>
            </a:extLst>
          </p:cNvPr>
          <p:cNvSpPr/>
          <p:nvPr/>
        </p:nvSpPr>
        <p:spPr>
          <a:xfrm>
            <a:off x="7397206" y="2623510"/>
            <a:ext cx="880652" cy="230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Cámara</a:t>
            </a:r>
          </a:p>
        </p:txBody>
      </p:sp>
    </p:spTree>
    <p:extLst>
      <p:ext uri="{BB962C8B-B14F-4D97-AF65-F5344CB8AC3E}">
        <p14:creationId xmlns:p14="http://schemas.microsoft.com/office/powerpoint/2010/main" val="21173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760C07C-03A0-EA46-8762-57A6A8899E1A}"/>
              </a:ext>
            </a:extLst>
          </p:cNvPr>
          <p:cNvSpPr/>
          <p:nvPr/>
        </p:nvSpPr>
        <p:spPr>
          <a:xfrm>
            <a:off x="6228184" y="1059582"/>
            <a:ext cx="24482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Home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ED23B6C4-6F75-4345-951F-4E370E43669E}"/>
              </a:ext>
            </a:extLst>
          </p:cNvPr>
          <p:cNvSpPr/>
          <p:nvPr/>
        </p:nvSpPr>
        <p:spPr>
          <a:xfrm>
            <a:off x="822960" y="1447038"/>
            <a:ext cx="52612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El home de la aplicación mostrará en orden cronológicos todas las publicaciones hechas hasta el momento por la aplicación.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Use los dos usuario para crear publicaciones con distintos autores.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La lista de publicaciones debe ser un </a:t>
            </a:r>
            <a:r>
              <a:rPr lang="es-CO" sz="1200" dirty="0" err="1">
                <a:solidFill>
                  <a:schemeClr val="tx1"/>
                </a:solidFill>
              </a:rPr>
              <a:t>RecyclerView</a:t>
            </a:r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Las publicaciones deben quedar almacenadas usando persistencia de modo que las publicaciones no se pierdan si el usuario cierra la aplicación.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DD7F122-4B3D-DD41-A43D-79661E24CA2D}"/>
              </a:ext>
            </a:extLst>
          </p:cNvPr>
          <p:cNvSpPr/>
          <p:nvPr/>
        </p:nvSpPr>
        <p:spPr>
          <a:xfrm>
            <a:off x="6406837" y="214953"/>
            <a:ext cx="1959923" cy="444502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28D075-380C-E94F-870E-3423C8484557}"/>
              </a:ext>
            </a:extLst>
          </p:cNvPr>
          <p:cNvSpPr/>
          <p:nvPr/>
        </p:nvSpPr>
        <p:spPr>
          <a:xfrm>
            <a:off x="6484386" y="331554"/>
            <a:ext cx="1804824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CBAF0BE-144F-5745-8E14-AFE71B863659}"/>
              </a:ext>
            </a:extLst>
          </p:cNvPr>
          <p:cNvSpPr/>
          <p:nvPr/>
        </p:nvSpPr>
        <p:spPr>
          <a:xfrm>
            <a:off x="6484386" y="331555"/>
            <a:ext cx="1804824" cy="102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ol 14">
            <a:extLst>
              <a:ext uri="{FF2B5EF4-FFF2-40B4-BE49-F238E27FC236}">
                <a16:creationId xmlns:a16="http://schemas.microsoft.com/office/drawing/2014/main" id="{8046EA7C-A98A-9346-8944-02CD880E9DFE}"/>
              </a:ext>
            </a:extLst>
          </p:cNvPr>
          <p:cNvSpPr/>
          <p:nvPr/>
        </p:nvSpPr>
        <p:spPr>
          <a:xfrm>
            <a:off x="7062762" y="542241"/>
            <a:ext cx="648072" cy="648072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D30B6BF-CB5E-AC44-A5B7-ECDD6D2DEB9B}"/>
              </a:ext>
            </a:extLst>
          </p:cNvPr>
          <p:cNvSpPr/>
          <p:nvPr/>
        </p:nvSpPr>
        <p:spPr>
          <a:xfrm>
            <a:off x="6588224" y="1491664"/>
            <a:ext cx="352058" cy="352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DAF30081-2C6A-FA4D-ACB0-62D121EB03F5}"/>
              </a:ext>
            </a:extLst>
          </p:cNvPr>
          <p:cNvSpPr/>
          <p:nvPr/>
        </p:nvSpPr>
        <p:spPr>
          <a:xfrm>
            <a:off x="6650619" y="1559590"/>
            <a:ext cx="216024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F33B41-00E6-4F40-940B-6DCA4228146C}"/>
              </a:ext>
            </a:extLst>
          </p:cNvPr>
          <p:cNvSpPr txBox="1"/>
          <p:nvPr/>
        </p:nvSpPr>
        <p:spPr>
          <a:xfrm>
            <a:off x="6912160" y="1520584"/>
            <a:ext cx="1008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Andrés Andrade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7C939D9-BFB5-B54A-BBCC-BC336D176925}"/>
              </a:ext>
            </a:extLst>
          </p:cNvPr>
          <p:cNvSpPr txBox="1"/>
          <p:nvPr/>
        </p:nvSpPr>
        <p:spPr>
          <a:xfrm>
            <a:off x="6558706" y="1836369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tx1"/>
                </a:solidFill>
              </a:rPr>
              <a:t>Lorem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ipsum</a:t>
            </a:r>
            <a:r>
              <a:rPr lang="es-CO" sz="600" dirty="0">
                <a:solidFill>
                  <a:schemeClr val="tx1"/>
                </a:solidFill>
              </a:rPr>
              <a:t> dolor </a:t>
            </a:r>
            <a:r>
              <a:rPr lang="es-CO" sz="600" dirty="0" err="1">
                <a:solidFill>
                  <a:schemeClr val="tx1"/>
                </a:solidFill>
              </a:rPr>
              <a:t>sit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amet</a:t>
            </a:r>
            <a:r>
              <a:rPr lang="es-CO" sz="600" dirty="0">
                <a:solidFill>
                  <a:schemeClr val="tx1"/>
                </a:solidFill>
              </a:rPr>
              <a:t>, </a:t>
            </a:r>
            <a:r>
              <a:rPr lang="es-CO" sz="600" dirty="0" err="1">
                <a:solidFill>
                  <a:schemeClr val="tx1"/>
                </a:solidFill>
              </a:rPr>
              <a:t>consectetur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adipiscing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elit</a:t>
            </a:r>
            <a:r>
              <a:rPr lang="es-CO" sz="600" dirty="0">
                <a:solidFill>
                  <a:schemeClr val="tx1"/>
                </a:solidFill>
              </a:rPr>
              <a:t>, sed do </a:t>
            </a:r>
            <a:r>
              <a:rPr lang="es-CO" sz="600" dirty="0" err="1">
                <a:solidFill>
                  <a:schemeClr val="tx1"/>
                </a:solidFill>
              </a:rPr>
              <a:t>eiusmod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tempor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incididunt</a:t>
            </a:r>
            <a:r>
              <a:rPr lang="es-CO" sz="600" dirty="0">
                <a:solidFill>
                  <a:schemeClr val="tx1"/>
                </a:solidFill>
              </a:rPr>
              <a:t> ut labore et </a:t>
            </a:r>
            <a:r>
              <a:rPr lang="es-CO" sz="600" dirty="0" err="1">
                <a:solidFill>
                  <a:schemeClr val="tx1"/>
                </a:solidFill>
              </a:rPr>
              <a:t>dolore</a:t>
            </a:r>
            <a:r>
              <a:rPr lang="es-CO" sz="600" dirty="0">
                <a:solidFill>
                  <a:schemeClr val="tx1"/>
                </a:solidFill>
              </a:rPr>
              <a:t> magna </a:t>
            </a:r>
            <a:r>
              <a:rPr lang="es-CO" sz="600" dirty="0" err="1">
                <a:solidFill>
                  <a:schemeClr val="tx1"/>
                </a:solidFill>
              </a:rPr>
              <a:t>aliqua</a:t>
            </a:r>
            <a:r>
              <a:rPr lang="es-CO" sz="600" dirty="0">
                <a:solidFill>
                  <a:schemeClr val="tx1"/>
                </a:solidFill>
              </a:rPr>
              <a:t>. Ut </a:t>
            </a:r>
            <a:r>
              <a:rPr lang="es-CO" sz="600" dirty="0" err="1">
                <a:solidFill>
                  <a:schemeClr val="tx1"/>
                </a:solidFill>
              </a:rPr>
              <a:t>enim</a:t>
            </a:r>
            <a:r>
              <a:rPr lang="es-CO" sz="600" dirty="0">
                <a:solidFill>
                  <a:schemeClr val="tx1"/>
                </a:solidFill>
              </a:rPr>
              <a:t> ad </a:t>
            </a:r>
            <a:r>
              <a:rPr lang="es-CO" sz="600" dirty="0" err="1">
                <a:solidFill>
                  <a:schemeClr val="tx1"/>
                </a:solidFill>
              </a:rPr>
              <a:t>minim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veniam</a:t>
            </a:r>
            <a:r>
              <a:rPr lang="es-CO" sz="600" dirty="0">
                <a:solidFill>
                  <a:schemeClr val="tx1"/>
                </a:solidFill>
              </a:rPr>
              <a:t>, </a:t>
            </a:r>
            <a:r>
              <a:rPr lang="es-CO" sz="600" dirty="0" err="1">
                <a:solidFill>
                  <a:schemeClr val="tx1"/>
                </a:solidFill>
              </a:rPr>
              <a:t>quis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nostrud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exercitation</a:t>
            </a:r>
            <a:endParaRPr lang="es-CO" sz="500" dirty="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AF1CC5F-C5E5-EB4F-B183-4D286F22D776}"/>
              </a:ext>
            </a:extLst>
          </p:cNvPr>
          <p:cNvSpPr txBox="1"/>
          <p:nvPr/>
        </p:nvSpPr>
        <p:spPr>
          <a:xfrm>
            <a:off x="6906479" y="1638984"/>
            <a:ext cx="10081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" dirty="0">
                <a:solidFill>
                  <a:schemeClr val="tx1"/>
                </a:solidFill>
              </a:rPr>
              <a:t>10 de junio de 2022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353294-E055-3C46-BA6A-B702185FCF81}"/>
              </a:ext>
            </a:extLst>
          </p:cNvPr>
          <p:cNvSpPr txBox="1"/>
          <p:nvPr/>
        </p:nvSpPr>
        <p:spPr>
          <a:xfrm>
            <a:off x="7596336" y="1382221"/>
            <a:ext cx="69287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500" dirty="0">
                <a:solidFill>
                  <a:schemeClr val="tx1"/>
                </a:solidFill>
              </a:rPr>
              <a:t>Cali, Colombia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CA6FC27-DCDB-5C40-A747-F9A1244BD4FB}"/>
              </a:ext>
            </a:extLst>
          </p:cNvPr>
          <p:cNvSpPr/>
          <p:nvPr/>
        </p:nvSpPr>
        <p:spPr>
          <a:xfrm>
            <a:off x="6484386" y="2504896"/>
            <a:ext cx="1804824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63AB61D-84BF-4346-8102-A88D2870D5A6}"/>
              </a:ext>
            </a:extLst>
          </p:cNvPr>
          <p:cNvSpPr/>
          <p:nvPr/>
        </p:nvSpPr>
        <p:spPr>
          <a:xfrm>
            <a:off x="6484386" y="2504897"/>
            <a:ext cx="1804824" cy="102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Sol 28">
            <a:extLst>
              <a:ext uri="{FF2B5EF4-FFF2-40B4-BE49-F238E27FC236}">
                <a16:creationId xmlns:a16="http://schemas.microsoft.com/office/drawing/2014/main" id="{4EF79D7E-64FC-D144-AA6B-EF85BD60AD0B}"/>
              </a:ext>
            </a:extLst>
          </p:cNvPr>
          <p:cNvSpPr/>
          <p:nvPr/>
        </p:nvSpPr>
        <p:spPr>
          <a:xfrm>
            <a:off x="7062762" y="2715583"/>
            <a:ext cx="648072" cy="648072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EE67CFD-0892-7549-90C6-A02643F46569}"/>
              </a:ext>
            </a:extLst>
          </p:cNvPr>
          <p:cNvSpPr/>
          <p:nvPr/>
        </p:nvSpPr>
        <p:spPr>
          <a:xfrm>
            <a:off x="6588224" y="3665006"/>
            <a:ext cx="352058" cy="352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ara sonriente 30">
            <a:extLst>
              <a:ext uri="{FF2B5EF4-FFF2-40B4-BE49-F238E27FC236}">
                <a16:creationId xmlns:a16="http://schemas.microsoft.com/office/drawing/2014/main" id="{5B5CF33A-C22D-8646-8200-E50EFC8BF86E}"/>
              </a:ext>
            </a:extLst>
          </p:cNvPr>
          <p:cNvSpPr/>
          <p:nvPr/>
        </p:nvSpPr>
        <p:spPr>
          <a:xfrm>
            <a:off x="6650619" y="3732932"/>
            <a:ext cx="216024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5797E85-9A51-9F4F-97FA-C83DB8A25985}"/>
              </a:ext>
            </a:extLst>
          </p:cNvPr>
          <p:cNvSpPr txBox="1"/>
          <p:nvPr/>
        </p:nvSpPr>
        <p:spPr>
          <a:xfrm>
            <a:off x="6912160" y="3693926"/>
            <a:ext cx="1008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Daniel Delgado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44500E-1B87-E84D-B2FA-456C3F1D65C7}"/>
              </a:ext>
            </a:extLst>
          </p:cNvPr>
          <p:cNvSpPr txBox="1"/>
          <p:nvPr/>
        </p:nvSpPr>
        <p:spPr>
          <a:xfrm>
            <a:off x="6558706" y="4009711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tx1"/>
                </a:solidFill>
              </a:rPr>
              <a:t>Lorem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ipsum</a:t>
            </a:r>
            <a:r>
              <a:rPr lang="es-CO" sz="600" dirty="0">
                <a:solidFill>
                  <a:schemeClr val="tx1"/>
                </a:solidFill>
              </a:rPr>
              <a:t> dolor </a:t>
            </a:r>
            <a:r>
              <a:rPr lang="es-CO" sz="600" dirty="0" err="1">
                <a:solidFill>
                  <a:schemeClr val="tx1"/>
                </a:solidFill>
              </a:rPr>
              <a:t>sit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amet</a:t>
            </a:r>
            <a:r>
              <a:rPr lang="es-CO" sz="600" dirty="0">
                <a:solidFill>
                  <a:schemeClr val="tx1"/>
                </a:solidFill>
              </a:rPr>
              <a:t>, </a:t>
            </a:r>
            <a:r>
              <a:rPr lang="es-CO" sz="600" dirty="0" err="1">
                <a:solidFill>
                  <a:schemeClr val="tx1"/>
                </a:solidFill>
              </a:rPr>
              <a:t>consectetur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adipiscing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elit</a:t>
            </a:r>
            <a:r>
              <a:rPr lang="es-CO" sz="600" dirty="0">
                <a:solidFill>
                  <a:schemeClr val="tx1"/>
                </a:solidFill>
              </a:rPr>
              <a:t>, sed do </a:t>
            </a:r>
            <a:r>
              <a:rPr lang="es-CO" sz="600" dirty="0" err="1">
                <a:solidFill>
                  <a:schemeClr val="tx1"/>
                </a:solidFill>
              </a:rPr>
              <a:t>eiusmod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tempor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incididunt</a:t>
            </a:r>
            <a:r>
              <a:rPr lang="es-CO" sz="600" dirty="0">
                <a:solidFill>
                  <a:schemeClr val="tx1"/>
                </a:solidFill>
              </a:rPr>
              <a:t> ut labore et </a:t>
            </a:r>
            <a:r>
              <a:rPr lang="es-CO" sz="600" dirty="0" err="1">
                <a:solidFill>
                  <a:schemeClr val="tx1"/>
                </a:solidFill>
              </a:rPr>
              <a:t>dolore</a:t>
            </a:r>
            <a:r>
              <a:rPr lang="es-CO" sz="600" dirty="0">
                <a:solidFill>
                  <a:schemeClr val="tx1"/>
                </a:solidFill>
              </a:rPr>
              <a:t> magna </a:t>
            </a:r>
            <a:r>
              <a:rPr lang="es-CO" sz="600" dirty="0" err="1">
                <a:solidFill>
                  <a:schemeClr val="tx1"/>
                </a:solidFill>
              </a:rPr>
              <a:t>aliqua</a:t>
            </a:r>
            <a:r>
              <a:rPr lang="es-CO" sz="600" dirty="0">
                <a:solidFill>
                  <a:schemeClr val="tx1"/>
                </a:solidFill>
              </a:rPr>
              <a:t>. Ut </a:t>
            </a:r>
            <a:r>
              <a:rPr lang="es-CO" sz="600" dirty="0" err="1">
                <a:solidFill>
                  <a:schemeClr val="tx1"/>
                </a:solidFill>
              </a:rPr>
              <a:t>enim</a:t>
            </a:r>
            <a:r>
              <a:rPr lang="es-CO" sz="600" dirty="0">
                <a:solidFill>
                  <a:schemeClr val="tx1"/>
                </a:solidFill>
              </a:rPr>
              <a:t> ad </a:t>
            </a:r>
            <a:r>
              <a:rPr lang="es-CO" sz="600" dirty="0" err="1">
                <a:solidFill>
                  <a:schemeClr val="tx1"/>
                </a:solidFill>
              </a:rPr>
              <a:t>minim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veniam</a:t>
            </a:r>
            <a:r>
              <a:rPr lang="es-CO" sz="600" dirty="0">
                <a:solidFill>
                  <a:schemeClr val="tx1"/>
                </a:solidFill>
              </a:rPr>
              <a:t>, </a:t>
            </a:r>
            <a:r>
              <a:rPr lang="es-CO" sz="600" dirty="0" err="1">
                <a:solidFill>
                  <a:schemeClr val="tx1"/>
                </a:solidFill>
              </a:rPr>
              <a:t>quis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nostrud</a:t>
            </a:r>
            <a:r>
              <a:rPr lang="es-CO" sz="600" dirty="0">
                <a:solidFill>
                  <a:schemeClr val="tx1"/>
                </a:solidFill>
              </a:rPr>
              <a:t> </a:t>
            </a:r>
            <a:r>
              <a:rPr lang="es-CO" sz="600" dirty="0" err="1">
                <a:solidFill>
                  <a:schemeClr val="tx1"/>
                </a:solidFill>
              </a:rPr>
              <a:t>exercitation</a:t>
            </a:r>
            <a:endParaRPr lang="es-CO" sz="500" dirty="0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EE86C4A-2201-6742-8302-493F09E70CB0}"/>
              </a:ext>
            </a:extLst>
          </p:cNvPr>
          <p:cNvSpPr txBox="1"/>
          <p:nvPr/>
        </p:nvSpPr>
        <p:spPr>
          <a:xfrm>
            <a:off x="6906479" y="3812326"/>
            <a:ext cx="10081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" dirty="0">
                <a:solidFill>
                  <a:schemeClr val="tx1"/>
                </a:solidFill>
              </a:rPr>
              <a:t>17 de junio de 2022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D9890E-80A5-334A-9BBC-BFB4C70DBF52}"/>
              </a:ext>
            </a:extLst>
          </p:cNvPr>
          <p:cNvSpPr txBox="1"/>
          <p:nvPr/>
        </p:nvSpPr>
        <p:spPr>
          <a:xfrm>
            <a:off x="7380312" y="3555563"/>
            <a:ext cx="9088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500" dirty="0">
                <a:solidFill>
                  <a:schemeClr val="tx1"/>
                </a:solidFill>
              </a:rPr>
              <a:t>Medellín, Colombia</a:t>
            </a:r>
          </a:p>
        </p:txBody>
      </p:sp>
    </p:spTree>
    <p:extLst>
      <p:ext uri="{BB962C8B-B14F-4D97-AF65-F5344CB8AC3E}">
        <p14:creationId xmlns:p14="http://schemas.microsoft.com/office/powerpoint/2010/main" val="325057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perfil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ED23B6C4-6F75-4345-951F-4E370E43669E}"/>
              </a:ext>
            </a:extLst>
          </p:cNvPr>
          <p:cNvSpPr/>
          <p:nvPr/>
        </p:nvSpPr>
        <p:spPr>
          <a:xfrm>
            <a:off x="822960" y="1447038"/>
            <a:ext cx="5261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En esta sección simplemente el usuario puede editar su foto de perfil y su nombre.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También hay un botón de cerrar sesión que permite al usuario de la aplicación volver a ver el </a:t>
            </a:r>
            <a:r>
              <a:rPr lang="es-CO" sz="1200" dirty="0" err="1">
                <a:solidFill>
                  <a:schemeClr val="tx1"/>
                </a:solidFill>
              </a:rPr>
              <a:t>login</a:t>
            </a:r>
            <a:r>
              <a:rPr lang="es-CO" sz="1200" dirty="0">
                <a:solidFill>
                  <a:schemeClr val="tx1"/>
                </a:solidFill>
              </a:rPr>
              <a:t> e iniciar sesión con otro usuario.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La información del usuario también debe ser almacenada usando persistencia.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CF68D04-BF75-E649-A50C-5610E161B357}"/>
              </a:ext>
            </a:extLst>
          </p:cNvPr>
          <p:cNvSpPr/>
          <p:nvPr/>
        </p:nvSpPr>
        <p:spPr>
          <a:xfrm>
            <a:off x="6292338" y="1490080"/>
            <a:ext cx="1959923" cy="3097894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6575591-3D6E-F84B-94AB-C8062D2A44F3}"/>
              </a:ext>
            </a:extLst>
          </p:cNvPr>
          <p:cNvSpPr/>
          <p:nvPr/>
        </p:nvSpPr>
        <p:spPr>
          <a:xfrm>
            <a:off x="6588224" y="1635646"/>
            <a:ext cx="1296143" cy="12961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202894-9E07-1543-8032-9550B3A20B16}"/>
              </a:ext>
            </a:extLst>
          </p:cNvPr>
          <p:cNvSpPr/>
          <p:nvPr/>
        </p:nvSpPr>
        <p:spPr>
          <a:xfrm>
            <a:off x="6624227" y="4227934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Cerrar sesión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4D842AD-955B-7A41-8C54-2EE5103004D3}"/>
              </a:ext>
            </a:extLst>
          </p:cNvPr>
          <p:cNvSpPr/>
          <p:nvPr/>
        </p:nvSpPr>
        <p:spPr>
          <a:xfrm>
            <a:off x="6624923" y="3520383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Editar perfil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18A5EED-11B3-1E48-96A0-2B99A2784A0D}"/>
              </a:ext>
            </a:extLst>
          </p:cNvPr>
          <p:cNvSpPr/>
          <p:nvPr/>
        </p:nvSpPr>
        <p:spPr>
          <a:xfrm>
            <a:off x="6372199" y="3118848"/>
            <a:ext cx="1800200" cy="3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Andrés Andrade</a:t>
            </a:r>
          </a:p>
        </p:txBody>
      </p:sp>
      <p:sp>
        <p:nvSpPr>
          <p:cNvPr id="43" name="Cara sonriente 42">
            <a:extLst>
              <a:ext uri="{FF2B5EF4-FFF2-40B4-BE49-F238E27FC236}">
                <a16:creationId xmlns:a16="http://schemas.microsoft.com/office/drawing/2014/main" id="{C4B70A80-E41F-3149-B0DC-E0AF976C7E8F}"/>
              </a:ext>
            </a:extLst>
          </p:cNvPr>
          <p:cNvSpPr/>
          <p:nvPr/>
        </p:nvSpPr>
        <p:spPr>
          <a:xfrm>
            <a:off x="6804248" y="1833283"/>
            <a:ext cx="842291" cy="84229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4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visual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AC38501-B798-3046-BA46-AB56246E7E2E}"/>
              </a:ext>
            </a:extLst>
          </p:cNvPr>
          <p:cNvSpPr/>
          <p:nvPr/>
        </p:nvSpPr>
        <p:spPr>
          <a:xfrm>
            <a:off x="822960" y="1447038"/>
            <a:ext cx="52612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Integre creativamente todas la pantallas anteriores con los estilos visuales de </a:t>
            </a:r>
            <a:r>
              <a:rPr lang="es-CO" sz="1200" dirty="0" err="1">
                <a:solidFill>
                  <a:schemeClr val="tx1"/>
                </a:solidFill>
              </a:rPr>
              <a:t>Youtube</a:t>
            </a:r>
            <a:r>
              <a:rPr lang="es-CO" sz="1200" dirty="0">
                <a:solidFill>
                  <a:schemeClr val="tx1"/>
                </a:solidFill>
              </a:rPr>
              <a:t>, Instagram o Facebook, acorde a su asignación.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r>
              <a:rPr lang="es-CO" sz="1200" dirty="0">
                <a:solidFill>
                  <a:schemeClr val="tx1"/>
                </a:solidFill>
              </a:rPr>
              <a:t>Se trata de observar la disposición de elementos en pantalla y colores para lograr un estilo visual inspirado en estas 3 aplicaciones.</a:t>
            </a:r>
          </a:p>
          <a:p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s-CO" sz="1200" dirty="0">
              <a:solidFill>
                <a:schemeClr val="tx1"/>
              </a:solidFill>
            </a:endParaRP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5C3C03-98F2-2146-914B-9265103F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80" y="2859782"/>
            <a:ext cx="156100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CF4663-E0A9-0B46-9D5F-F268DC27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97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cebook Logo - PNG y Vector">
            <a:extLst>
              <a:ext uri="{FF2B5EF4-FFF2-40B4-BE49-F238E27FC236}">
                <a16:creationId xmlns:a16="http://schemas.microsoft.com/office/drawing/2014/main" id="{E2B646FE-B902-6847-9990-39649E4B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29" y="282398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62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29AF87-1506-7B4C-ADB0-F71CA243E5A5}"/>
              </a:ext>
            </a:extLst>
          </p:cNvPr>
          <p:cNvSpPr txBox="1"/>
          <p:nvPr/>
        </p:nvSpPr>
        <p:spPr>
          <a:xfrm>
            <a:off x="899592" y="1635646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1. La pantalla de </a:t>
            </a:r>
            <a:r>
              <a:rPr lang="es-CO" dirty="0" err="1">
                <a:solidFill>
                  <a:schemeClr val="tx1"/>
                </a:solidFill>
              </a:rPr>
              <a:t>login</a:t>
            </a:r>
            <a:r>
              <a:rPr lang="es-CO" dirty="0">
                <a:solidFill>
                  <a:schemeClr val="tx1"/>
                </a:solidFill>
              </a:rPr>
              <a:t> permite ingresar con las credenciales de 2 usuarios diferentes.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2. La pantalla de </a:t>
            </a:r>
            <a:r>
              <a:rPr lang="es-CO" dirty="0" err="1">
                <a:solidFill>
                  <a:schemeClr val="tx1"/>
                </a:solidFill>
              </a:rPr>
              <a:t>login</a:t>
            </a:r>
            <a:r>
              <a:rPr lang="es-CO" dirty="0">
                <a:solidFill>
                  <a:schemeClr val="tx1"/>
                </a:solidFill>
              </a:rPr>
              <a:t> da </a:t>
            </a:r>
            <a:r>
              <a:rPr lang="es-CO" dirty="0" err="1">
                <a:solidFill>
                  <a:schemeClr val="tx1"/>
                </a:solidFill>
              </a:rPr>
              <a:t>feedback</a:t>
            </a:r>
            <a:r>
              <a:rPr lang="es-CO" dirty="0">
                <a:solidFill>
                  <a:schemeClr val="tx1"/>
                </a:solidFill>
              </a:rPr>
              <a:t> al usuario cuando este se equivoca en las credenciales.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3. Las credenciales se almacenan de modo que si un usuario inicia sesión una vez, no lo tiene que volver a hacer cuando inicia nuevamente la aplicación.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4. La aplicación implementa un sistema de navegación con barra inferior o superior basada en </a:t>
            </a:r>
            <a:r>
              <a:rPr lang="es-CO" dirty="0" err="1">
                <a:solidFill>
                  <a:schemeClr val="tx1"/>
                </a:solidFill>
              </a:rPr>
              <a:t>fragments</a:t>
            </a:r>
            <a:r>
              <a:rPr lang="es-CO" dirty="0">
                <a:solidFill>
                  <a:schemeClr val="tx1"/>
                </a:solidFill>
              </a:rPr>
              <a:t>. </a:t>
            </a:r>
            <a:r>
              <a:rPr lang="es-CO" b="1" dirty="0">
                <a:solidFill>
                  <a:schemeClr val="tx1"/>
                </a:solidFill>
              </a:rPr>
              <a:t>0.3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5. La pantalla de publicar permite tomar una foto para crear una publicación. </a:t>
            </a:r>
            <a:r>
              <a:rPr lang="es-CO" b="1" dirty="0">
                <a:solidFill>
                  <a:schemeClr val="tx1"/>
                </a:solidFill>
              </a:rPr>
              <a:t>0.4 puntos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47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7342</TotalTime>
  <Words>932</Words>
  <Application>Microsoft Macintosh PowerPoint</Application>
  <PresentationFormat>Presentación en pantalla (16:9)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Retrospección</vt:lpstr>
      <vt:lpstr>Aplicaciones Móviles Reto 1</vt:lpstr>
      <vt:lpstr>Reto 1: Social App Prototype </vt:lpstr>
      <vt:lpstr>Login</vt:lpstr>
      <vt:lpstr>Navegación</vt:lpstr>
      <vt:lpstr>Publicar</vt:lpstr>
      <vt:lpstr>Home</vt:lpstr>
      <vt:lpstr>Mi perfil</vt:lpstr>
      <vt:lpstr>Estilo visual</vt:lpstr>
      <vt:lpstr>Calificación</vt:lpstr>
      <vt:lpstr>Calificación</vt:lpstr>
      <vt:lpstr>Calificación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133</cp:revision>
  <dcterms:modified xsi:type="dcterms:W3CDTF">2022-02-22T00:19:44Z</dcterms:modified>
</cp:coreProperties>
</file>