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</p:sldMasterIdLst>
  <p:notesMasterIdLst>
    <p:notesMasterId r:id="rId30"/>
  </p:notesMasterIdLst>
  <p:sldIdLst>
    <p:sldId id="256" r:id="rId2"/>
    <p:sldId id="291" r:id="rId3"/>
    <p:sldId id="292" r:id="rId4"/>
    <p:sldId id="293" r:id="rId5"/>
    <p:sldId id="294" r:id="rId6"/>
    <p:sldId id="295" r:id="rId7"/>
    <p:sldId id="298" r:id="rId8"/>
    <p:sldId id="360" r:id="rId9"/>
    <p:sldId id="358" r:id="rId10"/>
    <p:sldId id="356" r:id="rId11"/>
    <p:sldId id="324" r:id="rId12"/>
    <p:sldId id="325" r:id="rId13"/>
    <p:sldId id="296" r:id="rId14"/>
    <p:sldId id="301" r:id="rId15"/>
    <p:sldId id="284" r:id="rId16"/>
    <p:sldId id="285" r:id="rId17"/>
    <p:sldId id="286" r:id="rId18"/>
    <p:sldId id="287" r:id="rId19"/>
    <p:sldId id="289" r:id="rId20"/>
    <p:sldId id="359" r:id="rId21"/>
    <p:sldId id="257" r:id="rId22"/>
    <p:sldId id="258" r:id="rId23"/>
    <p:sldId id="260" r:id="rId24"/>
    <p:sldId id="288" r:id="rId25"/>
    <p:sldId id="300" r:id="rId26"/>
    <p:sldId id="328" r:id="rId27"/>
    <p:sldId id="329" r:id="rId28"/>
    <p:sldId id="36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9E5ECE"/>
    <a:srgbClr val="FCF6B3"/>
    <a:srgbClr val="FFFFFF"/>
    <a:srgbClr val="000000"/>
    <a:srgbClr val="002060"/>
    <a:srgbClr val="FE9900"/>
    <a:srgbClr val="232F3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4628"/>
  </p:normalViewPr>
  <p:slideViewPr>
    <p:cSldViewPr>
      <p:cViewPr varScale="1">
        <p:scale>
          <a:sx n="158" d="100"/>
          <a:sy n="158" d="100"/>
        </p:scale>
        <p:origin x="20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29203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42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799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95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06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005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61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3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642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0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38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49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3339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8111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238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7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97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5069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981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04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602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4489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7558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477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7F8E3347-EFDA-483A-9E95-BDA4F3B6010F}" type="datetimeFigureOut">
              <a:rPr lang="en-US" smtClean="0"/>
              <a:t>2/2/21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 smtClean="0">
                <a:solidFill>
                  <a:schemeClr val="dk2"/>
                </a:solidFill>
              </a:rPr>
              <a:t>‹Nº›</a:t>
            </a:fld>
            <a:endParaRPr lang="es" sz="1000">
              <a:solidFill>
                <a:schemeClr val="dk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8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Móviles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Domiciano RIncón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Ingeniería Telemática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s" dirty="0"/>
              <a:t>iseño de medios interactivos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</a:t>
            </a:r>
            <a:r>
              <a:rPr lang="es" dirty="0"/>
              <a:t>ngeniría de sistemas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7162" t="15700" r="26375" b="11501"/>
          <a:stretch/>
        </p:blipFill>
        <p:spPr>
          <a:xfrm>
            <a:off x="3688188" y="101176"/>
            <a:ext cx="1813344" cy="1598201"/>
          </a:xfrm>
          <a:prstGeom prst="rect">
            <a:avLst/>
          </a:prstGeom>
        </p:spPr>
      </p:pic>
      <p:pic>
        <p:nvPicPr>
          <p:cNvPr id="103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31" y="3639469"/>
            <a:ext cx="275272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3B8EB6E-547D-2A4D-9E34-A07E028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dirty="0" err="1"/>
              <a:t>Comunicación</a:t>
            </a:r>
            <a:endParaRPr lang="en-US" dirty="0"/>
          </a:p>
        </p:txBody>
      </p:sp>
      <p:pic>
        <p:nvPicPr>
          <p:cNvPr id="5" name="Picture 6" descr="File:Slack Technologies Logo.svg - Wikimedia Commons">
            <a:extLst>
              <a:ext uri="{FF2B5EF4-FFF2-40B4-BE49-F238E27FC236}">
                <a16:creationId xmlns:a16="http://schemas.microsoft.com/office/drawing/2014/main" id="{008131BD-764E-E34F-B5F8-7CADCC76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3" y="1673511"/>
            <a:ext cx="2689046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itHub logo and symbol, meaning, history, PNG">
            <a:extLst>
              <a:ext uri="{FF2B5EF4-FFF2-40B4-BE49-F238E27FC236}">
                <a16:creationId xmlns:a16="http://schemas.microsoft.com/office/drawing/2014/main" id="{E8C00636-DE31-FE43-B6B3-C04CEAA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71750"/>
            <a:ext cx="208851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nterprise 2020">
            <a:extLst>
              <a:ext uri="{FF2B5EF4-FFF2-40B4-BE49-F238E27FC236}">
                <a16:creationId xmlns:a16="http://schemas.microsoft.com/office/drawing/2014/main" id="{F982293F-C5D5-9644-9389-0CE07962F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0" b="33704"/>
          <a:stretch/>
        </p:blipFill>
        <p:spPr bwMode="auto">
          <a:xfrm>
            <a:off x="4792383" y="1292511"/>
            <a:ext cx="3465820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Youtube Logo - PNG y Vector">
            <a:extLst>
              <a:ext uri="{FF2B5EF4-FFF2-40B4-BE49-F238E27FC236}">
                <a16:creationId xmlns:a16="http://schemas.microsoft.com/office/drawing/2014/main" id="{D74432BE-CA21-0842-AB4A-38881C0E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14725"/>
            <a:ext cx="4038600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File:Slack Technologies Logo.svg - Wikimedia Commons">
            <a:extLst>
              <a:ext uri="{FF2B5EF4-FFF2-40B4-BE49-F238E27FC236}">
                <a16:creationId xmlns:a16="http://schemas.microsoft.com/office/drawing/2014/main" id="{1156D3DB-5B62-DF44-9DC2-1A38B2ECF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79"/>
          <a:stretch/>
        </p:blipFill>
        <p:spPr bwMode="auto">
          <a:xfrm>
            <a:off x="1403647" y="1673511"/>
            <a:ext cx="1896331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outube Logo - PNG y Vector">
            <a:extLst>
              <a:ext uri="{FF2B5EF4-FFF2-40B4-BE49-F238E27FC236}">
                <a16:creationId xmlns:a16="http://schemas.microsoft.com/office/drawing/2014/main" id="{EDE4CD3A-2228-294E-8ADC-B2DBB885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8"/>
          <a:stretch/>
        </p:blipFill>
        <p:spPr bwMode="auto">
          <a:xfrm>
            <a:off x="5940151" y="3514724"/>
            <a:ext cx="2659101" cy="90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Enterprise 2020">
            <a:extLst>
              <a:ext uri="{FF2B5EF4-FFF2-40B4-BE49-F238E27FC236}">
                <a16:creationId xmlns:a16="http://schemas.microsoft.com/office/drawing/2014/main" id="{B9DA7527-9487-5C42-8972-B3A3BE46F9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64" t="29630" b="33704"/>
          <a:stretch/>
        </p:blipFill>
        <p:spPr bwMode="auto">
          <a:xfrm>
            <a:off x="6083887" y="1303021"/>
            <a:ext cx="2174316" cy="127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99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Fechas importantes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Entregas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989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Eventos importantes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*Pitch </a:t>
            </a:r>
            <a:r>
              <a:rPr lang="es-ES" b="1" dirty="0" err="1"/>
              <a:t>Elevator</a:t>
            </a:r>
            <a:r>
              <a:rPr lang="es-ES" b="1" dirty="0"/>
              <a:t> (Semana 4)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1 – Prototipo de la App (Semana 8)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2 – Pre entrega (Semana 16)</a:t>
            </a:r>
          </a:p>
          <a:p>
            <a:pPr marL="150876" lvl="1" indent="0">
              <a:buNone/>
            </a:pPr>
            <a:endParaRPr lang="es-ES" sz="1500" dirty="0"/>
          </a:p>
          <a:p>
            <a:r>
              <a:rPr lang="es-ES" b="1" dirty="0"/>
              <a:t>*Entrega final – Producto final (Semana 18)</a:t>
            </a:r>
          </a:p>
          <a:p>
            <a:pPr marL="150876" lvl="1" indent="0">
              <a:buNone/>
            </a:pPr>
            <a:endParaRPr lang="es-ES" sz="1500" dirty="0"/>
          </a:p>
        </p:txBody>
      </p:sp>
      <p:pic>
        <p:nvPicPr>
          <p:cNvPr id="4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2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Clase 1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1462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Conceptos iniciales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Familiarización con el sistema</a:t>
            </a:r>
            <a:endParaRPr dirty="0"/>
          </a:p>
        </p:txBody>
      </p:sp>
      <p:pic>
        <p:nvPicPr>
          <p:cNvPr id="5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675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1. Introducción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4" name="4 Rectángulo"/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6" name="4 Rectángulo"/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4730" y="1760254"/>
            <a:ext cx="5162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Gracias al uso masivo de teléfonos inteligentes y a la amplia cobertura de internet, ha surgido el mercado de las aplicaciones móviles.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 portabilidad del Smartphone es un aspecto clave.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CA6612F4-ABBC-FC41-BC49-130B64722639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1120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1515437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Las empresas querrán tener una base de datos de sus clientes y información relacionada con ellos para plantear estrategias de mercado.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1923678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98D131E8-8C80-3941-96CD-DFB3A17A1C28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4F7D0E1F-8C1E-5349-8C68-30122F5A56B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6E0AA17A-EA8D-6240-9D2B-815A0E2B552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ED9FEB2D-5539-924E-82B1-73A7CB4D5F6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31233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307525"/>
            <a:ext cx="494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Mediante una aplicación se puede popularizar una marca. Usando como vitrina la tienda de aplicaciones y atrapando clientes con los servicios ofrecidos.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66864" y="2571750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4 Rectángulo">
            <a:extLst>
              <a:ext uri="{FF2B5EF4-FFF2-40B4-BE49-F238E27FC236}">
                <a16:creationId xmlns:a16="http://schemas.microsoft.com/office/drawing/2014/main" id="{671A9EED-6184-C44D-819D-2F3648F7E16A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FC796966-E13A-424E-8F40-D8F77C6D9D21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381CC37C-E08F-B048-900C-6EFAC9067675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4" name="4 Rectángulo">
            <a:extLst>
              <a:ext uri="{FF2B5EF4-FFF2-40B4-BE49-F238E27FC236}">
                <a16:creationId xmlns:a16="http://schemas.microsoft.com/office/drawing/2014/main" id="{050A7C7B-8193-9D48-9CF6-68E4E664854D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61971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7168" y="2931790"/>
            <a:ext cx="5162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Una aplicación crea un canal de comunicación entre la empresa y el cliente donde se puede intercambiar información relevante como solicitudes, noticias, cambios o notificaciones entre otros.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EEC26619-CC15-964A-862C-8297AF93C741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6B13EADF-7AE5-5344-A0EC-E2740E225F90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5C5D18CE-26E7-724D-91CE-4AA34BFBC716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E1ED6EF6-7814-A14A-B74D-E52A2B86C823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1191274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2933531"/>
            <a:ext cx="5162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accionamiento remoto es muy usado a nivel industrial.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219822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29484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5696" y="1769789"/>
            <a:ext cx="424847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</a:p>
          <a:p>
            <a:r>
              <a:rPr lang="es-ES" dirty="0">
                <a:solidFill>
                  <a:schemeClr val="tx2"/>
                </a:solidFill>
              </a:rPr>
              <a:t>Fundamentos de programación en Android</a:t>
            </a: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Diseño, ideación y </a:t>
            </a:r>
            <a:r>
              <a:rPr lang="es-ES" dirty="0" err="1">
                <a:solidFill>
                  <a:schemeClr val="tx2"/>
                </a:solidFill>
              </a:rPr>
              <a:t>prototipado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Arquitecturas y </a:t>
            </a:r>
            <a:r>
              <a:rPr lang="es-ES" dirty="0" err="1">
                <a:solidFill>
                  <a:schemeClr val="tx2"/>
                </a:solidFill>
              </a:rPr>
              <a:t>cloud</a:t>
            </a:r>
            <a:endParaRPr lang="es-ES" dirty="0">
              <a:solidFill>
                <a:schemeClr val="tx2"/>
              </a:solidFill>
            </a:endParaRPr>
          </a:p>
          <a:p>
            <a:endParaRPr lang="es-ES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dirty="0">
              <a:solidFill>
                <a:schemeClr val="tx2"/>
              </a:solidFill>
            </a:endParaRPr>
          </a:p>
          <a:p>
            <a:r>
              <a:rPr lang="es-ES" dirty="0">
                <a:solidFill>
                  <a:schemeClr val="tx2"/>
                </a:solidFill>
              </a:rPr>
              <a:t>Construcción y despliegue</a:t>
            </a:r>
            <a:endParaRPr lang="es-CO" dirty="0">
              <a:solidFill>
                <a:schemeClr val="tx2"/>
              </a:solidFill>
            </a:endParaRPr>
          </a:p>
        </p:txBody>
      </p:sp>
      <p:pic>
        <p:nvPicPr>
          <p:cNvPr id="12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57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Relevancia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69746" y="3581603"/>
            <a:ext cx="5162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Proveer un servicio a un público objetivo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6864" y="3867894"/>
            <a:ext cx="6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4 Rectángulo">
            <a:extLst>
              <a:ext uri="{FF2B5EF4-FFF2-40B4-BE49-F238E27FC236}">
                <a16:creationId xmlns:a16="http://schemas.microsoft.com/office/drawing/2014/main" id="{5B19609B-CAD6-D94A-8D1A-55705072C432}"/>
              </a:ext>
            </a:extLst>
          </p:cNvPr>
          <p:cNvSpPr/>
          <p:nvPr/>
        </p:nvSpPr>
        <p:spPr>
          <a:xfrm>
            <a:off x="899592" y="230089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Posicionamiento de marca</a:t>
            </a:r>
          </a:p>
        </p:txBody>
      </p:sp>
      <p:sp>
        <p:nvSpPr>
          <p:cNvPr id="11" name="4 Rectángulo">
            <a:extLst>
              <a:ext uri="{FF2B5EF4-FFF2-40B4-BE49-F238E27FC236}">
                <a16:creationId xmlns:a16="http://schemas.microsoft.com/office/drawing/2014/main" id="{3E854298-525C-BF47-B266-19A91503956F}"/>
              </a:ext>
            </a:extLst>
          </p:cNvPr>
          <p:cNvSpPr/>
          <p:nvPr/>
        </p:nvSpPr>
        <p:spPr>
          <a:xfrm>
            <a:off x="899592" y="16356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Reunir información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F250C144-1222-9541-8E3A-1D4B3E3F2D11}"/>
              </a:ext>
            </a:extLst>
          </p:cNvPr>
          <p:cNvSpPr/>
          <p:nvPr/>
        </p:nvSpPr>
        <p:spPr>
          <a:xfrm>
            <a:off x="899592" y="2966146"/>
            <a:ext cx="1767272" cy="486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Canal de comunicación</a:t>
            </a:r>
          </a:p>
        </p:txBody>
      </p:sp>
      <p:sp>
        <p:nvSpPr>
          <p:cNvPr id="13" name="4 Rectángulo">
            <a:extLst>
              <a:ext uri="{FF2B5EF4-FFF2-40B4-BE49-F238E27FC236}">
                <a16:creationId xmlns:a16="http://schemas.microsoft.com/office/drawing/2014/main" id="{FF9E6754-02EC-9F42-9806-A0744CB5B2E6}"/>
              </a:ext>
            </a:extLst>
          </p:cNvPr>
          <p:cNvSpPr/>
          <p:nvPr/>
        </p:nvSpPr>
        <p:spPr>
          <a:xfrm>
            <a:off x="899592" y="3631396"/>
            <a:ext cx="1767272" cy="48687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Publicar un servicio</a:t>
            </a:r>
          </a:p>
        </p:txBody>
      </p:sp>
    </p:spTree>
    <p:extLst>
      <p:ext uri="{BB962C8B-B14F-4D97-AF65-F5344CB8AC3E}">
        <p14:creationId xmlns:p14="http://schemas.microsoft.com/office/powerpoint/2010/main" val="573180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491630"/>
            <a:ext cx="48965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Es un sistema operativo diseñado para ser ejecutado por dispositivos móviles con pantalla táctil.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Tiene licencia Apache y GNU GPL que da libertad a cualquiera de usarlo y modificarlo.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En los últimos años debido a su diseño basado en aplicaciones y su licencia libre, ha sido adoptado por numerosas compañías de electrónica de consumo como el sistema operativo de sus teléfonos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lenguaje de desarrollo para aplicaciones en Android es JAVA.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l="27162" t="15700" r="26375" b="11501"/>
          <a:stretch/>
        </p:blipFill>
        <p:spPr>
          <a:xfrm>
            <a:off x="6588224" y="1995686"/>
            <a:ext cx="1813344" cy="15982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Sistema Operativo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1713129"/>
            <a:ext cx="43924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es un proyecto financiado por Google. Todos los dispositivos Android van asociados a una cuenta en google.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El gestor de aplicaciones es Google Play Store aunque se pueden instalar aplicaciones sin esta herramienta.</a:t>
            </a:r>
          </a:p>
          <a:p>
            <a:pPr marL="457200" lvl="0" indent="-342900">
              <a:buSzPts val="1800"/>
              <a:buChar char="●"/>
            </a:pPr>
            <a:endParaRPr lang="es-CO" dirty="0">
              <a:solidFill>
                <a:schemeClr val="tx1"/>
              </a:solidFill>
            </a:endParaRPr>
          </a:p>
          <a:p>
            <a:pPr marL="457200" lvl="0" indent="-342900">
              <a:buSzPts val="1800"/>
              <a:buChar char="●"/>
            </a:pPr>
            <a:r>
              <a:rPr lang="es-CO" dirty="0">
                <a:solidFill>
                  <a:schemeClr val="tx1"/>
                </a:solidFill>
              </a:rPr>
              <a:t>Android ha sido tan versátil que incluso se usa para videoconsolas, televisores, relojes y hasta automóviles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0" name="Picture 2" descr="Resultado de imagen de google android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713129"/>
            <a:ext cx="3684236" cy="2456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Android y Google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15362" t="11599" r="38969" b="18101"/>
          <a:stretch/>
        </p:blipFill>
        <p:spPr>
          <a:xfrm>
            <a:off x="2682044" y="1344733"/>
            <a:ext cx="3779912" cy="3272940"/>
          </a:xfrm>
          <a:prstGeom prst="rect">
            <a:avLst/>
          </a:prstGeom>
        </p:spPr>
      </p:pic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API </a:t>
            </a:r>
            <a:r>
              <a:rPr lang="es-ES" dirty="0" err="1"/>
              <a:t>Level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50662" y="375001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55586" y="3308654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SERVIDOR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714" y="2479997"/>
            <a:ext cx="2104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ALMACENAMIENTO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538605" y="1505040"/>
            <a:ext cx="585123" cy="922694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26 Rectángulo"/>
          <p:cNvSpPr/>
          <p:nvPr/>
        </p:nvSpPr>
        <p:spPr>
          <a:xfrm>
            <a:off x="1599375" y="1613041"/>
            <a:ext cx="463582" cy="6953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6 Rectángulo"/>
          <p:cNvSpPr/>
          <p:nvPr/>
        </p:nvSpPr>
        <p:spPr>
          <a:xfrm>
            <a:off x="1235474" y="3125442"/>
            <a:ext cx="1182590" cy="981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JS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6601" y="4084852"/>
            <a:ext cx="112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66601" y="2427734"/>
            <a:ext cx="112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APP MÓVIL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012160" y="2025099"/>
            <a:ext cx="864096" cy="2345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84168" y="3178884"/>
            <a:ext cx="792088" cy="2360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547991" y="2044557"/>
            <a:ext cx="788948" cy="383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2554443" y="3178884"/>
            <a:ext cx="759373" cy="4665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Topología actual</a:t>
            </a:r>
            <a:endParaRPr lang="en-US" dirty="0"/>
          </a:p>
        </p:txBody>
      </p:sp>
      <p:pic>
        <p:nvPicPr>
          <p:cNvPr id="1026" name="Picture 2" descr="Resultado de imagen para server png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62" y="2186204"/>
            <a:ext cx="1099578" cy="10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400" y="1554223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n para storage png icon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99" y="2824239"/>
            <a:ext cx="758635" cy="88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ices as Code: Selling through vs. Selling to Developers | by ...">
            <a:extLst>
              <a:ext uri="{FF2B5EF4-FFF2-40B4-BE49-F238E27FC236}">
                <a16:creationId xmlns:a16="http://schemas.microsoft.com/office/drawing/2014/main" id="{7F86C286-A0E2-7F4B-A88D-06D2F6352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415" y="2024239"/>
            <a:ext cx="1527069" cy="152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47C8FE-5529-6E42-A5DD-FD250B374480}"/>
              </a:ext>
            </a:extLst>
          </p:cNvPr>
          <p:cNvCxnSpPr>
            <a:cxnSpLocks/>
          </p:cNvCxnSpPr>
          <p:nvPr/>
        </p:nvCxnSpPr>
        <p:spPr>
          <a:xfrm flipV="1">
            <a:off x="4467581" y="2735993"/>
            <a:ext cx="5645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332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Tendencias del desarrollo móvil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Android</a:t>
            </a:r>
            <a:endParaRPr dirty="0"/>
          </a:p>
        </p:txBody>
      </p:sp>
      <p:pic>
        <p:nvPicPr>
          <p:cNvPr id="6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2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0B8A1-EAD6-F947-ADAD-22FE60D13AB8}"/>
              </a:ext>
            </a:extLst>
          </p:cNvPr>
          <p:cNvSpPr/>
          <p:nvPr/>
        </p:nvSpPr>
        <p:spPr>
          <a:xfrm>
            <a:off x="2253110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01256-8EA1-FC46-AF64-99FDDC4FC3E8}"/>
              </a:ext>
            </a:extLst>
          </p:cNvPr>
          <p:cNvSpPr/>
          <p:nvPr/>
        </p:nvSpPr>
        <p:spPr>
          <a:xfrm>
            <a:off x="4860032" y="1843422"/>
            <a:ext cx="2102865" cy="273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&lt;View&gt;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   &lt;Image style={…}/&gt;</a:t>
            </a:r>
          </a:p>
          <a:p>
            <a:r>
              <a:rPr lang="en-US" dirty="0"/>
              <a:t>&lt;/View&gt;</a:t>
            </a:r>
          </a:p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01CDA-E312-684E-B913-A1D1D830804A}"/>
              </a:ext>
            </a:extLst>
          </p:cNvPr>
          <p:cNvSpPr/>
          <p:nvPr/>
        </p:nvSpPr>
        <p:spPr>
          <a:xfrm>
            <a:off x="2553083" y="2139702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0B7B0-C26F-6B4F-90DD-DD9C4B24D4AC}"/>
              </a:ext>
            </a:extLst>
          </p:cNvPr>
          <p:cNvSpPr/>
          <p:nvPr/>
        </p:nvSpPr>
        <p:spPr>
          <a:xfrm>
            <a:off x="3303841" y="3402674"/>
            <a:ext cx="795645" cy="8639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3F3D7-3317-0D49-80B4-A25ACF6FE0A2}"/>
              </a:ext>
            </a:extLst>
          </p:cNvPr>
          <p:cNvCxnSpPr/>
          <p:nvPr/>
        </p:nvCxnSpPr>
        <p:spPr>
          <a:xfrm flipH="1">
            <a:off x="2253110" y="2571750"/>
            <a:ext cx="299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0ED23C-613D-5F41-88ED-56632AF581D4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950905" y="1843422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9EEDB3-B6DD-2443-A8E8-28011D5BC5DE}"/>
              </a:ext>
            </a:extLst>
          </p:cNvPr>
          <p:cNvCxnSpPr>
            <a:cxnSpLocks/>
          </p:cNvCxnSpPr>
          <p:nvPr/>
        </p:nvCxnSpPr>
        <p:spPr>
          <a:xfrm>
            <a:off x="3701664" y="4283446"/>
            <a:ext cx="1" cy="29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B5745B-EDE0-1941-A21B-9B7F8ADB5409}"/>
              </a:ext>
            </a:extLst>
          </p:cNvPr>
          <p:cNvCxnSpPr>
            <a:cxnSpLocks/>
          </p:cNvCxnSpPr>
          <p:nvPr/>
        </p:nvCxnSpPr>
        <p:spPr>
          <a:xfrm flipH="1">
            <a:off x="4099486" y="3834654"/>
            <a:ext cx="25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D8A5EF-E680-D242-9822-E48EFE384885}"/>
              </a:ext>
            </a:extLst>
          </p:cNvPr>
          <p:cNvCxnSpPr>
            <a:cxnSpLocks/>
          </p:cNvCxnSpPr>
          <p:nvPr/>
        </p:nvCxnSpPr>
        <p:spPr>
          <a:xfrm flipH="1">
            <a:off x="2253110" y="3834654"/>
            <a:ext cx="1050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ECF2FB-D3F7-5E4F-A890-A9A655D78D83}"/>
              </a:ext>
            </a:extLst>
          </p:cNvPr>
          <p:cNvSpPr txBox="1"/>
          <p:nvPr/>
        </p:nvSpPr>
        <p:spPr>
          <a:xfrm>
            <a:off x="107504" y="2599506"/>
            <a:ext cx="1995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Diseño</a:t>
            </a:r>
            <a:r>
              <a:rPr lang="en-US" dirty="0">
                <a:solidFill>
                  <a:schemeClr val="tx1"/>
                </a:solidFill>
              </a:rPr>
              <a:t> visual + </a:t>
            </a:r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6997289" y="2707228"/>
            <a:ext cx="196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Lenguaje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enmaquetado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0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B4C6E-EBC5-8C40-B9BA-4B5670FFE209}"/>
              </a:ext>
            </a:extLst>
          </p:cNvPr>
          <p:cNvSpPr txBox="1"/>
          <p:nvPr/>
        </p:nvSpPr>
        <p:spPr>
          <a:xfrm>
            <a:off x="822960" y="1419333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Nativo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2062E3-DDD0-9C40-9F0F-4183E3CB48B1}"/>
              </a:ext>
            </a:extLst>
          </p:cNvPr>
          <p:cNvSpPr txBox="1"/>
          <p:nvPr/>
        </p:nvSpPr>
        <p:spPr>
          <a:xfrm>
            <a:off x="4694352" y="1386315"/>
            <a:ext cx="3672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Desarrollo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Híbrido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E8B50-2704-0E4E-AAB2-7485F3D0B83F}"/>
              </a:ext>
            </a:extLst>
          </p:cNvPr>
          <p:cNvSpPr txBox="1"/>
          <p:nvPr/>
        </p:nvSpPr>
        <p:spPr>
          <a:xfrm>
            <a:off x="4800525" y="4244141"/>
            <a:ext cx="743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Bridge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3922A8-96F8-104A-B13E-E18322819420}"/>
              </a:ext>
            </a:extLst>
          </p:cNvPr>
          <p:cNvSpPr txBox="1"/>
          <p:nvPr/>
        </p:nvSpPr>
        <p:spPr>
          <a:xfrm>
            <a:off x="7008821" y="424513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platform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323529" y="3776107"/>
            <a:ext cx="7975338" cy="344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Sistema </a:t>
            </a:r>
            <a:r>
              <a:rPr lang="en-US" dirty="0" err="1"/>
              <a:t>operativo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D75D4-A5E6-644C-9B89-D3D4F4753FFF}"/>
              </a:ext>
            </a:extLst>
          </p:cNvPr>
          <p:cNvSpPr/>
          <p:nvPr/>
        </p:nvSpPr>
        <p:spPr>
          <a:xfrm>
            <a:off x="7308304" y="3133351"/>
            <a:ext cx="990562" cy="5185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FEB1C-B202-D14A-83A8-DF2E4EA241B0}"/>
              </a:ext>
            </a:extLst>
          </p:cNvPr>
          <p:cNvSpPr/>
          <p:nvPr/>
        </p:nvSpPr>
        <p:spPr>
          <a:xfrm>
            <a:off x="7308304" y="1873136"/>
            <a:ext cx="1008112" cy="1142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FEDD49-5B55-C34E-93B8-1E1EE717B2F7}"/>
              </a:ext>
            </a:extLst>
          </p:cNvPr>
          <p:cNvSpPr/>
          <p:nvPr/>
        </p:nvSpPr>
        <p:spPr>
          <a:xfrm>
            <a:off x="4139952" y="3138895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Bridge </a:t>
            </a:r>
          </a:p>
          <a:p>
            <a:pPr algn="ctr"/>
            <a:r>
              <a:rPr lang="en-US" dirty="0"/>
              <a:t>Compiler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9F1C55-722F-084C-BF83-F9E9F065742C}"/>
              </a:ext>
            </a:extLst>
          </p:cNvPr>
          <p:cNvSpPr/>
          <p:nvPr/>
        </p:nvSpPr>
        <p:spPr>
          <a:xfrm>
            <a:off x="4139952" y="1873014"/>
            <a:ext cx="890420" cy="512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FC6C5-8466-984F-B473-E1ECFFDA859D}"/>
              </a:ext>
            </a:extLst>
          </p:cNvPr>
          <p:cNvSpPr/>
          <p:nvPr/>
        </p:nvSpPr>
        <p:spPr>
          <a:xfrm>
            <a:off x="5313744" y="1867345"/>
            <a:ext cx="1008112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3EA16-3B8E-094A-A472-1F19D0D1CF42}"/>
              </a:ext>
            </a:extLst>
          </p:cNvPr>
          <p:cNvCxnSpPr>
            <a:stCxn id="28" idx="2"/>
            <a:endCxn id="26" idx="0"/>
          </p:cNvCxnSpPr>
          <p:nvPr/>
        </p:nvCxnSpPr>
        <p:spPr>
          <a:xfrm>
            <a:off x="4585162" y="2385989"/>
            <a:ext cx="0" cy="75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ABFC9C-29E3-2148-BC6D-71CA5D336A7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030372" y="3395383"/>
            <a:ext cx="28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BB85-CF12-EC4D-AB13-D697F0F11E1F}"/>
              </a:ext>
            </a:extLst>
          </p:cNvPr>
          <p:cNvSpPr/>
          <p:nvPr/>
        </p:nvSpPr>
        <p:spPr>
          <a:xfrm>
            <a:off x="380903" y="1887250"/>
            <a:ext cx="2160240" cy="1777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B51B7F-3B6C-6442-A39E-B8D0D72E6CF3}"/>
              </a:ext>
            </a:extLst>
          </p:cNvPr>
          <p:cNvSpPr txBox="1"/>
          <p:nvPr/>
        </p:nvSpPr>
        <p:spPr>
          <a:xfrm>
            <a:off x="776947" y="424472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9270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lvl="0" algn="l" defTabSz="6858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lang="es-ES" dirty="0"/>
          </a:p>
          <a:p>
            <a:r>
              <a:rPr lang="es-ES" dirty="0"/>
              <a:t>Tendencia de desarrollo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FA545-C602-C948-9030-60630BE4D589}"/>
              </a:ext>
            </a:extLst>
          </p:cNvPr>
          <p:cNvSpPr/>
          <p:nvPr/>
        </p:nvSpPr>
        <p:spPr>
          <a:xfrm>
            <a:off x="611560" y="1419622"/>
            <a:ext cx="7400973" cy="696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Móvil</a:t>
            </a:r>
            <a:endParaRPr lang="en-US" dirty="0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490DB83B-F36C-6540-BCB4-3B1171B4AFC9}"/>
              </a:ext>
            </a:extLst>
          </p:cNvPr>
          <p:cNvSpPr/>
          <p:nvPr/>
        </p:nvSpPr>
        <p:spPr>
          <a:xfrm>
            <a:off x="2254577" y="2864401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Comunicación</a:t>
            </a:r>
            <a:endParaRPr lang="en-US" dirty="0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4B5BD38-747B-394F-9DE1-E80BAB3E899F}"/>
              </a:ext>
            </a:extLst>
          </p:cNvPr>
          <p:cNvSpPr/>
          <p:nvPr/>
        </p:nvSpPr>
        <p:spPr>
          <a:xfrm>
            <a:off x="1907704" y="2351659"/>
            <a:ext cx="89132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FF6572E-978C-D34E-A5EB-BBE0C1112A76}"/>
              </a:ext>
            </a:extLst>
          </p:cNvPr>
          <p:cNvSpPr/>
          <p:nvPr/>
        </p:nvSpPr>
        <p:spPr>
          <a:xfrm>
            <a:off x="2904338" y="2347195"/>
            <a:ext cx="116185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Prototipo</a:t>
            </a:r>
            <a:endParaRPr lang="en-US" dirty="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34FCFD7A-0816-1E48-B8F6-232F52FD50B1}"/>
              </a:ext>
            </a:extLst>
          </p:cNvPr>
          <p:cNvSpPr/>
          <p:nvPr/>
        </p:nvSpPr>
        <p:spPr>
          <a:xfrm>
            <a:off x="611559" y="4066682"/>
            <a:ext cx="7389559" cy="593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Tecnología</a:t>
            </a:r>
            <a:endParaRPr lang="en-US" dirty="0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E070898-FC96-9A4C-90F3-6D89E823EAFE}"/>
              </a:ext>
            </a:extLst>
          </p:cNvPr>
          <p:cNvSpPr/>
          <p:nvPr/>
        </p:nvSpPr>
        <p:spPr>
          <a:xfrm>
            <a:off x="611560" y="2350339"/>
            <a:ext cx="1190837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Diagramación</a:t>
            </a:r>
            <a:endParaRPr lang="en-US" dirty="0"/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584D728A-0120-7B46-9ABF-1A2B16249D3E}"/>
              </a:ext>
            </a:extLst>
          </p:cNvPr>
          <p:cNvSpPr/>
          <p:nvPr/>
        </p:nvSpPr>
        <p:spPr>
          <a:xfrm>
            <a:off x="611560" y="2859937"/>
            <a:ext cx="1512168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Navegación</a:t>
            </a:r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FBB6ECD5-F173-9F47-884B-61404DC8364B}"/>
              </a:ext>
            </a:extLst>
          </p:cNvPr>
          <p:cNvSpPr/>
          <p:nvPr/>
        </p:nvSpPr>
        <p:spPr>
          <a:xfrm>
            <a:off x="4066196" y="2864401"/>
            <a:ext cx="52866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F7D14B94-60D1-194D-AE12-EE1E2814A022}"/>
              </a:ext>
            </a:extLst>
          </p:cNvPr>
          <p:cNvSpPr/>
          <p:nvPr/>
        </p:nvSpPr>
        <p:spPr>
          <a:xfrm>
            <a:off x="4720877" y="2856795"/>
            <a:ext cx="1267586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Eventos</a:t>
            </a:r>
            <a:r>
              <a:rPr lang="en-US" dirty="0"/>
              <a:t> UI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C49614B-356F-9B4F-86E5-101442267C66}"/>
              </a:ext>
            </a:extLst>
          </p:cNvPr>
          <p:cNvSpPr/>
          <p:nvPr/>
        </p:nvSpPr>
        <p:spPr>
          <a:xfrm>
            <a:off x="6084169" y="2850402"/>
            <a:ext cx="1296144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Notificaciones</a:t>
            </a:r>
            <a:endParaRPr lang="en-US" dirty="0"/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B330925D-2396-7E4E-838D-7938C16EBED8}"/>
              </a:ext>
            </a:extLst>
          </p:cNvPr>
          <p:cNvSpPr/>
          <p:nvPr/>
        </p:nvSpPr>
        <p:spPr>
          <a:xfrm>
            <a:off x="4139952" y="2347195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Elementos</a:t>
            </a:r>
            <a:r>
              <a:rPr lang="en-US" dirty="0"/>
              <a:t> UI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8D1F286F-A49C-814F-8250-9A08A3CC11FD}"/>
              </a:ext>
            </a:extLst>
          </p:cNvPr>
          <p:cNvSpPr/>
          <p:nvPr/>
        </p:nvSpPr>
        <p:spPr>
          <a:xfrm>
            <a:off x="5458540" y="2340802"/>
            <a:ext cx="12487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Periféricos</a:t>
            </a:r>
            <a:endParaRPr lang="en-US" dirty="0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C6F82061-2CF4-CE41-B29D-9455660236B8}"/>
              </a:ext>
            </a:extLst>
          </p:cNvPr>
          <p:cNvSpPr/>
          <p:nvPr/>
        </p:nvSpPr>
        <p:spPr>
          <a:xfrm>
            <a:off x="6777129" y="2340802"/>
            <a:ext cx="122399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Persistencia</a:t>
            </a:r>
            <a:endParaRPr lang="en-US" dirty="0"/>
          </a:p>
        </p:txBody>
      </p:sp>
      <p:sp>
        <p:nvSpPr>
          <p:cNvPr id="47" name="Rectangle 17">
            <a:extLst>
              <a:ext uri="{FF2B5EF4-FFF2-40B4-BE49-F238E27FC236}">
                <a16:creationId xmlns:a16="http://schemas.microsoft.com/office/drawing/2014/main" id="{213869ED-EAC3-6441-80A0-CECEB8ED3B80}"/>
              </a:ext>
            </a:extLst>
          </p:cNvPr>
          <p:cNvSpPr/>
          <p:nvPr/>
        </p:nvSpPr>
        <p:spPr>
          <a:xfrm>
            <a:off x="7442235" y="2858366"/>
            <a:ext cx="568279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</a:t>
            </a:r>
          </a:p>
        </p:txBody>
      </p:sp>
      <p:sp>
        <p:nvSpPr>
          <p:cNvPr id="48" name="Rectangle 17">
            <a:extLst>
              <a:ext uri="{FF2B5EF4-FFF2-40B4-BE49-F238E27FC236}">
                <a16:creationId xmlns:a16="http://schemas.microsoft.com/office/drawing/2014/main" id="{369D8ADC-EBF4-E447-BCD5-8BD07CC5F5F4}"/>
              </a:ext>
            </a:extLst>
          </p:cNvPr>
          <p:cNvSpPr/>
          <p:nvPr/>
        </p:nvSpPr>
        <p:spPr>
          <a:xfrm>
            <a:off x="611559" y="3379072"/>
            <a:ext cx="1685603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847EC632-4BC1-504B-805B-B59B4051751E}"/>
              </a:ext>
            </a:extLst>
          </p:cNvPr>
          <p:cNvSpPr/>
          <p:nvPr/>
        </p:nvSpPr>
        <p:spPr>
          <a:xfrm>
            <a:off x="2371311" y="3379072"/>
            <a:ext cx="126458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E3874179-CD65-8541-8171-93ED396B0D57}"/>
              </a:ext>
            </a:extLst>
          </p:cNvPr>
          <p:cNvSpPr/>
          <p:nvPr/>
        </p:nvSpPr>
        <p:spPr>
          <a:xfrm>
            <a:off x="3710045" y="3379072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Anatomia</a:t>
            </a:r>
            <a:r>
              <a:rPr lang="en-US" dirty="0"/>
              <a:t> del SO</a:t>
            </a:r>
          </a:p>
        </p:txBody>
      </p:sp>
      <p:sp>
        <p:nvSpPr>
          <p:cNvPr id="51" name="Rectangle 17">
            <a:extLst>
              <a:ext uri="{FF2B5EF4-FFF2-40B4-BE49-F238E27FC236}">
                <a16:creationId xmlns:a16="http://schemas.microsoft.com/office/drawing/2014/main" id="{9C9ACD4F-164A-534D-A7C8-FB2495553C6C}"/>
              </a:ext>
            </a:extLst>
          </p:cNvPr>
          <p:cNvSpPr/>
          <p:nvPr/>
        </p:nvSpPr>
        <p:spPr>
          <a:xfrm>
            <a:off x="6704973" y="3367966"/>
            <a:ext cx="1296145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Ciclos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</p:txBody>
      </p:sp>
      <p:sp>
        <p:nvSpPr>
          <p:cNvPr id="53" name="Rectangle 17">
            <a:extLst>
              <a:ext uri="{FF2B5EF4-FFF2-40B4-BE49-F238E27FC236}">
                <a16:creationId xmlns:a16="http://schemas.microsoft.com/office/drawing/2014/main" id="{3CFABBC7-5B04-8042-9766-55812B755043}"/>
              </a:ext>
            </a:extLst>
          </p:cNvPr>
          <p:cNvSpPr/>
          <p:nvPr/>
        </p:nvSpPr>
        <p:spPr>
          <a:xfrm>
            <a:off x="5207509" y="3379071"/>
            <a:ext cx="1438020" cy="42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SaaS y Cloud</a:t>
            </a:r>
          </a:p>
        </p:txBody>
      </p:sp>
    </p:spTree>
    <p:extLst>
      <p:ext uri="{BB962C8B-B14F-4D97-AF65-F5344CB8AC3E}">
        <p14:creationId xmlns:p14="http://schemas.microsoft.com/office/powerpoint/2010/main" val="37941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1763688" y="177966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tx2"/>
                </a:solidFill>
              </a:rPr>
              <a:t>UNIDAD 1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Fundamentos de programación en Android</a:t>
            </a:r>
          </a:p>
          <a:p>
            <a:r>
              <a:rPr lang="es-ES" dirty="0">
                <a:solidFill>
                  <a:schemeClr val="tx1"/>
                </a:solidFill>
              </a:rPr>
              <a:t>	Android Studio</a:t>
            </a:r>
          </a:p>
          <a:p>
            <a:r>
              <a:rPr lang="es-ES" dirty="0">
                <a:solidFill>
                  <a:schemeClr val="tx1"/>
                </a:solidFill>
              </a:rPr>
              <a:t>	Estructura</a:t>
            </a:r>
          </a:p>
          <a:p>
            <a:r>
              <a:rPr lang="es-ES" dirty="0">
                <a:solidFill>
                  <a:schemeClr val="tx1"/>
                </a:solidFill>
              </a:rPr>
              <a:t>	Componentes de una app</a:t>
            </a:r>
          </a:p>
          <a:p>
            <a:r>
              <a:rPr lang="es-ES" dirty="0">
                <a:solidFill>
                  <a:schemeClr val="tx1"/>
                </a:solidFill>
              </a:rPr>
              <a:t>	Elementos de interfaz</a:t>
            </a:r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44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ipse 14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1763688" y="177966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2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Diseño, Ideación y </a:t>
            </a:r>
            <a:r>
              <a:rPr lang="es-ES" b="1" dirty="0" err="1">
                <a:solidFill>
                  <a:schemeClr val="tx1"/>
                </a:solidFill>
              </a:rPr>
              <a:t>prototipado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Sketch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Wireframe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	</a:t>
            </a:r>
            <a:r>
              <a:rPr lang="es-ES" dirty="0" err="1">
                <a:solidFill>
                  <a:schemeClr val="tx1"/>
                </a:solidFill>
              </a:rPr>
              <a:t>Mockup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6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51845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3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Cloud </a:t>
            </a:r>
            <a:r>
              <a:rPr lang="es-ES" b="1" dirty="0" err="1">
                <a:solidFill>
                  <a:schemeClr val="tx1"/>
                </a:solidFill>
              </a:rPr>
              <a:t>integration</a:t>
            </a:r>
            <a:r>
              <a:rPr lang="es-ES" b="1" dirty="0">
                <a:solidFill>
                  <a:schemeClr val="tx1"/>
                </a:solidFill>
              </a:rPr>
              <a:t> y servicios</a:t>
            </a:r>
          </a:p>
          <a:p>
            <a:r>
              <a:rPr lang="es-ES" dirty="0">
                <a:solidFill>
                  <a:schemeClr val="tx1"/>
                </a:solidFill>
              </a:rPr>
              <a:t>	Persistencia</a:t>
            </a:r>
            <a:endParaRPr lang="es-CO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Georreferenciación</a:t>
            </a:r>
          </a:p>
          <a:p>
            <a:r>
              <a:rPr lang="es-ES" dirty="0">
                <a:solidFill>
                  <a:schemeClr val="tx1"/>
                </a:solidFill>
              </a:rPr>
              <a:t>	SaaS, consumo de servicios REST, HTTP</a:t>
            </a:r>
          </a:p>
          <a:p>
            <a:r>
              <a:rPr lang="es-ES" dirty="0">
                <a:solidFill>
                  <a:schemeClr val="tx1"/>
                </a:solidFill>
              </a:rPr>
              <a:t>	Conexión con Cloud (</a:t>
            </a:r>
            <a:r>
              <a:rPr lang="es-ES" dirty="0" err="1">
                <a:solidFill>
                  <a:schemeClr val="tx1"/>
                </a:solidFill>
              </a:rPr>
              <a:t>Firebase</a:t>
            </a:r>
            <a:r>
              <a:rPr lang="es-ES" dirty="0">
                <a:solidFill>
                  <a:schemeClr val="tx1"/>
                </a:solidFill>
              </a:rPr>
              <a:t> SDK)</a:t>
            </a:r>
          </a:p>
        </p:txBody>
      </p:sp>
    </p:spTree>
    <p:extLst>
      <p:ext uri="{BB962C8B-B14F-4D97-AF65-F5344CB8AC3E}">
        <p14:creationId xmlns:p14="http://schemas.microsoft.com/office/powerpoint/2010/main" val="255403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Composición del curso</a:t>
            </a:r>
            <a:endParaRPr lang="es-CO" dirty="0"/>
          </a:p>
        </p:txBody>
      </p:sp>
      <p:pic>
        <p:nvPicPr>
          <p:cNvPr id="10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lipse 11"/>
          <p:cNvSpPr/>
          <p:nvPr/>
        </p:nvSpPr>
        <p:spPr>
          <a:xfrm>
            <a:off x="1259632" y="1851670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1259632" y="2498458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259632" y="3145246"/>
            <a:ext cx="360040" cy="3600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1259632" y="3781657"/>
            <a:ext cx="360040" cy="3600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763688" y="1779662"/>
            <a:ext cx="453650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endParaRPr lang="es-ES" b="1" dirty="0">
              <a:solidFill>
                <a:schemeClr val="tx2"/>
              </a:solidFill>
            </a:endParaRPr>
          </a:p>
          <a:p>
            <a:r>
              <a:rPr lang="es-ES" b="1" dirty="0">
                <a:solidFill>
                  <a:schemeClr val="tx2"/>
                </a:solidFill>
              </a:rPr>
              <a:t>UNIDAD 4</a:t>
            </a:r>
            <a:endParaRPr lang="es-ES" b="1" dirty="0">
              <a:solidFill>
                <a:schemeClr val="tx1"/>
              </a:solidFill>
            </a:endParaRPr>
          </a:p>
          <a:p>
            <a:r>
              <a:rPr lang="es-ES" b="1" dirty="0">
                <a:solidFill>
                  <a:schemeClr val="tx1"/>
                </a:solidFill>
              </a:rPr>
              <a:t>Construcción y despliegue</a:t>
            </a:r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	Producto mínimo viable</a:t>
            </a:r>
          </a:p>
          <a:p>
            <a:r>
              <a:rPr lang="es-ES" dirty="0">
                <a:solidFill>
                  <a:schemeClr val="tx1"/>
                </a:solidFill>
              </a:rPr>
              <a:t>	Despliegue en Google Play</a:t>
            </a:r>
          </a:p>
        </p:txBody>
      </p:sp>
    </p:spTree>
    <p:extLst>
      <p:ext uri="{BB962C8B-B14F-4D97-AF65-F5344CB8AC3E}">
        <p14:creationId xmlns:p14="http://schemas.microsoft.com/office/powerpoint/2010/main" val="200696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Curva de aprendizaje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33" y="1491630"/>
            <a:ext cx="3279254" cy="2926001"/>
          </a:xfrm>
          <a:prstGeom prst="rect">
            <a:avLst/>
          </a:prstGeom>
        </p:spPr>
      </p:pic>
      <p:cxnSp>
        <p:nvCxnSpPr>
          <p:cNvPr id="6" name="Conector recto de flecha 5"/>
          <p:cNvCxnSpPr/>
          <p:nvPr/>
        </p:nvCxnSpPr>
        <p:spPr>
          <a:xfrm>
            <a:off x="2699792" y="156363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2699792" y="1491630"/>
            <a:ext cx="0" cy="56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6200000">
            <a:off x="1871666" y="148175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ÉXITO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 rot="16200000">
            <a:off x="1871664" y="342597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FRACASO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2955233" y="4515966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46788" y="449622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TIEMPO</a:t>
            </a:r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3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Calificación</a:t>
            </a:r>
            <a:endParaRPr lang="es-CO" dirty="0"/>
          </a:p>
        </p:txBody>
      </p:sp>
      <p:pic>
        <p:nvPicPr>
          <p:cNvPr id="11" name="Picture 6" descr="Resultado de imagen de icesi logo blanc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0937"/>
            <a:ext cx="1353519" cy="4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A50E97-482A-D546-91E2-2F064F04B9D5}"/>
              </a:ext>
            </a:extLst>
          </p:cNvPr>
          <p:cNvSpPr txBox="1"/>
          <p:nvPr/>
        </p:nvSpPr>
        <p:spPr>
          <a:xfrm>
            <a:off x="4976379" y="408434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Producto final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6190F25-06A3-C14B-9C01-E4B284EDF288}"/>
              </a:ext>
            </a:extLst>
          </p:cNvPr>
          <p:cNvSpPr txBox="1"/>
          <p:nvPr/>
        </p:nvSpPr>
        <p:spPr>
          <a:xfrm>
            <a:off x="4976379" y="334800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Exposición 2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5754BD6-C9AD-F54C-B7DD-3EA0B5706EC0}"/>
              </a:ext>
            </a:extLst>
          </p:cNvPr>
          <p:cNvSpPr txBox="1"/>
          <p:nvPr/>
        </p:nvSpPr>
        <p:spPr>
          <a:xfrm>
            <a:off x="4976379" y="269957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2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89E81DDD-28B5-DC4A-AFF3-5B3DB38920FA}"/>
              </a:ext>
            </a:extLst>
          </p:cNvPr>
          <p:cNvSpPr/>
          <p:nvPr/>
        </p:nvSpPr>
        <p:spPr>
          <a:xfrm>
            <a:off x="5198407" y="1655813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CC6C7C-7565-D94A-B10D-1B310A4048AD}"/>
              </a:ext>
            </a:extLst>
          </p:cNvPr>
          <p:cNvSpPr txBox="1"/>
          <p:nvPr/>
        </p:nvSpPr>
        <p:spPr>
          <a:xfrm>
            <a:off x="4971680" y="201461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Exposición 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69B6E6-0E57-494C-8620-6056D72B11CD}"/>
              </a:ext>
            </a:extLst>
          </p:cNvPr>
          <p:cNvSpPr txBox="1"/>
          <p:nvPr/>
        </p:nvSpPr>
        <p:spPr>
          <a:xfrm>
            <a:off x="4971680" y="136618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Entrega 1</a:t>
            </a:r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70BBB5F6-6EFF-3F49-AD8D-FD3D93A9346A}"/>
              </a:ext>
            </a:extLst>
          </p:cNvPr>
          <p:cNvSpPr/>
          <p:nvPr/>
        </p:nvSpPr>
        <p:spPr>
          <a:xfrm>
            <a:off x="5198407" y="2313085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58E5E32D-A0F9-6C48-B840-B51D68AE1AB3}"/>
              </a:ext>
            </a:extLst>
          </p:cNvPr>
          <p:cNvSpPr/>
          <p:nvPr/>
        </p:nvSpPr>
        <p:spPr>
          <a:xfrm>
            <a:off x="5201023" y="3007350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610CEA92-D13F-8540-A224-5A9FCB549AB4}"/>
              </a:ext>
            </a:extLst>
          </p:cNvPr>
          <p:cNvSpPr/>
          <p:nvPr/>
        </p:nvSpPr>
        <p:spPr>
          <a:xfrm>
            <a:off x="5198406" y="3691902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CD8685-B94F-7F4F-8475-1B7F1AA48AF1}"/>
              </a:ext>
            </a:extLst>
          </p:cNvPr>
          <p:cNvSpPr/>
          <p:nvPr/>
        </p:nvSpPr>
        <p:spPr>
          <a:xfrm>
            <a:off x="5202994" y="4390222"/>
            <a:ext cx="3257438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20%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DE58171-FEC6-CB45-8540-6A1AFFCF6107}"/>
              </a:ext>
            </a:extLst>
          </p:cNvPr>
          <p:cNvSpPr txBox="1"/>
          <p:nvPr/>
        </p:nvSpPr>
        <p:spPr>
          <a:xfrm>
            <a:off x="1109612" y="338529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Taller de diseño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1572EC-7590-A64F-A916-1D8E0C98D405}"/>
              </a:ext>
            </a:extLst>
          </p:cNvPr>
          <p:cNvSpPr txBox="1"/>
          <p:nvPr/>
        </p:nvSpPr>
        <p:spPr>
          <a:xfrm>
            <a:off x="1109612" y="273686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3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C8A2646A-C649-6F48-92A2-12F55DE715E5}"/>
              </a:ext>
            </a:extLst>
          </p:cNvPr>
          <p:cNvSpPr/>
          <p:nvPr/>
        </p:nvSpPr>
        <p:spPr>
          <a:xfrm>
            <a:off x="1331640" y="1693106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779B75-B00A-D147-8847-56B58229D111}"/>
              </a:ext>
            </a:extLst>
          </p:cNvPr>
          <p:cNvSpPr txBox="1"/>
          <p:nvPr/>
        </p:nvSpPr>
        <p:spPr>
          <a:xfrm>
            <a:off x="1104913" y="205191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6423622-1F52-A14F-A7CD-4DE0E4B3B141}"/>
              </a:ext>
            </a:extLst>
          </p:cNvPr>
          <p:cNvSpPr txBox="1"/>
          <p:nvPr/>
        </p:nvSpPr>
        <p:spPr>
          <a:xfrm>
            <a:off x="1104913" y="140348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tx1"/>
                </a:solidFill>
              </a:rPr>
              <a:t>Reto 1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A4D41E5-88A3-DC4E-B345-B687F9B669AF}"/>
              </a:ext>
            </a:extLst>
          </p:cNvPr>
          <p:cNvSpPr/>
          <p:nvPr/>
        </p:nvSpPr>
        <p:spPr>
          <a:xfrm>
            <a:off x="1331640" y="2350378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90A5E62A-318E-5B40-8F44-1E62DA0FCECC}"/>
              </a:ext>
            </a:extLst>
          </p:cNvPr>
          <p:cNvSpPr/>
          <p:nvPr/>
        </p:nvSpPr>
        <p:spPr>
          <a:xfrm>
            <a:off x="1334256" y="3044643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4967601-8B5E-6344-8F37-E3B89EC7A040}"/>
              </a:ext>
            </a:extLst>
          </p:cNvPr>
          <p:cNvSpPr/>
          <p:nvPr/>
        </p:nvSpPr>
        <p:spPr>
          <a:xfrm>
            <a:off x="1331639" y="3729195"/>
            <a:ext cx="1581493" cy="269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36833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6C7EA6DC-1C9B-0048-8193-64433E736626}"/>
              </a:ext>
            </a:extLst>
          </p:cNvPr>
          <p:cNvSpPr/>
          <p:nvPr/>
        </p:nvSpPr>
        <p:spPr>
          <a:xfrm>
            <a:off x="0" y="4258968"/>
            <a:ext cx="9144000" cy="473022"/>
          </a:xfrm>
          <a:prstGeom prst="rect">
            <a:avLst/>
          </a:prstGeom>
          <a:solidFill>
            <a:srgbClr val="FFFF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4DA244D-550E-8646-A6D0-83CA5147A8F0}"/>
              </a:ext>
            </a:extLst>
          </p:cNvPr>
          <p:cNvSpPr txBox="1"/>
          <p:nvPr/>
        </p:nvSpPr>
        <p:spPr>
          <a:xfrm>
            <a:off x="11049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cómo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D48832AD-6330-EA4D-A9A2-075AEDAD0641}"/>
              </a:ext>
            </a:extLst>
          </p:cNvPr>
          <p:cNvSpPr txBox="1"/>
          <p:nvPr/>
        </p:nvSpPr>
        <p:spPr>
          <a:xfrm>
            <a:off x="5829300" y="4352205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 </a:t>
            </a:r>
            <a:r>
              <a:rPr lang="en-US" dirty="0" err="1">
                <a:solidFill>
                  <a:schemeClr val="tx1"/>
                </a:solidFill>
              </a:rPr>
              <a:t>porqué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31D7EE7B-A19E-AB41-9742-192FDBCB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50" y="53682"/>
            <a:ext cx="8362899" cy="615553"/>
          </a:xfrm>
        </p:spPr>
        <p:txBody>
          <a:bodyPr/>
          <a:lstStyle/>
          <a:p>
            <a:pPr algn="ctr"/>
            <a:r>
              <a:rPr lang="es-CO" sz="4000" dirty="0"/>
              <a:t>C</a:t>
            </a:r>
            <a:r>
              <a:rPr lang="es-CO" dirty="0"/>
              <a:t>LASES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7DE3319F-91B8-604C-AAAA-28F21DB4ED1D}"/>
              </a:ext>
            </a:extLst>
          </p:cNvPr>
          <p:cNvSpPr/>
          <p:nvPr/>
        </p:nvSpPr>
        <p:spPr>
          <a:xfrm>
            <a:off x="1065646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Instrucciones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E9453042-F892-994F-B81B-CD5E28845351}"/>
              </a:ext>
            </a:extLst>
          </p:cNvPr>
          <p:cNvSpPr/>
          <p:nvPr/>
        </p:nvSpPr>
        <p:spPr>
          <a:xfrm>
            <a:off x="1056786" y="3223662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Técnicas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1C0DB71-646B-E24B-9E1C-2C14E7E78E07}"/>
              </a:ext>
            </a:extLst>
          </p:cNvPr>
          <p:cNvSpPr/>
          <p:nvPr/>
        </p:nvSpPr>
        <p:spPr>
          <a:xfrm>
            <a:off x="1065646" y="2211710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Implementación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739E5BC2-B6E0-B34E-912A-C13A21CA29FA}"/>
              </a:ext>
            </a:extLst>
          </p:cNvPr>
          <p:cNvSpPr/>
          <p:nvPr/>
        </p:nvSpPr>
        <p:spPr>
          <a:xfrm>
            <a:off x="1056786" y="3729638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Videos del </a:t>
            </a:r>
            <a:r>
              <a:rPr lang="en-US" dirty="0" err="1">
                <a:solidFill>
                  <a:schemeClr val="bg1"/>
                </a:solidFill>
              </a:rPr>
              <a:t>curso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9E2BE89-4BA5-0D4B-AC3B-D59005CF2A60}"/>
              </a:ext>
            </a:extLst>
          </p:cNvPr>
          <p:cNvSpPr txBox="1"/>
          <p:nvPr/>
        </p:nvSpPr>
        <p:spPr>
          <a:xfrm>
            <a:off x="262713" y="140538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asíncrona se refiere a los videos que los estudiantes del curso deben ver para prepararse para la clase síncrona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99AA751-2276-F949-B062-673343AA7EC9}"/>
              </a:ext>
            </a:extLst>
          </p:cNvPr>
          <p:cNvSpPr txBox="1"/>
          <p:nvPr/>
        </p:nvSpPr>
        <p:spPr>
          <a:xfrm>
            <a:off x="897815" y="620563"/>
            <a:ext cx="248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Asíncrono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8184701-9CAD-6449-AAD1-A870B19E7F50}"/>
              </a:ext>
            </a:extLst>
          </p:cNvPr>
          <p:cNvSpPr txBox="1"/>
          <p:nvPr/>
        </p:nvSpPr>
        <p:spPr>
          <a:xfrm>
            <a:off x="5220072" y="620563"/>
            <a:ext cx="302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Síncrono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681637C-C4D3-7644-BBD2-D0EBF2B248CA}"/>
              </a:ext>
            </a:extLst>
          </p:cNvPr>
          <p:cNvSpPr txBox="1"/>
          <p:nvPr/>
        </p:nvSpPr>
        <p:spPr>
          <a:xfrm>
            <a:off x="4914900" y="1329591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tx1"/>
                </a:solidFill>
              </a:rPr>
              <a:t>La clase síncrona se refiere a la clase conceptual donde se responde el porqué, cuál es el contexto, qué problemas se resuelven, etc. Ocurre en el horario habitual de clase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3DB37F85-CCEB-9F44-8739-6A680D7B69AC}"/>
              </a:ext>
            </a:extLst>
          </p:cNvPr>
          <p:cNvSpPr/>
          <p:nvPr/>
        </p:nvSpPr>
        <p:spPr>
          <a:xfrm>
            <a:off x="5713715" y="2217647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Concepto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CCABEA18-E120-A04A-9148-EF314D5D1885}"/>
              </a:ext>
            </a:extLst>
          </p:cNvPr>
          <p:cNvSpPr/>
          <p:nvPr/>
        </p:nvSpPr>
        <p:spPr>
          <a:xfrm>
            <a:off x="5713715" y="2717686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Análisis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problemas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1BE65ECA-3DEF-A345-9227-0A7D169917CF}"/>
              </a:ext>
            </a:extLst>
          </p:cNvPr>
          <p:cNvSpPr/>
          <p:nvPr/>
        </p:nvSpPr>
        <p:spPr>
          <a:xfrm>
            <a:off x="5713715" y="3217725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Ejercicios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clase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B910FD83-8B26-184B-BA99-AB19A178A09C}"/>
              </a:ext>
            </a:extLst>
          </p:cNvPr>
          <p:cNvSpPr/>
          <p:nvPr/>
        </p:nvSpPr>
        <p:spPr>
          <a:xfrm>
            <a:off x="5713715" y="3730333"/>
            <a:ext cx="235422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Atención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n-US" dirty="0" err="1">
                <a:solidFill>
                  <a:schemeClr val="bg1"/>
                </a:solidFill>
              </a:rPr>
              <a:t>dudas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B8AAA5C-FDA9-914E-AAFA-701865EEB511}"/>
              </a:ext>
            </a:extLst>
          </p:cNvPr>
          <p:cNvCxnSpPr>
            <a:cxnSpLocks/>
          </p:cNvCxnSpPr>
          <p:nvPr/>
        </p:nvCxnSpPr>
        <p:spPr>
          <a:xfrm>
            <a:off x="4572000" y="1295449"/>
            <a:ext cx="0" cy="343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71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Móviles">
      <a:dk1>
        <a:srgbClr val="073042"/>
      </a:dk1>
      <a:lt1>
        <a:srgbClr val="FFFFFF"/>
      </a:lt1>
      <a:dk2>
        <a:srgbClr val="073042"/>
      </a:dk2>
      <a:lt2>
        <a:srgbClr val="FFFFFF"/>
      </a:lt2>
      <a:accent1>
        <a:srgbClr val="FFFFFF"/>
      </a:accent1>
      <a:accent2>
        <a:srgbClr val="3DDB85"/>
      </a:accent2>
      <a:accent3>
        <a:srgbClr val="37A76F"/>
      </a:accent3>
      <a:accent4>
        <a:srgbClr val="44C1A3"/>
      </a:accent4>
      <a:accent5>
        <a:srgbClr val="D8F7E6"/>
      </a:accent5>
      <a:accent6>
        <a:srgbClr val="DBEFF5"/>
      </a:accent6>
      <a:hlink>
        <a:srgbClr val="F2F2F2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6334</TotalTime>
  <Words>766</Words>
  <Application>Microsoft Macintosh PowerPoint</Application>
  <PresentationFormat>Presentación en pantalla (16:9)</PresentationFormat>
  <Paragraphs>246</Paragraphs>
  <Slides>28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Retrospección</vt:lpstr>
      <vt:lpstr>Aplicaciones Móviles</vt:lpstr>
      <vt:lpstr>Composición del curso</vt:lpstr>
      <vt:lpstr>Composición del curso</vt:lpstr>
      <vt:lpstr>Composición del curso</vt:lpstr>
      <vt:lpstr>Composición del curso</vt:lpstr>
      <vt:lpstr>Composición del curso</vt:lpstr>
      <vt:lpstr>Curva de aprendizaje</vt:lpstr>
      <vt:lpstr>Calificación</vt:lpstr>
      <vt:lpstr>CLASES</vt:lpstr>
      <vt:lpstr>Comunicación</vt:lpstr>
      <vt:lpstr>Fechas importantes</vt:lpstr>
      <vt:lpstr>Eventos importantes</vt:lpstr>
      <vt:lpstr>Clase 1</vt:lpstr>
      <vt:lpstr>1. Introducción</vt:lpstr>
      <vt:lpstr>Relevancia</vt:lpstr>
      <vt:lpstr>Relevancia</vt:lpstr>
      <vt:lpstr>Relevancia</vt:lpstr>
      <vt:lpstr>Relevancia</vt:lpstr>
      <vt:lpstr>Relevancia</vt:lpstr>
      <vt:lpstr>Relevancia</vt:lpstr>
      <vt:lpstr>Presentación de PowerPoint</vt:lpstr>
      <vt:lpstr>Presentación de PowerPoint</vt:lpstr>
      <vt:lpstr>Presentación de PowerPoint</vt:lpstr>
      <vt:lpstr>Presentación de PowerPoint</vt:lpstr>
      <vt:lpstr>Tendencias del desarrollo móvil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Móviles</dc:title>
  <dc:creator>Domiciano Rﭑηcφη</dc:creator>
  <cp:lastModifiedBy>Microsoft Office User</cp:lastModifiedBy>
  <cp:revision>124</cp:revision>
  <dcterms:modified xsi:type="dcterms:W3CDTF">2021-02-02T05:04:15Z</dcterms:modified>
</cp:coreProperties>
</file>