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33"/>
  </p:notesMasterIdLst>
  <p:sldIdLst>
    <p:sldId id="256" r:id="rId2"/>
    <p:sldId id="291" r:id="rId3"/>
    <p:sldId id="292" r:id="rId4"/>
    <p:sldId id="293" r:id="rId5"/>
    <p:sldId id="294" r:id="rId6"/>
    <p:sldId id="295" r:id="rId7"/>
    <p:sldId id="360" r:id="rId8"/>
    <p:sldId id="358" r:id="rId9"/>
    <p:sldId id="356" r:id="rId10"/>
    <p:sldId id="324" r:id="rId11"/>
    <p:sldId id="325" r:id="rId12"/>
    <p:sldId id="296" r:id="rId13"/>
    <p:sldId id="301" r:id="rId14"/>
    <p:sldId id="284" r:id="rId15"/>
    <p:sldId id="285" r:id="rId16"/>
    <p:sldId id="286" r:id="rId17"/>
    <p:sldId id="287" r:id="rId18"/>
    <p:sldId id="289" r:id="rId19"/>
    <p:sldId id="359" r:id="rId20"/>
    <p:sldId id="257" r:id="rId21"/>
    <p:sldId id="364" r:id="rId22"/>
    <p:sldId id="260" r:id="rId23"/>
    <p:sldId id="365" r:id="rId24"/>
    <p:sldId id="288" r:id="rId25"/>
    <p:sldId id="300" r:id="rId26"/>
    <p:sldId id="328" r:id="rId27"/>
    <p:sldId id="362" r:id="rId28"/>
    <p:sldId id="366" r:id="rId29"/>
    <p:sldId id="329" r:id="rId30"/>
    <p:sldId id="361" r:id="rId31"/>
    <p:sldId id="363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CFF"/>
    <a:srgbClr val="2B2B2B"/>
    <a:srgbClr val="9E5ECE"/>
    <a:srgbClr val="FCF6B3"/>
    <a:srgbClr val="FFFFFF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3" autoAdjust="0"/>
    <p:restoredTop sz="94648"/>
  </p:normalViewPr>
  <p:slideViewPr>
    <p:cSldViewPr>
      <p:cViewPr varScale="1">
        <p:scale>
          <a:sx n="156" d="100"/>
          <a:sy n="156" d="100"/>
        </p:scale>
        <p:origin x="2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24-D646-A30E-E6B660CE4A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9D-9F46-9BE5-5003E3D5BD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49D-9F46-9BE5-5003E3D5BD00}"/>
              </c:ext>
            </c:extLst>
          </c:dPt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Otros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0.71799999999999997</c:v>
                </c:pt>
                <c:pt idx="1">
                  <c:v>0.27600000000000002</c:v>
                </c:pt>
                <c:pt idx="2">
                  <c:v>6.0000000000000053E-3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4-D646-A30E-E6B660CE4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4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56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520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803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799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951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74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06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00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11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3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96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394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38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7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Fechas importantes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Entregas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98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F73B07-CDB4-0C09-37CA-08063E9AC8E4}"/>
              </a:ext>
            </a:extLst>
          </p:cNvPr>
          <p:cNvSpPr/>
          <p:nvPr/>
        </p:nvSpPr>
        <p:spPr>
          <a:xfrm>
            <a:off x="-36512" y="1821799"/>
            <a:ext cx="9191814" cy="2262119"/>
          </a:xfrm>
          <a:prstGeom prst="rect">
            <a:avLst/>
          </a:prstGeom>
          <a:solidFill>
            <a:srgbClr val="CB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Próximo evento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0"/>
            <a:ext cx="7543800" cy="3275681"/>
          </a:xfrm>
        </p:spPr>
        <p:txBody>
          <a:bodyPr>
            <a:normAutofit fontScale="85000" lnSpcReduction="20000"/>
          </a:bodyPr>
          <a:lstStyle/>
          <a:p>
            <a:r>
              <a:rPr lang="es-ES" sz="2000" b="1" dirty="0"/>
              <a:t>Pitch </a:t>
            </a:r>
            <a:r>
              <a:rPr lang="es-ES" sz="2000" b="1" dirty="0" err="1"/>
              <a:t>Elevator</a:t>
            </a:r>
            <a:r>
              <a:rPr lang="es-ES" sz="2000" b="1" dirty="0"/>
              <a:t>. Semana 5</a:t>
            </a:r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b="1" dirty="0"/>
          </a:p>
          <a:p>
            <a:endParaRPr lang="es-ES" b="1" dirty="0"/>
          </a:p>
          <a:p>
            <a:pPr marL="0" indent="0">
              <a:buNone/>
            </a:pPr>
            <a:r>
              <a:rPr lang="es-ES" dirty="0"/>
              <a:t>Deberá preparar 3 propuestas de proyecto final de aplicaciones móviles. Lo hará en una exposición sucinta en la que el objetivo es convencer a la audiencia.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Qué es un Elevator Pitch y cómo prepararlo? + Ejemplos">
            <a:extLst>
              <a:ext uri="{FF2B5EF4-FFF2-40B4-BE49-F238E27FC236}">
                <a16:creationId xmlns:a16="http://schemas.microsoft.com/office/drawing/2014/main" id="{5AF61BD7-58FD-7CA7-8A21-295C2A108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7"/>
          <a:stretch/>
        </p:blipFill>
        <p:spPr bwMode="auto">
          <a:xfrm>
            <a:off x="2089260" y="1821799"/>
            <a:ext cx="5011200" cy="22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2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1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Conceptos iniciales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Familiarización con el sistema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7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1. Introducción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4" name="4 Rectángulo"/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6" name="4 Rectángulo"/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4730" y="1760254"/>
            <a:ext cx="516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Gracias al uso masivo de teléfonos inteligentes y a la amplia cobertura de internet, ha surgido el mercado de las aplicaciones móviles.</a:t>
            </a:r>
          </a:p>
          <a:p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dirty="0">
                <a:solidFill>
                  <a:schemeClr val="tx1"/>
                </a:solidFill>
              </a:rPr>
              <a:t>La portabilidad del Smartphone es un aspecto clave.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CA6612F4-ABBC-FC41-BC49-130B64722639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311120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1515437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Las empresas querrán tener una base de datos de sus clientes y información relacionada con ellos para plantear estrategias de mercado.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1923678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Rectángulo">
            <a:extLst>
              <a:ext uri="{FF2B5EF4-FFF2-40B4-BE49-F238E27FC236}">
                <a16:creationId xmlns:a16="http://schemas.microsoft.com/office/drawing/2014/main" id="{98D131E8-8C80-3941-96CD-DFB3A17A1C28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4F7D0E1F-8C1E-5349-8C68-30122F5A56B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6E0AA17A-EA8D-6240-9D2B-815A0E2B552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ED9FEB2D-5539-924E-82B1-73A7CB4D5F6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312337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2307525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Mediante una aplicación se puede popularizar una marca. Usando como vitrina la tienda de aplicaciones y atrapando clientes con los servicios ofrecidos.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2571750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Rectángulo">
            <a:extLst>
              <a:ext uri="{FF2B5EF4-FFF2-40B4-BE49-F238E27FC236}">
                <a16:creationId xmlns:a16="http://schemas.microsoft.com/office/drawing/2014/main" id="{671A9EED-6184-C44D-819D-2F3648F7E16A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FC796966-E13A-424E-8F40-D8F77C6D9D21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381CC37C-E08F-B048-900C-6EFAC9067675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050A7C7B-8193-9D48-9CF6-68E4E664854D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161971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7168" y="2931790"/>
            <a:ext cx="5162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Una aplicación crea un canal de comunicación entre la empresa y el cliente donde se puede intercambiar información relevante como solicitudes, noticias, cambios o notificaciones entre otros.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EEC26619-CC15-964A-862C-8297AF93C741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6B13EADF-7AE5-5344-A0EC-E2740E225F9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5C5D18CE-26E7-724D-91CE-4AA34BFBC716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E1ED6EF6-7814-A14A-B74D-E52A2B86C823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119127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2933531"/>
            <a:ext cx="516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El accionamiento remoto es muy usado a nivel industrial.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294844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3581603"/>
            <a:ext cx="51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Proveer un servicio a un público objetivo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867894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57318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835696" y="1769789"/>
            <a:ext cx="42484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Fundamentos de programación en Android/</a:t>
            </a:r>
            <a:r>
              <a:rPr lang="es-ES" dirty="0" err="1">
                <a:solidFill>
                  <a:schemeClr val="tx2"/>
                </a:solidFill>
              </a:rPr>
              <a:t>Kotlin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Diseño, ideación y </a:t>
            </a:r>
            <a:r>
              <a:rPr lang="es-ES" dirty="0" err="1">
                <a:solidFill>
                  <a:schemeClr val="tx2"/>
                </a:solidFill>
              </a:rPr>
              <a:t>prototipado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Arquitecturas y </a:t>
            </a:r>
            <a:r>
              <a:rPr lang="es-ES" dirty="0" err="1">
                <a:solidFill>
                  <a:schemeClr val="tx2"/>
                </a:solidFill>
              </a:rPr>
              <a:t>cloud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Construcción y despliegue</a:t>
            </a:r>
            <a:endParaRPr lang="es-CO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91630"/>
            <a:ext cx="48965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Es un sistema operativo diseñado para ser ejecutado por dispositivos móviles con pantalla táctil.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Tiene licencia Apache y GNU GPL que da libertad a cualquiera de usarlo y modificarlo.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En los últimos años debido a su diseño basado en aplicaciones y su licencia libre, ha sido adoptado por numerosas compañías de electrónica de consumo como el sistema operativo de sus teléfonos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lenguaje de desarrollo para aplicaciones en Android es JAVA.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6588224" y="1995686"/>
            <a:ext cx="1813344" cy="15982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Sistema Operativo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91630"/>
            <a:ext cx="40639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La cuota de mercado de Android es superior a iOS.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Sin embargo, iOS no es para nada despreciable.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Hay gran </a:t>
            </a:r>
            <a:r>
              <a:rPr lang="en-US" dirty="0" err="1">
                <a:solidFill>
                  <a:schemeClr val="tx1"/>
                </a:solidFill>
              </a:rPr>
              <a:t>demanda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desarrolladores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móviles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nativos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Las </a:t>
            </a:r>
            <a:r>
              <a:rPr lang="en-US" dirty="0" err="1">
                <a:solidFill>
                  <a:schemeClr val="tx1"/>
                </a:solidFill>
              </a:rPr>
              <a:t>soluciones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también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un gran auge.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ahorro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costos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desarrollo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Estadísticas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69C03D-2BF1-F8E3-ABDB-0BFE8A8E6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639240"/>
              </p:ext>
            </p:extLst>
          </p:nvPr>
        </p:nvGraphicFramePr>
        <p:xfrm>
          <a:off x="4963538" y="1491630"/>
          <a:ext cx="4063946" cy="2848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074" name="Picture 2" descr="Android Logo | significado del logotipo, png, vector">
            <a:extLst>
              <a:ext uri="{FF2B5EF4-FFF2-40B4-BE49-F238E27FC236}">
                <a16:creationId xmlns:a16="http://schemas.microsoft.com/office/drawing/2014/main" id="{C8E8C3C1-C241-BD71-47D9-ABDE917C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4892"/>
            <a:ext cx="936104" cy="58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219CC09-CBA9-6DF4-121E-3BF588800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50745"/>
            <a:ext cx="521005" cy="5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900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API </a:t>
            </a:r>
            <a:r>
              <a:rPr lang="es-ES" dirty="0" err="1"/>
              <a:t>Level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44F97-881C-6871-9687-9B4F5EE12E41}"/>
              </a:ext>
            </a:extLst>
          </p:cNvPr>
          <p:cNvSpPr txBox="1"/>
          <p:nvPr/>
        </p:nvSpPr>
        <p:spPr>
          <a:xfrm>
            <a:off x="179512" y="257175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A47E4A-A3E4-0770-AA66-4E7BE86B696C}"/>
              </a:ext>
            </a:extLst>
          </p:cNvPr>
          <p:cNvSpPr/>
          <p:nvPr/>
        </p:nvSpPr>
        <p:spPr>
          <a:xfrm>
            <a:off x="930676" y="156363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Jelly Bean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E71051-A706-A3F8-4C8B-7764CF8CF480}"/>
              </a:ext>
            </a:extLst>
          </p:cNvPr>
          <p:cNvSpPr/>
          <p:nvPr/>
        </p:nvSpPr>
        <p:spPr>
          <a:xfrm>
            <a:off x="2730369" y="156363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KitKat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13C28F2-B671-53E9-6BD3-43FF7F5997AC}"/>
              </a:ext>
            </a:extLst>
          </p:cNvPr>
          <p:cNvSpPr/>
          <p:nvPr/>
        </p:nvSpPr>
        <p:spPr>
          <a:xfrm>
            <a:off x="4530062" y="156576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Kitkat W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72CD6E-EB2F-B6D3-C361-03C9FFE590DF}"/>
              </a:ext>
            </a:extLst>
          </p:cNvPr>
          <p:cNvSpPr/>
          <p:nvPr/>
        </p:nvSpPr>
        <p:spPr>
          <a:xfrm>
            <a:off x="6330262" y="156576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Lollipop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96087B1-BEC2-9A14-10F8-361BAA8B739D}"/>
              </a:ext>
            </a:extLst>
          </p:cNvPr>
          <p:cNvSpPr/>
          <p:nvPr/>
        </p:nvSpPr>
        <p:spPr>
          <a:xfrm>
            <a:off x="930676" y="2395513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Lolipop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A35942-50DE-1D96-5846-2470582E17C3}"/>
              </a:ext>
            </a:extLst>
          </p:cNvPr>
          <p:cNvSpPr/>
          <p:nvPr/>
        </p:nvSpPr>
        <p:spPr>
          <a:xfrm>
            <a:off x="2730369" y="2395513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Marshmallow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3A06FF-7626-58BD-0B83-EC16F0A00718}"/>
              </a:ext>
            </a:extLst>
          </p:cNvPr>
          <p:cNvSpPr/>
          <p:nvPr/>
        </p:nvSpPr>
        <p:spPr>
          <a:xfrm>
            <a:off x="4524027" y="2399001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Nougat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C553D6-6972-8DEF-C170-30B912AC7AAC}"/>
              </a:ext>
            </a:extLst>
          </p:cNvPr>
          <p:cNvSpPr/>
          <p:nvPr/>
        </p:nvSpPr>
        <p:spPr>
          <a:xfrm>
            <a:off x="6324227" y="2399001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Nougat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088DB4E-C49E-5ECB-F2B6-B01BF0268031}"/>
              </a:ext>
            </a:extLst>
          </p:cNvPr>
          <p:cNvSpPr/>
          <p:nvPr/>
        </p:nvSpPr>
        <p:spPr>
          <a:xfrm>
            <a:off x="929205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Oreo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599385-96A0-626D-665A-54165A01913C}"/>
              </a:ext>
            </a:extLst>
          </p:cNvPr>
          <p:cNvSpPr/>
          <p:nvPr/>
        </p:nvSpPr>
        <p:spPr>
          <a:xfrm>
            <a:off x="2728898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Oreo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F6B05C-0CD3-C908-4FBB-8B00642C6E4D}"/>
              </a:ext>
            </a:extLst>
          </p:cNvPr>
          <p:cNvSpPr/>
          <p:nvPr/>
        </p:nvSpPr>
        <p:spPr>
          <a:xfrm>
            <a:off x="4524027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Pie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0D53F45-3574-BF1D-F173-4556A1FAFAF3}"/>
              </a:ext>
            </a:extLst>
          </p:cNvPr>
          <p:cNvSpPr/>
          <p:nvPr/>
        </p:nvSpPr>
        <p:spPr>
          <a:xfrm>
            <a:off x="6324227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Quince Tart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33D0F0E-58EB-1598-9FA0-4C59A6A2538A}"/>
              </a:ext>
            </a:extLst>
          </p:cNvPr>
          <p:cNvSpPr/>
          <p:nvPr/>
        </p:nvSpPr>
        <p:spPr>
          <a:xfrm>
            <a:off x="919570" y="403808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Red Velvet Cake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30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B771843-73BF-0D32-FA7B-86997E0262AD}"/>
              </a:ext>
            </a:extLst>
          </p:cNvPr>
          <p:cNvSpPr/>
          <p:nvPr/>
        </p:nvSpPr>
        <p:spPr>
          <a:xfrm>
            <a:off x="2719263" y="403808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Snow Cone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B10962-5733-BFBB-E341-008772CC4214}"/>
              </a:ext>
            </a:extLst>
          </p:cNvPr>
          <p:cNvSpPr txBox="1"/>
          <p:nvPr/>
        </p:nvSpPr>
        <p:spPr>
          <a:xfrm>
            <a:off x="6516216" y="982110"/>
            <a:ext cx="2376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https://apilevels.com/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81E636-ECFF-1E54-24B6-25216B785FA8}"/>
              </a:ext>
            </a:extLst>
          </p:cNvPr>
          <p:cNvSpPr/>
          <p:nvPr/>
        </p:nvSpPr>
        <p:spPr>
          <a:xfrm>
            <a:off x="4518956" y="4034595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Snow Cone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D81EE68-B317-743B-4355-A80269333F91}"/>
              </a:ext>
            </a:extLst>
          </p:cNvPr>
          <p:cNvSpPr/>
          <p:nvPr/>
        </p:nvSpPr>
        <p:spPr>
          <a:xfrm>
            <a:off x="6318649" y="4034595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Tiramisú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API </a:t>
            </a:r>
            <a:r>
              <a:rPr lang="es-ES" dirty="0" err="1"/>
              <a:t>Level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A47E4A-A3E4-0770-AA66-4E7BE86B696C}"/>
              </a:ext>
            </a:extLst>
          </p:cNvPr>
          <p:cNvSpPr/>
          <p:nvPr/>
        </p:nvSpPr>
        <p:spPr>
          <a:xfrm>
            <a:off x="930676" y="156363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E71051-A706-A3F8-4C8B-7764CF8CF480}"/>
              </a:ext>
            </a:extLst>
          </p:cNvPr>
          <p:cNvSpPr/>
          <p:nvPr/>
        </p:nvSpPr>
        <p:spPr>
          <a:xfrm>
            <a:off x="2730369" y="156363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13C28F2-B671-53E9-6BD3-43FF7F5997AC}"/>
              </a:ext>
            </a:extLst>
          </p:cNvPr>
          <p:cNvSpPr/>
          <p:nvPr/>
        </p:nvSpPr>
        <p:spPr>
          <a:xfrm>
            <a:off x="4530062" y="156576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72CD6E-EB2F-B6D3-C361-03C9FFE590DF}"/>
              </a:ext>
            </a:extLst>
          </p:cNvPr>
          <p:cNvSpPr/>
          <p:nvPr/>
        </p:nvSpPr>
        <p:spPr>
          <a:xfrm>
            <a:off x="6330262" y="156576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96087B1-BEC2-9A14-10F8-361BAA8B739D}"/>
              </a:ext>
            </a:extLst>
          </p:cNvPr>
          <p:cNvSpPr/>
          <p:nvPr/>
        </p:nvSpPr>
        <p:spPr>
          <a:xfrm>
            <a:off x="930676" y="2395513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A35942-50DE-1D96-5846-2470582E17C3}"/>
              </a:ext>
            </a:extLst>
          </p:cNvPr>
          <p:cNvSpPr/>
          <p:nvPr/>
        </p:nvSpPr>
        <p:spPr>
          <a:xfrm>
            <a:off x="2730369" y="2395513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3A06FF-7626-58BD-0B83-EC16F0A00718}"/>
              </a:ext>
            </a:extLst>
          </p:cNvPr>
          <p:cNvSpPr/>
          <p:nvPr/>
        </p:nvSpPr>
        <p:spPr>
          <a:xfrm>
            <a:off x="4524027" y="2399001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C553D6-6972-8DEF-C170-30B912AC7AAC}"/>
              </a:ext>
            </a:extLst>
          </p:cNvPr>
          <p:cNvSpPr/>
          <p:nvPr/>
        </p:nvSpPr>
        <p:spPr>
          <a:xfrm>
            <a:off x="6324227" y="2399001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088DB4E-C49E-5ECB-F2B6-B01BF0268031}"/>
              </a:ext>
            </a:extLst>
          </p:cNvPr>
          <p:cNvSpPr/>
          <p:nvPr/>
        </p:nvSpPr>
        <p:spPr>
          <a:xfrm>
            <a:off x="929205" y="3216798"/>
            <a:ext cx="1512168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599385-96A0-626D-665A-54165A01913C}"/>
              </a:ext>
            </a:extLst>
          </p:cNvPr>
          <p:cNvSpPr/>
          <p:nvPr/>
        </p:nvSpPr>
        <p:spPr>
          <a:xfrm>
            <a:off x="2728898" y="3216798"/>
            <a:ext cx="1512168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F6B05C-0CD3-C908-4FBB-8B00642C6E4D}"/>
              </a:ext>
            </a:extLst>
          </p:cNvPr>
          <p:cNvSpPr/>
          <p:nvPr/>
        </p:nvSpPr>
        <p:spPr>
          <a:xfrm>
            <a:off x="4524027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0D53F45-3574-BF1D-F173-4556A1FAFAF3}"/>
              </a:ext>
            </a:extLst>
          </p:cNvPr>
          <p:cNvSpPr/>
          <p:nvPr/>
        </p:nvSpPr>
        <p:spPr>
          <a:xfrm>
            <a:off x="6324227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33D0F0E-58EB-1598-9FA0-4C59A6A2538A}"/>
              </a:ext>
            </a:extLst>
          </p:cNvPr>
          <p:cNvSpPr/>
          <p:nvPr/>
        </p:nvSpPr>
        <p:spPr>
          <a:xfrm>
            <a:off x="919570" y="403808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B771843-73BF-0D32-FA7B-86997E0262AD}"/>
              </a:ext>
            </a:extLst>
          </p:cNvPr>
          <p:cNvSpPr/>
          <p:nvPr/>
        </p:nvSpPr>
        <p:spPr>
          <a:xfrm>
            <a:off x="2719263" y="403808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81E636-ECFF-1E54-24B6-25216B785FA8}"/>
              </a:ext>
            </a:extLst>
          </p:cNvPr>
          <p:cNvSpPr/>
          <p:nvPr/>
        </p:nvSpPr>
        <p:spPr>
          <a:xfrm>
            <a:off x="4518956" y="4034595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D81EE68-B317-743B-4355-A80269333F91}"/>
              </a:ext>
            </a:extLst>
          </p:cNvPr>
          <p:cNvSpPr/>
          <p:nvPr/>
        </p:nvSpPr>
        <p:spPr>
          <a:xfrm>
            <a:off x="6318649" y="4034595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70888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50662" y="3750013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BASE DE DATOS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5586" y="3308654"/>
            <a:ext cx="11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SERVIDOR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2714" y="2479997"/>
            <a:ext cx="21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ALMACENAMIENTO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38605" y="1505040"/>
            <a:ext cx="585123" cy="9226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26 Rectángulo"/>
          <p:cNvSpPr/>
          <p:nvPr/>
        </p:nvSpPr>
        <p:spPr>
          <a:xfrm>
            <a:off x="1599375" y="1613041"/>
            <a:ext cx="463582" cy="6953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26 Rectángulo"/>
          <p:cNvSpPr/>
          <p:nvPr/>
        </p:nvSpPr>
        <p:spPr>
          <a:xfrm>
            <a:off x="1235474" y="3125442"/>
            <a:ext cx="1182590" cy="9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6601" y="4084852"/>
            <a:ext cx="11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APP WEB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66601" y="2427734"/>
            <a:ext cx="112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APP MÓVIL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6012160" y="2025099"/>
            <a:ext cx="864096" cy="2345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084168" y="3178884"/>
            <a:ext cx="792088" cy="236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2547991" y="2044557"/>
            <a:ext cx="788948" cy="3831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2554443" y="3178884"/>
            <a:ext cx="759373" cy="4665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Topología actual</a:t>
            </a:r>
            <a:endParaRPr lang="en-US" dirty="0"/>
          </a:p>
        </p:txBody>
      </p:sp>
      <p:pic>
        <p:nvPicPr>
          <p:cNvPr id="1026" name="Picture 2" descr="Resultado de imagen para server p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2" y="2186204"/>
            <a:ext cx="1099578" cy="10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torage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400" y="1554223"/>
            <a:ext cx="758635" cy="8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n para storage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99" y="2824239"/>
            <a:ext cx="758635" cy="8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ices as Code: Selling through vs. Selling to Developers | by ...">
            <a:extLst>
              <a:ext uri="{FF2B5EF4-FFF2-40B4-BE49-F238E27FC236}">
                <a16:creationId xmlns:a16="http://schemas.microsoft.com/office/drawing/2014/main" id="{7F86C286-A0E2-7F4B-A88D-06D2F635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15" y="2024239"/>
            <a:ext cx="1527069" cy="152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47C8FE-5529-6E42-A5DD-FD250B374480}"/>
              </a:ext>
            </a:extLst>
          </p:cNvPr>
          <p:cNvCxnSpPr>
            <a:cxnSpLocks/>
          </p:cNvCxnSpPr>
          <p:nvPr/>
        </p:nvCxnSpPr>
        <p:spPr>
          <a:xfrm flipV="1">
            <a:off x="4467581" y="2735993"/>
            <a:ext cx="5645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32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Tendencias del desarrollo móvil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2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0B8A1-EAD6-F947-ADAD-22FE60D13AB8}"/>
              </a:ext>
            </a:extLst>
          </p:cNvPr>
          <p:cNvSpPr/>
          <p:nvPr/>
        </p:nvSpPr>
        <p:spPr>
          <a:xfrm>
            <a:off x="2253110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01256-8EA1-FC46-AF64-99FDDC4FC3E8}"/>
              </a:ext>
            </a:extLst>
          </p:cNvPr>
          <p:cNvSpPr/>
          <p:nvPr/>
        </p:nvSpPr>
        <p:spPr>
          <a:xfrm>
            <a:off x="4860032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&lt;View&gt;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&lt;/View&gt;</a:t>
            </a:r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01CDA-E312-684E-B913-A1D1D830804A}"/>
              </a:ext>
            </a:extLst>
          </p:cNvPr>
          <p:cNvSpPr/>
          <p:nvPr/>
        </p:nvSpPr>
        <p:spPr>
          <a:xfrm>
            <a:off x="2553083" y="2139702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0B7B0-C26F-6B4F-90DD-DD9C4B24D4AC}"/>
              </a:ext>
            </a:extLst>
          </p:cNvPr>
          <p:cNvSpPr/>
          <p:nvPr/>
        </p:nvSpPr>
        <p:spPr>
          <a:xfrm>
            <a:off x="3303841" y="3402674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53F3D7-3317-0D49-80B4-A25ACF6FE0A2}"/>
              </a:ext>
            </a:extLst>
          </p:cNvPr>
          <p:cNvCxnSpPr/>
          <p:nvPr/>
        </p:nvCxnSpPr>
        <p:spPr>
          <a:xfrm flipH="1">
            <a:off x="2253110" y="2571750"/>
            <a:ext cx="299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0ED23C-613D-5F41-88ED-56632AF581D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950905" y="1843422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9EEDB3-B6DD-2443-A8E8-28011D5BC5DE}"/>
              </a:ext>
            </a:extLst>
          </p:cNvPr>
          <p:cNvCxnSpPr>
            <a:cxnSpLocks/>
          </p:cNvCxnSpPr>
          <p:nvPr/>
        </p:nvCxnSpPr>
        <p:spPr>
          <a:xfrm>
            <a:off x="3701664" y="4283446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B5745B-EDE0-1941-A21B-9B7F8ADB5409}"/>
              </a:ext>
            </a:extLst>
          </p:cNvPr>
          <p:cNvCxnSpPr>
            <a:cxnSpLocks/>
          </p:cNvCxnSpPr>
          <p:nvPr/>
        </p:nvCxnSpPr>
        <p:spPr>
          <a:xfrm flipH="1">
            <a:off x="4099486" y="3834654"/>
            <a:ext cx="25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D8A5EF-E680-D242-9822-E48EFE384885}"/>
              </a:ext>
            </a:extLst>
          </p:cNvPr>
          <p:cNvCxnSpPr>
            <a:cxnSpLocks/>
          </p:cNvCxnSpPr>
          <p:nvPr/>
        </p:nvCxnSpPr>
        <p:spPr>
          <a:xfrm flipH="1">
            <a:off x="2253110" y="3834654"/>
            <a:ext cx="105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995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Diseño</a:t>
            </a:r>
            <a:r>
              <a:rPr lang="en-US" dirty="0">
                <a:solidFill>
                  <a:schemeClr val="tx1"/>
                </a:solidFill>
              </a:rPr>
              <a:t> visual + </a:t>
            </a:r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6997289" y="2707228"/>
            <a:ext cx="196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6E708-8C4C-62B7-02F2-0DE5C28B458E}"/>
              </a:ext>
            </a:extLst>
          </p:cNvPr>
          <p:cNvSpPr txBox="1"/>
          <p:nvPr/>
        </p:nvSpPr>
        <p:spPr>
          <a:xfrm>
            <a:off x="6997786" y="3338170"/>
            <a:ext cx="1965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Vistas </a:t>
            </a:r>
            <a:r>
              <a:rPr lang="en-US" dirty="0" err="1">
                <a:solidFill>
                  <a:schemeClr val="tx1"/>
                </a:solidFill>
              </a:rPr>
              <a:t>declarativas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07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2483768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declarativo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para vistas</a:t>
            </a:r>
          </a:p>
        </p:txBody>
      </p:sp>
      <p:pic>
        <p:nvPicPr>
          <p:cNvPr id="1026" name="Picture 2" descr="SwiftUI vs. Jetpack Compose: Why Android Wins Hands Down | by Michael Long  | Better Programming">
            <a:extLst>
              <a:ext uri="{FF2B5EF4-FFF2-40B4-BE49-F238E27FC236}">
                <a16:creationId xmlns:a16="http://schemas.microsoft.com/office/drawing/2014/main" id="{8AD14B53-75BB-EBA4-51CD-B840CE1D3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" t="6914" r="2835" b="6237"/>
          <a:stretch/>
        </p:blipFill>
        <p:spPr bwMode="auto">
          <a:xfrm>
            <a:off x="2015716" y="1843422"/>
            <a:ext cx="5112568" cy="23042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5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2483768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declarativo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para vistas</a:t>
            </a:r>
          </a:p>
        </p:txBody>
      </p:sp>
      <p:pic>
        <p:nvPicPr>
          <p:cNvPr id="4098" name="Picture 2" descr="Building a menu using List - a free SwiftUI by Example tutorial">
            <a:extLst>
              <a:ext uri="{FF2B5EF4-FFF2-40B4-BE49-F238E27FC236}">
                <a16:creationId xmlns:a16="http://schemas.microsoft.com/office/drawing/2014/main" id="{66BC4894-0C6B-DA52-2587-BBC75BFB7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3483"/>
          <a:stretch/>
        </p:blipFill>
        <p:spPr bwMode="auto">
          <a:xfrm>
            <a:off x="1971712" y="1890382"/>
            <a:ext cx="5596114" cy="26255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516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4800525" y="4244141"/>
            <a:ext cx="743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Bridge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922A8-96F8-104A-B13E-E18322819420}"/>
              </a:ext>
            </a:extLst>
          </p:cNvPr>
          <p:cNvSpPr txBox="1"/>
          <p:nvPr/>
        </p:nvSpPr>
        <p:spPr>
          <a:xfrm>
            <a:off x="7008821" y="424513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platform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323529" y="3776107"/>
            <a:ext cx="7975338" cy="344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operativo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5D75D4-A5E6-644C-9B89-D3D4F4753FFF}"/>
              </a:ext>
            </a:extLst>
          </p:cNvPr>
          <p:cNvSpPr/>
          <p:nvPr/>
        </p:nvSpPr>
        <p:spPr>
          <a:xfrm>
            <a:off x="7308304" y="3133351"/>
            <a:ext cx="990562" cy="51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FEB1C-B202-D14A-83A8-DF2E4EA241B0}"/>
              </a:ext>
            </a:extLst>
          </p:cNvPr>
          <p:cNvSpPr/>
          <p:nvPr/>
        </p:nvSpPr>
        <p:spPr>
          <a:xfrm>
            <a:off x="7308304" y="1873136"/>
            <a:ext cx="1008112" cy="1142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FEDD49-5B55-C34E-93B8-1E1EE717B2F7}"/>
              </a:ext>
            </a:extLst>
          </p:cNvPr>
          <p:cNvSpPr/>
          <p:nvPr/>
        </p:nvSpPr>
        <p:spPr>
          <a:xfrm>
            <a:off x="4139952" y="3138895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 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9F1C55-722F-084C-BF83-F9E9F065742C}"/>
              </a:ext>
            </a:extLst>
          </p:cNvPr>
          <p:cNvSpPr/>
          <p:nvPr/>
        </p:nvSpPr>
        <p:spPr>
          <a:xfrm>
            <a:off x="4139952" y="1873014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FC6C5-8466-984F-B473-E1ECFFDA859D}"/>
              </a:ext>
            </a:extLst>
          </p:cNvPr>
          <p:cNvSpPr/>
          <p:nvPr/>
        </p:nvSpPr>
        <p:spPr>
          <a:xfrm>
            <a:off x="5313744" y="1867345"/>
            <a:ext cx="1008112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3EA16-3B8E-094A-A472-1F19D0D1CF42}"/>
              </a:ext>
            </a:extLst>
          </p:cNvPr>
          <p:cNvCxnSpPr>
            <a:stCxn id="28" idx="2"/>
            <a:endCxn id="26" idx="0"/>
          </p:cNvCxnSpPr>
          <p:nvPr/>
        </p:nvCxnSpPr>
        <p:spPr>
          <a:xfrm>
            <a:off x="4585162" y="2385989"/>
            <a:ext cx="0" cy="75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ABFC9C-29E3-2148-BC6D-71CA5D336A7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030372" y="3395383"/>
            <a:ext cx="28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6D0BB85-CF12-EC4D-AB13-D697F0F11E1F}"/>
              </a:ext>
            </a:extLst>
          </p:cNvPr>
          <p:cNvSpPr/>
          <p:nvPr/>
        </p:nvSpPr>
        <p:spPr>
          <a:xfrm>
            <a:off x="380903" y="1887250"/>
            <a:ext cx="2160240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B51B7F-3B6C-6442-A39E-B8D0D72E6CF3}"/>
              </a:ext>
            </a:extLst>
          </p:cNvPr>
          <p:cNvSpPr txBox="1"/>
          <p:nvPr/>
        </p:nvSpPr>
        <p:spPr>
          <a:xfrm>
            <a:off x="776947" y="424472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</a:t>
            </a:r>
          </a:p>
        </p:txBody>
      </p:sp>
    </p:spTree>
    <p:extLst>
      <p:ext uri="{BB962C8B-B14F-4D97-AF65-F5344CB8AC3E}">
        <p14:creationId xmlns:p14="http://schemas.microsoft.com/office/powerpoint/2010/main" val="9270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763688" y="1779662"/>
            <a:ext cx="4536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Fundamentos de programación en Android</a:t>
            </a:r>
          </a:p>
          <a:p>
            <a:r>
              <a:rPr lang="es-ES" dirty="0">
                <a:solidFill>
                  <a:schemeClr val="tx1"/>
                </a:solidFill>
              </a:rPr>
              <a:t>	Android Studio</a:t>
            </a:r>
          </a:p>
          <a:p>
            <a:r>
              <a:rPr lang="es-ES" dirty="0">
                <a:solidFill>
                  <a:schemeClr val="tx1"/>
                </a:solidFill>
              </a:rPr>
              <a:t>	Estructura</a:t>
            </a:r>
          </a:p>
          <a:p>
            <a:r>
              <a:rPr lang="es-ES" dirty="0">
                <a:solidFill>
                  <a:schemeClr val="tx1"/>
                </a:solidFill>
              </a:rPr>
              <a:t>	Componentes de una app</a:t>
            </a:r>
          </a:p>
          <a:p>
            <a:r>
              <a:rPr lang="es-ES" dirty="0">
                <a:solidFill>
                  <a:schemeClr val="tx1"/>
                </a:solidFill>
              </a:rPr>
              <a:t>	Elementos de interfaz</a:t>
            </a:r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4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Mobile </a:t>
            </a:r>
            <a:r>
              <a:rPr lang="es-ES" dirty="0" err="1"/>
              <a:t>roadmap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611560" y="1419622"/>
            <a:ext cx="7400973" cy="69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Móvil</a:t>
            </a:r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90DB83B-F36C-6540-BCB4-3B1171B4AFC9}"/>
              </a:ext>
            </a:extLst>
          </p:cNvPr>
          <p:cNvSpPr/>
          <p:nvPr/>
        </p:nvSpPr>
        <p:spPr>
          <a:xfrm>
            <a:off x="2254577" y="2864401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Comunicación</a:t>
            </a:r>
            <a:endParaRPr lang="en-US" dirty="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44B5BD38-747B-394F-9DE1-E80BAB3E899F}"/>
              </a:ext>
            </a:extLst>
          </p:cNvPr>
          <p:cNvSpPr/>
          <p:nvPr/>
        </p:nvSpPr>
        <p:spPr>
          <a:xfrm>
            <a:off x="1907704" y="2351659"/>
            <a:ext cx="89132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FF6572E-978C-D34E-A5EB-BBE0C1112A76}"/>
              </a:ext>
            </a:extLst>
          </p:cNvPr>
          <p:cNvSpPr/>
          <p:nvPr/>
        </p:nvSpPr>
        <p:spPr>
          <a:xfrm>
            <a:off x="2904338" y="2347195"/>
            <a:ext cx="116185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Prototipo</a:t>
            </a:r>
            <a:endParaRPr lang="en-US" dirty="0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34FCFD7A-0816-1E48-B8F6-232F52FD50B1}"/>
              </a:ext>
            </a:extLst>
          </p:cNvPr>
          <p:cNvSpPr/>
          <p:nvPr/>
        </p:nvSpPr>
        <p:spPr>
          <a:xfrm>
            <a:off x="611559" y="4066682"/>
            <a:ext cx="7389559" cy="59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Tecnología</a:t>
            </a:r>
            <a:endParaRPr lang="en-US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3E070898-FC96-9A4C-90F3-6D89E823EAFE}"/>
              </a:ext>
            </a:extLst>
          </p:cNvPr>
          <p:cNvSpPr/>
          <p:nvPr/>
        </p:nvSpPr>
        <p:spPr>
          <a:xfrm>
            <a:off x="611560" y="2350339"/>
            <a:ext cx="119083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Diagramación</a:t>
            </a:r>
            <a:endParaRPr lang="en-US" dirty="0"/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584D728A-0120-7B46-9ABF-1A2B16249D3E}"/>
              </a:ext>
            </a:extLst>
          </p:cNvPr>
          <p:cNvSpPr/>
          <p:nvPr/>
        </p:nvSpPr>
        <p:spPr>
          <a:xfrm>
            <a:off x="611560" y="2859937"/>
            <a:ext cx="151216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Navegación</a:t>
            </a:r>
            <a:endParaRPr lang="en-US" dirty="0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FBB6ECD5-F173-9F47-884B-61404DC8364B}"/>
              </a:ext>
            </a:extLst>
          </p:cNvPr>
          <p:cNvSpPr/>
          <p:nvPr/>
        </p:nvSpPr>
        <p:spPr>
          <a:xfrm>
            <a:off x="4066196" y="2864401"/>
            <a:ext cx="52866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F7D14B94-60D1-194D-AE12-EE1E2814A022}"/>
              </a:ext>
            </a:extLst>
          </p:cNvPr>
          <p:cNvSpPr/>
          <p:nvPr/>
        </p:nvSpPr>
        <p:spPr>
          <a:xfrm>
            <a:off x="4720877" y="2856795"/>
            <a:ext cx="1267586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Eventos</a:t>
            </a:r>
            <a:r>
              <a:rPr lang="en-US" dirty="0"/>
              <a:t> UI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7C49614B-356F-9B4F-86E5-101442267C66}"/>
              </a:ext>
            </a:extLst>
          </p:cNvPr>
          <p:cNvSpPr/>
          <p:nvPr/>
        </p:nvSpPr>
        <p:spPr>
          <a:xfrm>
            <a:off x="6084169" y="2850402"/>
            <a:ext cx="129614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Notificaciones</a:t>
            </a:r>
            <a:endParaRPr lang="en-US" dirty="0"/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B330925D-2396-7E4E-838D-7938C16EBED8}"/>
              </a:ext>
            </a:extLst>
          </p:cNvPr>
          <p:cNvSpPr/>
          <p:nvPr/>
        </p:nvSpPr>
        <p:spPr>
          <a:xfrm>
            <a:off x="4139952" y="2347195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Elementos</a:t>
            </a:r>
            <a:r>
              <a:rPr lang="en-US" dirty="0"/>
              <a:t> UI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8D1F286F-A49C-814F-8250-9A08A3CC11FD}"/>
              </a:ext>
            </a:extLst>
          </p:cNvPr>
          <p:cNvSpPr/>
          <p:nvPr/>
        </p:nvSpPr>
        <p:spPr>
          <a:xfrm>
            <a:off x="5458540" y="2340802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Periféricos</a:t>
            </a:r>
            <a:endParaRPr lang="en-US" dirty="0"/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C6F82061-2CF4-CE41-B29D-9455660236B8}"/>
              </a:ext>
            </a:extLst>
          </p:cNvPr>
          <p:cNvSpPr/>
          <p:nvPr/>
        </p:nvSpPr>
        <p:spPr>
          <a:xfrm>
            <a:off x="6777129" y="2340802"/>
            <a:ext cx="122399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Persistencia</a:t>
            </a:r>
            <a:endParaRPr lang="en-US" dirty="0"/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213869ED-EAC3-6441-80A0-CECEB8ED3B80}"/>
              </a:ext>
            </a:extLst>
          </p:cNvPr>
          <p:cNvSpPr/>
          <p:nvPr/>
        </p:nvSpPr>
        <p:spPr>
          <a:xfrm>
            <a:off x="7442235" y="2858366"/>
            <a:ext cx="568279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</a:t>
            </a:r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369D8ADC-EBF4-E447-BCD5-8BD07CC5F5F4}"/>
              </a:ext>
            </a:extLst>
          </p:cNvPr>
          <p:cNvSpPr/>
          <p:nvPr/>
        </p:nvSpPr>
        <p:spPr>
          <a:xfrm>
            <a:off x="611559" y="3379072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847EC632-4BC1-504B-805B-B59B4051751E}"/>
              </a:ext>
            </a:extLst>
          </p:cNvPr>
          <p:cNvSpPr/>
          <p:nvPr/>
        </p:nvSpPr>
        <p:spPr>
          <a:xfrm>
            <a:off x="2371311" y="3379072"/>
            <a:ext cx="126458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Arquitectura</a:t>
            </a:r>
            <a:endParaRPr lang="en-US" dirty="0"/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E3874179-CD65-8541-8171-93ED396B0D57}"/>
              </a:ext>
            </a:extLst>
          </p:cNvPr>
          <p:cNvSpPr/>
          <p:nvPr/>
        </p:nvSpPr>
        <p:spPr>
          <a:xfrm>
            <a:off x="3710045" y="3379072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Anatomia</a:t>
            </a:r>
            <a:r>
              <a:rPr lang="en-US" dirty="0"/>
              <a:t> del SO</a:t>
            </a: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9C9ACD4F-164A-534D-A7C8-FB2495553C6C}"/>
              </a:ext>
            </a:extLst>
          </p:cNvPr>
          <p:cNvSpPr/>
          <p:nvPr/>
        </p:nvSpPr>
        <p:spPr>
          <a:xfrm>
            <a:off x="6704973" y="3367966"/>
            <a:ext cx="12961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Ciclos</a:t>
            </a:r>
            <a:r>
              <a:rPr lang="en-US" dirty="0"/>
              <a:t> de </a:t>
            </a:r>
            <a:r>
              <a:rPr lang="en-US" dirty="0" err="1"/>
              <a:t>vida</a:t>
            </a:r>
            <a:endParaRPr lang="en-US" dirty="0"/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id="{3CFABBC7-5B04-8042-9766-55812B755043}"/>
              </a:ext>
            </a:extLst>
          </p:cNvPr>
          <p:cNvSpPr/>
          <p:nvPr/>
        </p:nvSpPr>
        <p:spPr>
          <a:xfrm>
            <a:off x="5207509" y="3379071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SaaS y Cloud</a:t>
            </a:r>
          </a:p>
        </p:txBody>
      </p:sp>
    </p:spTree>
    <p:extLst>
      <p:ext uri="{BB962C8B-B14F-4D97-AF65-F5344CB8AC3E}">
        <p14:creationId xmlns:p14="http://schemas.microsoft.com/office/powerpoint/2010/main" val="379410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Mobile </a:t>
            </a:r>
            <a:r>
              <a:rPr lang="es-ES" dirty="0" err="1"/>
              <a:t>roadmap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611560" y="1419622"/>
            <a:ext cx="7400973" cy="69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Tecnologías</a:t>
            </a:r>
            <a:endParaRPr lang="en-US" dirty="0"/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EED5CEAC-A822-E050-D55C-14155EF18BD7}"/>
              </a:ext>
            </a:extLst>
          </p:cNvPr>
          <p:cNvSpPr/>
          <p:nvPr/>
        </p:nvSpPr>
        <p:spPr>
          <a:xfrm>
            <a:off x="1907704" y="2351659"/>
            <a:ext cx="89132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CC8E933A-2A18-027A-6FB6-B9A32E246FDB}"/>
              </a:ext>
            </a:extLst>
          </p:cNvPr>
          <p:cNvSpPr/>
          <p:nvPr/>
        </p:nvSpPr>
        <p:spPr>
          <a:xfrm>
            <a:off x="2904337" y="2347195"/>
            <a:ext cx="1694891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Native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02FD26C-6789-1B28-8969-2DA62962F8B8}"/>
              </a:ext>
            </a:extLst>
          </p:cNvPr>
          <p:cNvSpPr/>
          <p:nvPr/>
        </p:nvSpPr>
        <p:spPr>
          <a:xfrm>
            <a:off x="611560" y="2350339"/>
            <a:ext cx="119083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F40D3DC-61C4-BDBE-CBCF-2E9FC62DECD8}"/>
              </a:ext>
            </a:extLst>
          </p:cNvPr>
          <p:cNvSpPr/>
          <p:nvPr/>
        </p:nvSpPr>
        <p:spPr>
          <a:xfrm>
            <a:off x="4716016" y="2347195"/>
            <a:ext cx="151216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Xamarin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ABD9E27D-E8AA-E084-7EA2-06C00315F816}"/>
              </a:ext>
            </a:extLst>
          </p:cNvPr>
          <p:cNvSpPr/>
          <p:nvPr/>
        </p:nvSpPr>
        <p:spPr>
          <a:xfrm>
            <a:off x="6344971" y="2339842"/>
            <a:ext cx="1667561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Cordova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3ED62F1A-58D6-FED8-7CDE-5AF8695E39D6}"/>
              </a:ext>
            </a:extLst>
          </p:cNvPr>
          <p:cNvSpPr/>
          <p:nvPr/>
        </p:nvSpPr>
        <p:spPr>
          <a:xfrm>
            <a:off x="611560" y="2931790"/>
            <a:ext cx="84946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Flutter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1AE405D7-3D1F-AAC3-DB54-EF22FB496443}"/>
              </a:ext>
            </a:extLst>
          </p:cNvPr>
          <p:cNvSpPr/>
          <p:nvPr/>
        </p:nvSpPr>
        <p:spPr>
          <a:xfrm>
            <a:off x="1601901" y="2931789"/>
            <a:ext cx="84946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Ionic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2A62D264-0B0D-2148-C62A-15176A6563BF}"/>
              </a:ext>
            </a:extLst>
          </p:cNvPr>
          <p:cNvSpPr/>
          <p:nvPr/>
        </p:nvSpPr>
        <p:spPr>
          <a:xfrm>
            <a:off x="2592242" y="2931789"/>
            <a:ext cx="1778366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responsive app</a:t>
            </a:r>
          </a:p>
        </p:txBody>
      </p:sp>
    </p:spTree>
    <p:extLst>
      <p:ext uri="{BB962C8B-B14F-4D97-AF65-F5344CB8AC3E}">
        <p14:creationId xmlns:p14="http://schemas.microsoft.com/office/powerpoint/2010/main" val="281603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lipse 14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763688" y="1779662"/>
            <a:ext cx="4536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Diseño, Ideación y </a:t>
            </a:r>
            <a:r>
              <a:rPr lang="es-ES" b="1" dirty="0" err="1">
                <a:solidFill>
                  <a:schemeClr val="tx1"/>
                </a:solidFill>
              </a:rPr>
              <a:t>prototipado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Sketch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Wireframe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Mockup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6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5184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Cloud </a:t>
            </a:r>
            <a:r>
              <a:rPr lang="es-ES" b="1" dirty="0" err="1">
                <a:solidFill>
                  <a:schemeClr val="tx1"/>
                </a:solidFill>
              </a:rPr>
              <a:t>integration</a:t>
            </a:r>
            <a:r>
              <a:rPr lang="es-ES" b="1" dirty="0">
                <a:solidFill>
                  <a:schemeClr val="tx1"/>
                </a:solidFill>
              </a:rPr>
              <a:t> y servicios</a:t>
            </a:r>
          </a:p>
          <a:p>
            <a:r>
              <a:rPr lang="es-ES" dirty="0">
                <a:solidFill>
                  <a:schemeClr val="tx1"/>
                </a:solidFill>
              </a:rPr>
              <a:t>	Persistencia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Georreferenciación</a:t>
            </a:r>
          </a:p>
          <a:p>
            <a:r>
              <a:rPr lang="es-ES" dirty="0">
                <a:solidFill>
                  <a:schemeClr val="tx1"/>
                </a:solidFill>
              </a:rPr>
              <a:t>	SaaS, consumo de servicios REST, HTTP</a:t>
            </a:r>
          </a:p>
          <a:p>
            <a:r>
              <a:rPr lang="es-ES" dirty="0">
                <a:solidFill>
                  <a:schemeClr val="tx1"/>
                </a:solidFill>
              </a:rPr>
              <a:t>	Conexión con Cloud (</a:t>
            </a:r>
            <a:r>
              <a:rPr lang="es-ES" dirty="0" err="1">
                <a:solidFill>
                  <a:schemeClr val="tx1"/>
                </a:solidFill>
              </a:rPr>
              <a:t>Firebase</a:t>
            </a:r>
            <a:r>
              <a:rPr lang="es-ES" dirty="0">
                <a:solidFill>
                  <a:schemeClr val="tx1"/>
                </a:solidFill>
              </a:rPr>
              <a:t> SDK)</a:t>
            </a:r>
          </a:p>
        </p:txBody>
      </p:sp>
    </p:spTree>
    <p:extLst>
      <p:ext uri="{BB962C8B-B14F-4D97-AF65-F5344CB8AC3E}">
        <p14:creationId xmlns:p14="http://schemas.microsoft.com/office/powerpoint/2010/main" val="255403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45365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Mínimo viable y despliegue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Producto mínimo viable</a:t>
            </a:r>
          </a:p>
          <a:p>
            <a:r>
              <a:rPr lang="es-ES" dirty="0">
                <a:solidFill>
                  <a:schemeClr val="tx1"/>
                </a:solidFill>
              </a:rPr>
              <a:t>	Despliegue en Google Play</a:t>
            </a:r>
          </a:p>
        </p:txBody>
      </p:sp>
    </p:spTree>
    <p:extLst>
      <p:ext uri="{BB962C8B-B14F-4D97-AF65-F5344CB8AC3E}">
        <p14:creationId xmlns:p14="http://schemas.microsoft.com/office/powerpoint/2010/main" val="200696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5DE58171-FEC6-CB45-8540-6A1AFFCF6107}"/>
              </a:ext>
            </a:extLst>
          </p:cNvPr>
          <p:cNvSpPr txBox="1"/>
          <p:nvPr/>
        </p:nvSpPr>
        <p:spPr>
          <a:xfrm>
            <a:off x="1100992" y="2783813"/>
            <a:ext cx="289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Diseño de base de datos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B779B75-B00A-D147-8847-56B58229D111}"/>
              </a:ext>
            </a:extLst>
          </p:cNvPr>
          <p:cNvSpPr txBox="1"/>
          <p:nvPr/>
        </p:nvSpPr>
        <p:spPr>
          <a:xfrm>
            <a:off x="1104912" y="2051911"/>
            <a:ext cx="310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Prototipo gráfico de alta fidelidad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423622-1F52-A14F-A7CD-4DE0E4B3B141}"/>
              </a:ext>
            </a:extLst>
          </p:cNvPr>
          <p:cNvSpPr txBox="1"/>
          <p:nvPr/>
        </p:nvSpPr>
        <p:spPr>
          <a:xfrm>
            <a:off x="1104913" y="140348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Pitch </a:t>
            </a:r>
            <a:r>
              <a:rPr lang="es-CO" dirty="0" err="1">
                <a:solidFill>
                  <a:schemeClr val="tx1"/>
                </a:solidFill>
              </a:rPr>
              <a:t>Elevator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Rectángulo redondeado 17">
            <a:extLst>
              <a:ext uri="{FF2B5EF4-FFF2-40B4-BE49-F238E27FC236}">
                <a16:creationId xmlns:a16="http://schemas.microsoft.com/office/drawing/2014/main" id="{201F760D-9BFB-BD8B-3F9D-115C91B52789}"/>
              </a:ext>
            </a:extLst>
          </p:cNvPr>
          <p:cNvSpPr/>
          <p:nvPr/>
        </p:nvSpPr>
        <p:spPr>
          <a:xfrm>
            <a:off x="1309784" y="2430581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5" name="Rectángulo redondeado 17">
            <a:extLst>
              <a:ext uri="{FF2B5EF4-FFF2-40B4-BE49-F238E27FC236}">
                <a16:creationId xmlns:a16="http://schemas.microsoft.com/office/drawing/2014/main" id="{CCF87BB0-9F3C-0C24-619E-E754BF609986}"/>
              </a:ext>
            </a:extLst>
          </p:cNvPr>
          <p:cNvSpPr/>
          <p:nvPr/>
        </p:nvSpPr>
        <p:spPr>
          <a:xfrm>
            <a:off x="1309784" y="3192050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B22506FE-E33C-38F7-2250-CE50E6091FD5}"/>
              </a:ext>
            </a:extLst>
          </p:cNvPr>
          <p:cNvSpPr txBox="1"/>
          <p:nvPr/>
        </p:nvSpPr>
        <p:spPr>
          <a:xfrm>
            <a:off x="1100991" y="3567782"/>
            <a:ext cx="339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Historias de usuario y planes de </a:t>
            </a:r>
            <a:r>
              <a:rPr lang="es-CO" dirty="0" err="1">
                <a:solidFill>
                  <a:schemeClr val="tx1"/>
                </a:solidFill>
              </a:rPr>
              <a:t>sprints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redondeado 17">
            <a:extLst>
              <a:ext uri="{FF2B5EF4-FFF2-40B4-BE49-F238E27FC236}">
                <a16:creationId xmlns:a16="http://schemas.microsoft.com/office/drawing/2014/main" id="{A41F79E5-8627-67B3-5AB7-DF32ABE9F049}"/>
              </a:ext>
            </a:extLst>
          </p:cNvPr>
          <p:cNvSpPr/>
          <p:nvPr/>
        </p:nvSpPr>
        <p:spPr>
          <a:xfrm>
            <a:off x="1309784" y="3976019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8" name="Rectángulo redondeado 17">
            <a:extLst>
              <a:ext uri="{FF2B5EF4-FFF2-40B4-BE49-F238E27FC236}">
                <a16:creationId xmlns:a16="http://schemas.microsoft.com/office/drawing/2014/main" id="{36865106-42DF-688E-FF9E-DA1B6C5D806D}"/>
              </a:ext>
            </a:extLst>
          </p:cNvPr>
          <p:cNvSpPr/>
          <p:nvPr/>
        </p:nvSpPr>
        <p:spPr>
          <a:xfrm>
            <a:off x="1309784" y="1727146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9" name="CuadroTexto 25">
            <a:extLst>
              <a:ext uri="{FF2B5EF4-FFF2-40B4-BE49-F238E27FC236}">
                <a16:creationId xmlns:a16="http://schemas.microsoft.com/office/drawing/2014/main" id="{306DC87F-5B9F-A493-CCD0-051C3DFD7A3A}"/>
              </a:ext>
            </a:extLst>
          </p:cNvPr>
          <p:cNvSpPr txBox="1"/>
          <p:nvPr/>
        </p:nvSpPr>
        <p:spPr>
          <a:xfrm>
            <a:off x="4788024" y="2783813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Implementación funciones de la APP</a:t>
            </a:r>
          </a:p>
        </p:txBody>
      </p:sp>
      <p:sp>
        <p:nvSpPr>
          <p:cNvPr id="10" name="CuadroTexto 28">
            <a:extLst>
              <a:ext uri="{FF2B5EF4-FFF2-40B4-BE49-F238E27FC236}">
                <a16:creationId xmlns:a16="http://schemas.microsoft.com/office/drawing/2014/main" id="{6A3F6BEF-7719-0D42-7DD5-0E139B54425B}"/>
              </a:ext>
            </a:extLst>
          </p:cNvPr>
          <p:cNvSpPr txBox="1"/>
          <p:nvPr/>
        </p:nvSpPr>
        <p:spPr>
          <a:xfrm>
            <a:off x="4791944" y="2051911"/>
            <a:ext cx="324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Implementación: Almacenamiento</a:t>
            </a:r>
          </a:p>
        </p:txBody>
      </p:sp>
      <p:sp>
        <p:nvSpPr>
          <p:cNvPr id="12" name="CuadroTexto 29">
            <a:extLst>
              <a:ext uri="{FF2B5EF4-FFF2-40B4-BE49-F238E27FC236}">
                <a16:creationId xmlns:a16="http://schemas.microsoft.com/office/drawing/2014/main" id="{39435C85-35A1-D3C8-E3A1-90A6C3CB1209}"/>
              </a:ext>
            </a:extLst>
          </p:cNvPr>
          <p:cNvSpPr txBox="1"/>
          <p:nvPr/>
        </p:nvSpPr>
        <p:spPr>
          <a:xfrm>
            <a:off x="4791945" y="1403481"/>
            <a:ext cx="3247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Implementación: Autenticación</a:t>
            </a:r>
          </a:p>
        </p:txBody>
      </p:sp>
      <p:sp>
        <p:nvSpPr>
          <p:cNvPr id="13" name="Rectángulo redondeado 17">
            <a:extLst>
              <a:ext uri="{FF2B5EF4-FFF2-40B4-BE49-F238E27FC236}">
                <a16:creationId xmlns:a16="http://schemas.microsoft.com/office/drawing/2014/main" id="{91E64728-1FA6-A19C-A763-BAFE56246F70}"/>
              </a:ext>
            </a:extLst>
          </p:cNvPr>
          <p:cNvSpPr/>
          <p:nvPr/>
        </p:nvSpPr>
        <p:spPr>
          <a:xfrm>
            <a:off x="4996816" y="2430581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14" name="Rectángulo redondeado 17">
            <a:extLst>
              <a:ext uri="{FF2B5EF4-FFF2-40B4-BE49-F238E27FC236}">
                <a16:creationId xmlns:a16="http://schemas.microsoft.com/office/drawing/2014/main" id="{B41E91A5-938C-D342-DD6A-1EDE6C40D49C}"/>
              </a:ext>
            </a:extLst>
          </p:cNvPr>
          <p:cNvSpPr/>
          <p:nvPr/>
        </p:nvSpPr>
        <p:spPr>
          <a:xfrm>
            <a:off x="4996816" y="3192050"/>
            <a:ext cx="3607632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20%</a:t>
            </a:r>
          </a:p>
        </p:txBody>
      </p:sp>
      <p:sp>
        <p:nvSpPr>
          <p:cNvPr id="15" name="CuadroTexto 25">
            <a:extLst>
              <a:ext uri="{FF2B5EF4-FFF2-40B4-BE49-F238E27FC236}">
                <a16:creationId xmlns:a16="http://schemas.microsoft.com/office/drawing/2014/main" id="{9E3F8EB4-2910-8A84-6168-801E1526D567}"/>
              </a:ext>
            </a:extLst>
          </p:cNvPr>
          <p:cNvSpPr txBox="1"/>
          <p:nvPr/>
        </p:nvSpPr>
        <p:spPr>
          <a:xfrm>
            <a:off x="4788024" y="35677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Expo final</a:t>
            </a:r>
          </a:p>
        </p:txBody>
      </p:sp>
      <p:sp>
        <p:nvSpPr>
          <p:cNvPr id="16" name="Rectángulo redondeado 17">
            <a:extLst>
              <a:ext uri="{FF2B5EF4-FFF2-40B4-BE49-F238E27FC236}">
                <a16:creationId xmlns:a16="http://schemas.microsoft.com/office/drawing/2014/main" id="{4D31D7DF-E282-970A-7EAF-E1DDA160479F}"/>
              </a:ext>
            </a:extLst>
          </p:cNvPr>
          <p:cNvSpPr/>
          <p:nvPr/>
        </p:nvSpPr>
        <p:spPr>
          <a:xfrm>
            <a:off x="4996816" y="3976019"/>
            <a:ext cx="3607632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20%</a:t>
            </a:r>
          </a:p>
        </p:txBody>
      </p:sp>
      <p:sp>
        <p:nvSpPr>
          <p:cNvPr id="17" name="Rectángulo redondeado 17">
            <a:extLst>
              <a:ext uri="{FF2B5EF4-FFF2-40B4-BE49-F238E27FC236}">
                <a16:creationId xmlns:a16="http://schemas.microsoft.com/office/drawing/2014/main" id="{77656365-D41E-5D20-912E-7F504F17C79D}"/>
              </a:ext>
            </a:extLst>
          </p:cNvPr>
          <p:cNvSpPr/>
          <p:nvPr/>
        </p:nvSpPr>
        <p:spPr>
          <a:xfrm>
            <a:off x="4996816" y="1727146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68336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cómo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porqué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7DE3319F-91B8-604C-AAAA-28F21DB4ED1D}"/>
              </a:ext>
            </a:extLst>
          </p:cNvPr>
          <p:cNvSpPr/>
          <p:nvPr/>
        </p:nvSpPr>
        <p:spPr>
          <a:xfrm>
            <a:off x="1065646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Instrucciones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56786" y="322366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65646" y="2211710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739E5BC2-B6E0-B34E-912A-C13A21CA29FA}"/>
              </a:ext>
            </a:extLst>
          </p:cNvPr>
          <p:cNvSpPr/>
          <p:nvPr/>
        </p:nvSpPr>
        <p:spPr>
          <a:xfrm>
            <a:off x="1056786" y="3729638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Videos del 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E2BE89-4BA5-0D4B-AC3B-D59005CF2A60}"/>
              </a:ext>
            </a:extLst>
          </p:cNvPr>
          <p:cNvSpPr txBox="1"/>
          <p:nvPr/>
        </p:nvSpPr>
        <p:spPr>
          <a:xfrm>
            <a:off x="262713" y="140538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asíncrona se refiere a los videos que los estudiantes del curso deben ver para prepararse para la clase síncrona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897815" y="620563"/>
            <a:ext cx="24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Asíncrono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81637C-C4D3-7644-BBD2-D0EBF2B248CA}"/>
              </a:ext>
            </a:extLst>
          </p:cNvPr>
          <p:cNvSpPr txBox="1"/>
          <p:nvPr/>
        </p:nvSpPr>
        <p:spPr>
          <a:xfrm>
            <a:off x="4914900" y="143482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Ocurre en el horario habitual de clase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3DB37F85-CCEB-9F44-8739-6A680D7B69AC}"/>
              </a:ext>
            </a:extLst>
          </p:cNvPr>
          <p:cNvSpPr/>
          <p:nvPr/>
        </p:nvSpPr>
        <p:spPr>
          <a:xfrm>
            <a:off x="5713715" y="2217647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Concepto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713715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problemas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713715" y="3217725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Ejercicios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713715" y="37303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7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41" y="1477447"/>
            <a:ext cx="1407294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792383" y="1292511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Youtube Logo - PNG y Vector">
            <a:extLst>
              <a:ext uri="{FF2B5EF4-FFF2-40B4-BE49-F238E27FC236}">
                <a16:creationId xmlns:a16="http://schemas.microsoft.com/office/drawing/2014/main" id="{D74432BE-CA21-0842-AB4A-38881C0EA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14725"/>
            <a:ext cx="4038600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Youtube Logo - PNG y Vector">
            <a:extLst>
              <a:ext uri="{FF2B5EF4-FFF2-40B4-BE49-F238E27FC236}">
                <a16:creationId xmlns:a16="http://schemas.microsoft.com/office/drawing/2014/main" id="{EDE4CD3A-2228-294E-8ADC-B2DBB8859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8"/>
          <a:stretch/>
        </p:blipFill>
        <p:spPr bwMode="auto">
          <a:xfrm>
            <a:off x="5940151" y="3514724"/>
            <a:ext cx="2659101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6083887" y="1303021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3">
            <a:extLst>
              <a:ext uri="{FF2B5EF4-FFF2-40B4-BE49-F238E27FC236}">
                <a16:creationId xmlns:a16="http://schemas.microsoft.com/office/drawing/2014/main" id="{F5BA77A0-0940-0683-1B09-0A76BC92E697}"/>
              </a:ext>
            </a:extLst>
          </p:cNvPr>
          <p:cNvSpPr txBox="1"/>
          <p:nvPr/>
        </p:nvSpPr>
        <p:spPr>
          <a:xfrm>
            <a:off x="1062187" y="4237402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err="1">
                <a:solidFill>
                  <a:srgbClr val="99ABB1"/>
                </a:solidFill>
              </a:rPr>
              <a:t>Whatsapp</a:t>
            </a:r>
            <a:endParaRPr lang="es-CO" sz="2400" b="1" dirty="0">
              <a:solidFill>
                <a:srgbClr val="99ABB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BF1DB-42CE-6006-D39C-A97F44E7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9782"/>
            <a:ext cx="1403747" cy="1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96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6411</TotalTime>
  <Words>845</Words>
  <Application>Microsoft Macintosh PowerPoint</Application>
  <PresentationFormat>On-screen Show (16:9)</PresentationFormat>
  <Paragraphs>336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Retrospección</vt:lpstr>
      <vt:lpstr>Aplicaciones Móviles</vt:lpstr>
      <vt:lpstr>Composición del curso</vt:lpstr>
      <vt:lpstr>Composición del curso</vt:lpstr>
      <vt:lpstr>Composición del curso</vt:lpstr>
      <vt:lpstr>Composición del curso</vt:lpstr>
      <vt:lpstr>Composición del curso</vt:lpstr>
      <vt:lpstr>Calificación</vt:lpstr>
      <vt:lpstr>CLASES</vt:lpstr>
      <vt:lpstr>Comunicación</vt:lpstr>
      <vt:lpstr>Fechas importantes</vt:lpstr>
      <vt:lpstr>Próximo evento</vt:lpstr>
      <vt:lpstr>Clase 1</vt:lpstr>
      <vt:lpstr>1. Introducción</vt:lpstr>
      <vt:lpstr>Relevancia</vt:lpstr>
      <vt:lpstr>Relevancia</vt:lpstr>
      <vt:lpstr>Relevancia</vt:lpstr>
      <vt:lpstr>Relevancia</vt:lpstr>
      <vt:lpstr>Relevancia</vt:lpstr>
      <vt:lpstr>Relevancia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Tendencias del desarrollo móvil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133</cp:revision>
  <dcterms:modified xsi:type="dcterms:W3CDTF">2023-07-30T23:16:47Z</dcterms:modified>
</cp:coreProperties>
</file>