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43"/>
  </p:notesMasterIdLst>
  <p:sldIdLst>
    <p:sldId id="256" r:id="rId2"/>
    <p:sldId id="291" r:id="rId3"/>
    <p:sldId id="292" r:id="rId4"/>
    <p:sldId id="293" r:id="rId5"/>
    <p:sldId id="294" r:id="rId6"/>
    <p:sldId id="295" r:id="rId7"/>
    <p:sldId id="360" r:id="rId8"/>
    <p:sldId id="358" r:id="rId9"/>
    <p:sldId id="356" r:id="rId10"/>
    <p:sldId id="324" r:id="rId11"/>
    <p:sldId id="325" r:id="rId12"/>
    <p:sldId id="296" r:id="rId13"/>
    <p:sldId id="301" r:id="rId14"/>
    <p:sldId id="284" r:id="rId15"/>
    <p:sldId id="285" r:id="rId16"/>
    <p:sldId id="286" r:id="rId17"/>
    <p:sldId id="287" r:id="rId18"/>
    <p:sldId id="289" r:id="rId19"/>
    <p:sldId id="359" r:id="rId20"/>
    <p:sldId id="257" r:id="rId21"/>
    <p:sldId id="364" r:id="rId22"/>
    <p:sldId id="260" r:id="rId23"/>
    <p:sldId id="365" r:id="rId24"/>
    <p:sldId id="288" r:id="rId25"/>
    <p:sldId id="300" r:id="rId26"/>
    <p:sldId id="329" r:id="rId27"/>
    <p:sldId id="361" r:id="rId28"/>
    <p:sldId id="363" r:id="rId29"/>
    <p:sldId id="328" r:id="rId30"/>
    <p:sldId id="368" r:id="rId31"/>
    <p:sldId id="376" r:id="rId32"/>
    <p:sldId id="373" r:id="rId33"/>
    <p:sldId id="374" r:id="rId34"/>
    <p:sldId id="377" r:id="rId35"/>
    <p:sldId id="370" r:id="rId36"/>
    <p:sldId id="375" r:id="rId37"/>
    <p:sldId id="378" r:id="rId38"/>
    <p:sldId id="362" r:id="rId39"/>
    <p:sldId id="366" r:id="rId40"/>
    <p:sldId id="379" r:id="rId41"/>
    <p:sldId id="380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F41"/>
    <a:srgbClr val="CBECFF"/>
    <a:srgbClr val="2B2B2B"/>
    <a:srgbClr val="9E5ECE"/>
    <a:srgbClr val="FCF6B3"/>
    <a:srgbClr val="FFFFFF"/>
    <a:srgbClr val="000000"/>
    <a:srgbClr val="002060"/>
    <a:srgbClr val="FE9900"/>
    <a:srgbClr val="23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 autoAdjust="0"/>
    <p:restoredTop sz="94648"/>
  </p:normalViewPr>
  <p:slideViewPr>
    <p:cSldViewPr>
      <p:cViewPr varScale="1">
        <p:scale>
          <a:sx n="149" d="100"/>
          <a:sy n="149" d="100"/>
        </p:scale>
        <p:origin x="184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24-D646-A30E-E6B660CE4A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9D-9F46-9BE5-5003E3D5BD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9D-9F46-9BE5-5003E3D5BD00}"/>
              </c:ext>
            </c:extLst>
          </c:dPt>
          <c:cat>
            <c:strRef>
              <c:f>Sheet1!$A$2:$A$4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Otros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0.89600000000000002</c:v>
                </c:pt>
                <c:pt idx="1">
                  <c:v>0.1</c:v>
                </c:pt>
                <c:pt idx="2">
                  <c:v>3.9999999999999758E-3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4-D646-A30E-E6B660CE4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51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74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343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040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078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329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89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67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141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401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691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520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80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088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605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96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39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‹#›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Fechas importantes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Entregas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8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73B07-CDB4-0C09-37CA-08063E9AC8E4}"/>
              </a:ext>
            </a:extLst>
          </p:cNvPr>
          <p:cNvSpPr/>
          <p:nvPr/>
        </p:nvSpPr>
        <p:spPr>
          <a:xfrm>
            <a:off x="-36512" y="1821799"/>
            <a:ext cx="9191814" cy="2262119"/>
          </a:xfrm>
          <a:prstGeom prst="rect">
            <a:avLst/>
          </a:prstGeom>
          <a:solidFill>
            <a:srgbClr val="CB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Próximo evento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1384300"/>
            <a:ext cx="7543800" cy="3275681"/>
          </a:xfrm>
        </p:spPr>
        <p:txBody>
          <a:bodyPr>
            <a:normAutofit fontScale="85000" lnSpcReduction="20000"/>
          </a:bodyPr>
          <a:lstStyle/>
          <a:p>
            <a:r>
              <a:rPr lang="es-ES" sz="2000" b="1" dirty="0"/>
              <a:t>Pitch </a:t>
            </a:r>
            <a:r>
              <a:rPr lang="es-ES" sz="2000" b="1" dirty="0" err="1"/>
              <a:t>Elevator</a:t>
            </a:r>
            <a:r>
              <a:rPr lang="es-ES" sz="2000" b="1" dirty="0"/>
              <a:t>. Semana 5</a:t>
            </a:r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b="1" dirty="0"/>
          </a:p>
          <a:p>
            <a:endParaRPr lang="es-ES" b="1" dirty="0"/>
          </a:p>
          <a:p>
            <a:endParaRPr lang="es-ES" b="1" dirty="0"/>
          </a:p>
          <a:p>
            <a:pPr marL="0" indent="0">
              <a:buNone/>
            </a:pPr>
            <a:r>
              <a:rPr lang="es-ES" dirty="0"/>
              <a:t>Deberá preparar 3 propuestas de proyecto final de aplicaciones móviles. Lo hará en una exposición sucinta en la que el objetivo es convencer a la audiencia.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Qué es un Elevator Pitch y cómo prepararlo? + Ejemplos">
            <a:extLst>
              <a:ext uri="{FF2B5EF4-FFF2-40B4-BE49-F238E27FC236}">
                <a16:creationId xmlns:a16="http://schemas.microsoft.com/office/drawing/2014/main" id="{5AF61BD7-58FD-7CA7-8A21-295C2A108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27"/>
          <a:stretch/>
        </p:blipFill>
        <p:spPr bwMode="auto">
          <a:xfrm>
            <a:off x="2089260" y="1821799"/>
            <a:ext cx="5011200" cy="22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2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6" name="4 Rectángulo"/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4730" y="1760254"/>
            <a:ext cx="51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Gracias al uso masivo de teléfonos inteligentes y a la amplia cobertura de internet, ha surgido el mercado de las aplicaciones móviles.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 portabilidad del Smartphone es un aspecto clave.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CA6612F4-ABBC-FC41-BC49-130B64722639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1120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15437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Las empresas querrán tener una base de datos de sus clientes y información relacionada con ellos para plantear estrategias de mercado.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1923678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98D131E8-8C80-3941-96CD-DFB3A17A1C28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4F7D0E1F-8C1E-5349-8C68-30122F5A56B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6E0AA17A-EA8D-6240-9D2B-815A0E2B552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ED9FEB2D-5539-924E-82B1-73A7CB4D5F6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233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307525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Mediante una aplicación se puede popularizar una marca. Usando como vitrina la tienda de aplicaciones y atrapando clientes con los servicios ofrecidos.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2571750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671A9EED-6184-C44D-819D-2F3648F7E16A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FC796966-E13A-424E-8F40-D8F77C6D9D21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381CC37C-E08F-B048-900C-6EFAC9067675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050A7C7B-8193-9D48-9CF6-68E4E664854D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619719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7168" y="2931790"/>
            <a:ext cx="516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Una aplicación crea un canal de comunicación entre la empresa y el cliente donde se puede intercambiar información relevante como solicitudes, noticias, cambios o notificaciones entre otros.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EEC26619-CC15-964A-862C-8297AF93C741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6B13EADF-7AE5-5344-A0EC-E2740E225F9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5C5D18CE-26E7-724D-91CE-4AA34BFBC716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E1ED6EF6-7814-A14A-B74D-E52A2B86C823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19127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2933531"/>
            <a:ext cx="51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accionamiento remoto es muy usado a nivel industrial.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294844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3651870"/>
            <a:ext cx="51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Proveer un servicio a un público objetivo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867894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57318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5696" y="176978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programación en Android/</a:t>
            </a:r>
            <a:r>
              <a:rPr lang="es-ES" dirty="0" err="1">
                <a:solidFill>
                  <a:schemeClr val="tx2"/>
                </a:solidFill>
              </a:rPr>
              <a:t>Kotlin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Diseño, </a:t>
            </a:r>
            <a:r>
              <a:rPr lang="es-ES" dirty="0" err="1">
                <a:solidFill>
                  <a:schemeClr val="tx2"/>
                </a:solidFill>
              </a:rPr>
              <a:t>concpeto</a:t>
            </a:r>
            <a:r>
              <a:rPr lang="es-ES" dirty="0">
                <a:solidFill>
                  <a:schemeClr val="tx2"/>
                </a:solidFill>
              </a:rPr>
              <a:t> y prototipado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Arquitecturas y </a:t>
            </a:r>
            <a:r>
              <a:rPr lang="es-ES" dirty="0" err="1">
                <a:solidFill>
                  <a:schemeClr val="tx2"/>
                </a:solidFill>
              </a:rPr>
              <a:t>cloud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Construcción y despliegue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Tiene licencia Apache y GNU GPL que da libertad a cualquiera de usarlo y modificarlo.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</a:t>
            </a:r>
            <a:r>
              <a:rPr lang="es-CO" dirty="0" err="1">
                <a:solidFill>
                  <a:schemeClr val="tx1"/>
                </a:solidFill>
              </a:rPr>
              <a:t>Kotlin</a:t>
            </a:r>
            <a:r>
              <a:rPr lang="es-CO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063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La cuota de mercado de Android (89.6%) es superior a iOS (10%).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Sin embargo, iOS no es para nada despreciable.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Hay gran </a:t>
            </a:r>
            <a:r>
              <a:rPr lang="en-US" dirty="0" err="1">
                <a:solidFill>
                  <a:schemeClr val="tx1"/>
                </a:solidFill>
              </a:rPr>
              <a:t>demanda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desarrolladores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móviles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nativos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Las </a:t>
            </a:r>
            <a:r>
              <a:rPr lang="en-US" dirty="0" err="1">
                <a:solidFill>
                  <a:schemeClr val="tx1"/>
                </a:solidFill>
              </a:rPr>
              <a:t>soluciones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también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tienen</a:t>
            </a:r>
            <a:r>
              <a:rPr lang="en-US" dirty="0">
                <a:solidFill>
                  <a:schemeClr val="tx1"/>
                </a:solidFill>
              </a:rPr>
              <a:t> un gran auge.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ahorro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costos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desarrollo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Estadísticas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69C03D-2BF1-F8E3-ABDB-0BFE8A8E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3807511"/>
              </p:ext>
            </p:extLst>
          </p:nvPr>
        </p:nvGraphicFramePr>
        <p:xfrm>
          <a:off x="4963538" y="1491630"/>
          <a:ext cx="4063946" cy="28480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074" name="Picture 2" descr="Android Logo | significado del logotipo, png, vector">
            <a:extLst>
              <a:ext uri="{FF2B5EF4-FFF2-40B4-BE49-F238E27FC236}">
                <a16:creationId xmlns:a16="http://schemas.microsoft.com/office/drawing/2014/main" id="{C8E8C3C1-C241-BD71-47D9-ABDE917C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604892"/>
            <a:ext cx="936104" cy="58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219CC09-CBA9-6DF4-121E-3BF588800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27" y="1779662"/>
            <a:ext cx="326407" cy="3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F7ACC8-1849-6491-4EF1-020365E275C6}"/>
              </a:ext>
            </a:extLst>
          </p:cNvPr>
          <p:cNvSpPr txBox="1"/>
          <p:nvPr/>
        </p:nvSpPr>
        <p:spPr>
          <a:xfrm>
            <a:off x="6056154" y="4227934"/>
            <a:ext cx="18787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Fuente: </a:t>
            </a:r>
            <a:r>
              <a:rPr lang="es-CO" dirty="0" err="1">
                <a:solidFill>
                  <a:schemeClr val="tx1"/>
                </a:solidFill>
              </a:rPr>
              <a:t>StatCounter</a:t>
            </a:r>
            <a:endParaRPr lang="es-CO" dirty="0">
              <a:solidFill>
                <a:schemeClr val="tx1"/>
              </a:solidFill>
            </a:endParaRPr>
          </a:p>
          <a:p>
            <a:pPr algn="ctr"/>
            <a:r>
              <a:rPr lang="es-CO" dirty="0">
                <a:solidFill>
                  <a:schemeClr val="tx1"/>
                </a:solidFill>
              </a:rPr>
              <a:t>A 2022</a:t>
            </a:r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389690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44F97-881C-6871-9687-9B4F5EE12E41}"/>
              </a:ext>
            </a:extLst>
          </p:cNvPr>
          <p:cNvSpPr txBox="1"/>
          <p:nvPr/>
        </p:nvSpPr>
        <p:spPr>
          <a:xfrm>
            <a:off x="179512" y="257175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47E4A-A3E4-0770-AA66-4E7BE86B696C}"/>
              </a:ext>
            </a:extLst>
          </p:cNvPr>
          <p:cNvSpPr/>
          <p:nvPr/>
        </p:nvSpPr>
        <p:spPr>
          <a:xfrm>
            <a:off x="930676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Jelly Bean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18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E71051-A706-A3F8-4C8B-7764CF8CF480}"/>
              </a:ext>
            </a:extLst>
          </p:cNvPr>
          <p:cNvSpPr/>
          <p:nvPr/>
        </p:nvSpPr>
        <p:spPr>
          <a:xfrm>
            <a:off x="2730369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KitKat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19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3C28F2-B671-53E9-6BD3-43FF7F5997AC}"/>
              </a:ext>
            </a:extLst>
          </p:cNvPr>
          <p:cNvSpPr/>
          <p:nvPr/>
        </p:nvSpPr>
        <p:spPr>
          <a:xfrm>
            <a:off x="45300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Kitkat W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72CD6E-EB2F-B6D3-C361-03C9FFE590DF}"/>
              </a:ext>
            </a:extLst>
          </p:cNvPr>
          <p:cNvSpPr/>
          <p:nvPr/>
        </p:nvSpPr>
        <p:spPr>
          <a:xfrm>
            <a:off x="63302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Lollipop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6087B1-BEC2-9A14-10F8-361BAA8B739D}"/>
              </a:ext>
            </a:extLst>
          </p:cNvPr>
          <p:cNvSpPr/>
          <p:nvPr/>
        </p:nvSpPr>
        <p:spPr>
          <a:xfrm>
            <a:off x="930676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Lolipop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35942-50DE-1D96-5846-2470582E17C3}"/>
              </a:ext>
            </a:extLst>
          </p:cNvPr>
          <p:cNvSpPr/>
          <p:nvPr/>
        </p:nvSpPr>
        <p:spPr>
          <a:xfrm>
            <a:off x="2730369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Marshmallow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06FF-7626-58BD-0B83-EC16F0A00718}"/>
              </a:ext>
            </a:extLst>
          </p:cNvPr>
          <p:cNvSpPr/>
          <p:nvPr/>
        </p:nvSpPr>
        <p:spPr>
          <a:xfrm>
            <a:off x="45240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C553D6-6972-8DEF-C170-30B912AC7AAC}"/>
              </a:ext>
            </a:extLst>
          </p:cNvPr>
          <p:cNvSpPr/>
          <p:nvPr/>
        </p:nvSpPr>
        <p:spPr>
          <a:xfrm>
            <a:off x="63242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Nougat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88DB4E-C49E-5ECB-F2B6-B01BF0268031}"/>
              </a:ext>
            </a:extLst>
          </p:cNvPr>
          <p:cNvSpPr/>
          <p:nvPr/>
        </p:nvSpPr>
        <p:spPr>
          <a:xfrm>
            <a:off x="929205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26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599385-96A0-626D-665A-54165A01913C}"/>
              </a:ext>
            </a:extLst>
          </p:cNvPr>
          <p:cNvSpPr/>
          <p:nvPr/>
        </p:nvSpPr>
        <p:spPr>
          <a:xfrm>
            <a:off x="2728898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Oreo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27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6B05C-0CD3-C908-4FBB-8B00642C6E4D}"/>
              </a:ext>
            </a:extLst>
          </p:cNvPr>
          <p:cNvSpPr/>
          <p:nvPr/>
        </p:nvSpPr>
        <p:spPr>
          <a:xfrm>
            <a:off x="45240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Pie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0D53F45-3574-BF1D-F173-4556A1FAFAF3}"/>
              </a:ext>
            </a:extLst>
          </p:cNvPr>
          <p:cNvSpPr/>
          <p:nvPr/>
        </p:nvSpPr>
        <p:spPr>
          <a:xfrm>
            <a:off x="63242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Quince Tart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29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3D0F0E-58EB-1598-9FA0-4C59A6A2538A}"/>
              </a:ext>
            </a:extLst>
          </p:cNvPr>
          <p:cNvSpPr/>
          <p:nvPr/>
        </p:nvSpPr>
        <p:spPr>
          <a:xfrm>
            <a:off x="919570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Red Velvet Cake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30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771843-73BF-0D32-FA7B-86997E0262AD}"/>
              </a:ext>
            </a:extLst>
          </p:cNvPr>
          <p:cNvSpPr/>
          <p:nvPr/>
        </p:nvSpPr>
        <p:spPr>
          <a:xfrm>
            <a:off x="2719263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B10962-5733-BFBB-E341-008772CC4214}"/>
              </a:ext>
            </a:extLst>
          </p:cNvPr>
          <p:cNvSpPr txBox="1"/>
          <p:nvPr/>
        </p:nvSpPr>
        <p:spPr>
          <a:xfrm>
            <a:off x="6516216" y="982110"/>
            <a:ext cx="2376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O" dirty="0">
                <a:solidFill>
                  <a:schemeClr val="tx1"/>
                </a:solidFill>
              </a:rPr>
              <a:t>https://apilevels.com/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81E636-ECFF-1E54-24B6-25216B785FA8}"/>
              </a:ext>
            </a:extLst>
          </p:cNvPr>
          <p:cNvSpPr/>
          <p:nvPr/>
        </p:nvSpPr>
        <p:spPr>
          <a:xfrm>
            <a:off x="4518956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Snow Cone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D81EE68-B317-743B-4355-A80269333F91}"/>
              </a:ext>
            </a:extLst>
          </p:cNvPr>
          <p:cNvSpPr/>
          <p:nvPr/>
        </p:nvSpPr>
        <p:spPr>
          <a:xfrm>
            <a:off x="6318649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Tiramisú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FA47E4A-A3E4-0770-AA66-4E7BE86B696C}"/>
              </a:ext>
            </a:extLst>
          </p:cNvPr>
          <p:cNvSpPr/>
          <p:nvPr/>
        </p:nvSpPr>
        <p:spPr>
          <a:xfrm>
            <a:off x="930676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E71051-A706-A3F8-4C8B-7764CF8CF480}"/>
              </a:ext>
            </a:extLst>
          </p:cNvPr>
          <p:cNvSpPr/>
          <p:nvPr/>
        </p:nvSpPr>
        <p:spPr>
          <a:xfrm>
            <a:off x="2730369" y="156363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3C28F2-B671-53E9-6BD3-43FF7F5997AC}"/>
              </a:ext>
            </a:extLst>
          </p:cNvPr>
          <p:cNvSpPr/>
          <p:nvPr/>
        </p:nvSpPr>
        <p:spPr>
          <a:xfrm>
            <a:off x="45300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72CD6E-EB2F-B6D3-C361-03C9FFE590DF}"/>
              </a:ext>
            </a:extLst>
          </p:cNvPr>
          <p:cNvSpPr/>
          <p:nvPr/>
        </p:nvSpPr>
        <p:spPr>
          <a:xfrm>
            <a:off x="6330262" y="156576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96087B1-BEC2-9A14-10F8-361BAA8B739D}"/>
              </a:ext>
            </a:extLst>
          </p:cNvPr>
          <p:cNvSpPr/>
          <p:nvPr/>
        </p:nvSpPr>
        <p:spPr>
          <a:xfrm>
            <a:off x="930676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2A35942-50DE-1D96-5846-2470582E17C3}"/>
              </a:ext>
            </a:extLst>
          </p:cNvPr>
          <p:cNvSpPr/>
          <p:nvPr/>
        </p:nvSpPr>
        <p:spPr>
          <a:xfrm>
            <a:off x="2730369" y="2395513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D3A06FF-7626-58BD-0B83-EC16F0A00718}"/>
              </a:ext>
            </a:extLst>
          </p:cNvPr>
          <p:cNvSpPr/>
          <p:nvPr/>
        </p:nvSpPr>
        <p:spPr>
          <a:xfrm>
            <a:off x="45240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7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C553D6-6972-8DEF-C170-30B912AC7AAC}"/>
              </a:ext>
            </a:extLst>
          </p:cNvPr>
          <p:cNvSpPr/>
          <p:nvPr/>
        </p:nvSpPr>
        <p:spPr>
          <a:xfrm>
            <a:off x="6324227" y="2399001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8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088DB4E-C49E-5ECB-F2B6-B01BF0268031}"/>
              </a:ext>
            </a:extLst>
          </p:cNvPr>
          <p:cNvSpPr/>
          <p:nvPr/>
        </p:nvSpPr>
        <p:spPr>
          <a:xfrm>
            <a:off x="929205" y="3216798"/>
            <a:ext cx="1512168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599385-96A0-626D-665A-54165A01913C}"/>
              </a:ext>
            </a:extLst>
          </p:cNvPr>
          <p:cNvSpPr/>
          <p:nvPr/>
        </p:nvSpPr>
        <p:spPr>
          <a:xfrm>
            <a:off x="2728898" y="3216798"/>
            <a:ext cx="1512168" cy="576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F6B05C-0CD3-C908-4FBB-8B00642C6E4D}"/>
              </a:ext>
            </a:extLst>
          </p:cNvPr>
          <p:cNvSpPr/>
          <p:nvPr/>
        </p:nvSpPr>
        <p:spPr>
          <a:xfrm>
            <a:off x="45240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0D53F45-3574-BF1D-F173-4556A1FAFAF3}"/>
              </a:ext>
            </a:extLst>
          </p:cNvPr>
          <p:cNvSpPr/>
          <p:nvPr/>
        </p:nvSpPr>
        <p:spPr>
          <a:xfrm>
            <a:off x="6324227" y="3216798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33D0F0E-58EB-1598-9FA0-4C59A6A2538A}"/>
              </a:ext>
            </a:extLst>
          </p:cNvPr>
          <p:cNvSpPr/>
          <p:nvPr/>
        </p:nvSpPr>
        <p:spPr>
          <a:xfrm>
            <a:off x="919570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771843-73BF-0D32-FA7B-86997E0262AD}"/>
              </a:ext>
            </a:extLst>
          </p:cNvPr>
          <p:cNvSpPr/>
          <p:nvPr/>
        </p:nvSpPr>
        <p:spPr>
          <a:xfrm>
            <a:off x="2719263" y="4038083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81E636-ECFF-1E54-24B6-25216B785FA8}"/>
              </a:ext>
            </a:extLst>
          </p:cNvPr>
          <p:cNvSpPr/>
          <p:nvPr/>
        </p:nvSpPr>
        <p:spPr>
          <a:xfrm>
            <a:off x="4518956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D81EE68-B317-743B-4355-A80269333F91}"/>
              </a:ext>
            </a:extLst>
          </p:cNvPr>
          <p:cNvSpPr/>
          <p:nvPr/>
        </p:nvSpPr>
        <p:spPr>
          <a:xfrm>
            <a:off x="6318649" y="4034595"/>
            <a:ext cx="1512168" cy="576064"/>
          </a:xfrm>
          <a:prstGeom prst="roundRect">
            <a:avLst/>
          </a:prstGeom>
          <a:solidFill>
            <a:schemeClr val="accent6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O" dirty="0">
                <a:solidFill>
                  <a:schemeClr val="bg1"/>
                </a:solidFill>
              </a:rPr>
              <a:t>iOS</a:t>
            </a:r>
          </a:p>
          <a:p>
            <a:pPr algn="ctr"/>
            <a:r>
              <a:rPr lang="en-CO" dirty="0">
                <a:solidFill>
                  <a:schemeClr val="accent3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0888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0367" y="3301144"/>
            <a:ext cx="15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Infraestructura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38605" y="1505040"/>
            <a:ext cx="585123" cy="9226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26 Rectángulo"/>
          <p:cNvSpPr/>
          <p:nvPr/>
        </p:nvSpPr>
        <p:spPr>
          <a:xfrm>
            <a:off x="1599375" y="1613041"/>
            <a:ext cx="463582" cy="695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6 Rectángulo"/>
          <p:cNvSpPr/>
          <p:nvPr/>
        </p:nvSpPr>
        <p:spPr>
          <a:xfrm>
            <a:off x="1235474" y="3125442"/>
            <a:ext cx="1182590" cy="9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6601" y="4084852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6601" y="2427734"/>
            <a:ext cx="112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MÓVIL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547991" y="2044557"/>
            <a:ext cx="788948" cy="383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554443" y="3178884"/>
            <a:ext cx="759373" cy="466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 actual</a:t>
            </a:r>
            <a:endParaRPr lang="en-US" dirty="0"/>
          </a:p>
        </p:txBody>
      </p:sp>
      <p:pic>
        <p:nvPicPr>
          <p:cNvPr id="1026" name="Picture 2" descr="Resultado de imagen para server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2" y="2186204"/>
            <a:ext cx="1099578" cy="10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00" y="1554223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99" y="2824239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ices as Code: Selling through vs. Selling to Developers | by ...">
            <a:extLst>
              <a:ext uri="{FF2B5EF4-FFF2-40B4-BE49-F238E27FC236}">
                <a16:creationId xmlns:a16="http://schemas.microsoft.com/office/drawing/2014/main" id="{7F86C286-A0E2-7F4B-A88D-06D2F635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5" y="2024239"/>
            <a:ext cx="1527069" cy="15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47C8FE-5529-6E42-A5DD-FD250B374480}"/>
              </a:ext>
            </a:extLst>
          </p:cNvPr>
          <p:cNvCxnSpPr>
            <a:cxnSpLocks/>
          </p:cNvCxnSpPr>
          <p:nvPr/>
        </p:nvCxnSpPr>
        <p:spPr>
          <a:xfrm flipV="1">
            <a:off x="4467581" y="2735993"/>
            <a:ext cx="564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Tendencias del desarrollo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4800525" y="4244141"/>
            <a:ext cx="7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922A8-96F8-104A-B13E-E18322819420}"/>
              </a:ext>
            </a:extLst>
          </p:cNvPr>
          <p:cNvSpPr txBox="1"/>
          <p:nvPr/>
        </p:nvSpPr>
        <p:spPr>
          <a:xfrm>
            <a:off x="7008821" y="4245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323529" y="3776107"/>
            <a:ext cx="7975338" cy="3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operativo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D75D4-A5E6-644C-9B89-D3D4F4753FFF}"/>
              </a:ext>
            </a:extLst>
          </p:cNvPr>
          <p:cNvSpPr/>
          <p:nvPr/>
        </p:nvSpPr>
        <p:spPr>
          <a:xfrm>
            <a:off x="7308304" y="3133351"/>
            <a:ext cx="990562" cy="51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FEB1C-B202-D14A-83A8-DF2E4EA241B0}"/>
              </a:ext>
            </a:extLst>
          </p:cNvPr>
          <p:cNvSpPr/>
          <p:nvPr/>
        </p:nvSpPr>
        <p:spPr>
          <a:xfrm>
            <a:off x="7308304" y="1873136"/>
            <a:ext cx="1008112" cy="1142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EDD49-5B55-C34E-93B8-1E1EE717B2F7}"/>
              </a:ext>
            </a:extLst>
          </p:cNvPr>
          <p:cNvSpPr/>
          <p:nvPr/>
        </p:nvSpPr>
        <p:spPr>
          <a:xfrm>
            <a:off x="4139952" y="3138895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 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F1C55-722F-084C-BF83-F9E9F065742C}"/>
              </a:ext>
            </a:extLst>
          </p:cNvPr>
          <p:cNvSpPr/>
          <p:nvPr/>
        </p:nvSpPr>
        <p:spPr>
          <a:xfrm>
            <a:off x="4139952" y="1873014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FC6C5-8466-984F-B473-E1ECFFDA859D}"/>
              </a:ext>
            </a:extLst>
          </p:cNvPr>
          <p:cNvSpPr/>
          <p:nvPr/>
        </p:nvSpPr>
        <p:spPr>
          <a:xfrm>
            <a:off x="5313744" y="1867345"/>
            <a:ext cx="1008112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3EA16-3B8E-094A-A472-1F19D0D1CF42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585162" y="2385989"/>
            <a:ext cx="0" cy="7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BFC9C-29E3-2148-BC6D-71CA5D336A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30372" y="3395383"/>
            <a:ext cx="28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BB85-CF12-EC4D-AB13-D697F0F11E1F}"/>
              </a:ext>
            </a:extLst>
          </p:cNvPr>
          <p:cNvSpPr/>
          <p:nvPr/>
        </p:nvSpPr>
        <p:spPr>
          <a:xfrm>
            <a:off x="380903" y="1887250"/>
            <a:ext cx="2160240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51B7F-3B6C-6442-A39E-B8D0D72E6CF3}"/>
              </a:ext>
            </a:extLst>
          </p:cNvPr>
          <p:cNvSpPr txBox="1"/>
          <p:nvPr/>
        </p:nvSpPr>
        <p:spPr>
          <a:xfrm>
            <a:off x="776947" y="42447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92705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90DB83B-F36C-6540-BCB4-3B1171B4AFC9}"/>
              </a:ext>
            </a:extLst>
          </p:cNvPr>
          <p:cNvSpPr/>
          <p:nvPr/>
        </p:nvSpPr>
        <p:spPr>
          <a:xfrm>
            <a:off x="2254577" y="2864401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B5BD38-747B-394F-9DE1-E80BAB3E899F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F6572E-978C-D34E-A5EB-BBE0C1112A76}"/>
              </a:ext>
            </a:extLst>
          </p:cNvPr>
          <p:cNvSpPr/>
          <p:nvPr/>
        </p:nvSpPr>
        <p:spPr>
          <a:xfrm>
            <a:off x="2904338" y="2347195"/>
            <a:ext cx="116185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4FCFD7A-0816-1E48-B8F6-232F52FD50B1}"/>
              </a:ext>
            </a:extLst>
          </p:cNvPr>
          <p:cNvSpPr/>
          <p:nvPr/>
        </p:nvSpPr>
        <p:spPr>
          <a:xfrm>
            <a:off x="611559" y="4066682"/>
            <a:ext cx="7389559" cy="59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</a:t>
            </a:r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E070898-FC96-9A4C-90F3-6D89E823EAFE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Diagramación</a:t>
            </a:r>
            <a:endParaRPr lang="en-US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84D728A-0120-7B46-9ABF-1A2B16249D3E}"/>
              </a:ext>
            </a:extLst>
          </p:cNvPr>
          <p:cNvSpPr/>
          <p:nvPr/>
        </p:nvSpPr>
        <p:spPr>
          <a:xfrm>
            <a:off x="611560" y="2859937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Navegación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FBB6ECD5-F173-9F47-884B-61404DC8364B}"/>
              </a:ext>
            </a:extLst>
          </p:cNvPr>
          <p:cNvSpPr/>
          <p:nvPr/>
        </p:nvSpPr>
        <p:spPr>
          <a:xfrm>
            <a:off x="4066196" y="2864401"/>
            <a:ext cx="52866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7D14B94-60D1-194D-AE12-EE1E2814A022}"/>
              </a:ext>
            </a:extLst>
          </p:cNvPr>
          <p:cNvSpPr/>
          <p:nvPr/>
        </p:nvSpPr>
        <p:spPr>
          <a:xfrm>
            <a:off x="4720877" y="2856795"/>
            <a:ext cx="126758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Eventos</a:t>
            </a:r>
            <a:r>
              <a:rPr lang="en-US" dirty="0"/>
              <a:t> UI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C49614B-356F-9B4F-86E5-101442267C66}"/>
              </a:ext>
            </a:extLst>
          </p:cNvPr>
          <p:cNvSpPr/>
          <p:nvPr/>
        </p:nvSpPr>
        <p:spPr>
          <a:xfrm>
            <a:off x="6084169" y="2850402"/>
            <a:ext cx="129614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330925D-2396-7E4E-838D-7938C16EBED8}"/>
              </a:ext>
            </a:extLst>
          </p:cNvPr>
          <p:cNvSpPr/>
          <p:nvPr/>
        </p:nvSpPr>
        <p:spPr>
          <a:xfrm>
            <a:off x="4139952" y="2347195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Elementos</a:t>
            </a:r>
            <a:r>
              <a:rPr lang="en-US" dirty="0"/>
              <a:t> UI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8D1F286F-A49C-814F-8250-9A08A3CC11FD}"/>
              </a:ext>
            </a:extLst>
          </p:cNvPr>
          <p:cNvSpPr/>
          <p:nvPr/>
        </p:nvSpPr>
        <p:spPr>
          <a:xfrm>
            <a:off x="5458540" y="2340802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Periféricos</a:t>
            </a:r>
            <a:endParaRPr lang="en-US" dirty="0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6F82061-2CF4-CE41-B29D-9455660236B8}"/>
              </a:ext>
            </a:extLst>
          </p:cNvPr>
          <p:cNvSpPr/>
          <p:nvPr/>
        </p:nvSpPr>
        <p:spPr>
          <a:xfrm>
            <a:off x="6777129" y="2340802"/>
            <a:ext cx="122399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Persistencia</a:t>
            </a:r>
            <a:endParaRPr lang="en-US" dirty="0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213869ED-EAC3-6441-80A0-CECEB8ED3B80}"/>
              </a:ext>
            </a:extLst>
          </p:cNvPr>
          <p:cNvSpPr/>
          <p:nvPr/>
        </p:nvSpPr>
        <p:spPr>
          <a:xfrm>
            <a:off x="7442235" y="2858366"/>
            <a:ext cx="568279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369D8ADC-EBF4-E447-BCD5-8BD07CC5F5F4}"/>
              </a:ext>
            </a:extLst>
          </p:cNvPr>
          <p:cNvSpPr/>
          <p:nvPr/>
        </p:nvSpPr>
        <p:spPr>
          <a:xfrm>
            <a:off x="611559" y="3379072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847EC632-4BC1-504B-805B-B59B4051751E}"/>
              </a:ext>
            </a:extLst>
          </p:cNvPr>
          <p:cNvSpPr/>
          <p:nvPr/>
        </p:nvSpPr>
        <p:spPr>
          <a:xfrm>
            <a:off x="2371311" y="3379072"/>
            <a:ext cx="126458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3874179-CD65-8541-8171-93ED396B0D57}"/>
              </a:ext>
            </a:extLst>
          </p:cNvPr>
          <p:cNvSpPr/>
          <p:nvPr/>
        </p:nvSpPr>
        <p:spPr>
          <a:xfrm>
            <a:off x="3710045" y="3379072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Anatomia</a:t>
            </a:r>
            <a:r>
              <a:rPr lang="en-US" dirty="0"/>
              <a:t> del SO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9C9ACD4F-164A-534D-A7C8-FB2495553C6C}"/>
              </a:ext>
            </a:extLst>
          </p:cNvPr>
          <p:cNvSpPr/>
          <p:nvPr/>
        </p:nvSpPr>
        <p:spPr>
          <a:xfrm>
            <a:off x="6704973" y="3367966"/>
            <a:ext cx="12961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3CFABBC7-5B04-8042-9766-55812B755043}"/>
              </a:ext>
            </a:extLst>
          </p:cNvPr>
          <p:cNvSpPr/>
          <p:nvPr/>
        </p:nvSpPr>
        <p:spPr>
          <a:xfrm>
            <a:off x="5207509" y="3379071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SaaS y Cloud</a:t>
            </a:r>
          </a:p>
        </p:txBody>
      </p:sp>
    </p:spTree>
    <p:extLst>
      <p:ext uri="{BB962C8B-B14F-4D97-AF65-F5344CB8AC3E}">
        <p14:creationId xmlns:p14="http://schemas.microsoft.com/office/powerpoint/2010/main" val="379410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Mobile </a:t>
            </a:r>
            <a:r>
              <a:rPr lang="es-ES" dirty="0" err="1"/>
              <a:t>roadmap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Tecnologías</a:t>
            </a:r>
            <a:endParaRPr lang="en-US" dirty="0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EED5CEAC-A822-E050-D55C-14155EF18BD7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CC8E933A-2A18-027A-6FB6-B9A32E246FDB}"/>
              </a:ext>
            </a:extLst>
          </p:cNvPr>
          <p:cNvSpPr/>
          <p:nvPr/>
        </p:nvSpPr>
        <p:spPr>
          <a:xfrm>
            <a:off x="2904337" y="2347195"/>
            <a:ext cx="169489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Native</a:t>
            </a:r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C02FD26C-6789-1B28-8969-2DA62962F8B8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9F40D3DC-61C4-BDBE-CBCF-2E9FC62DECD8}"/>
              </a:ext>
            </a:extLst>
          </p:cNvPr>
          <p:cNvSpPr/>
          <p:nvPr/>
        </p:nvSpPr>
        <p:spPr>
          <a:xfrm>
            <a:off x="4716016" y="2347195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Xamarin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ABD9E27D-E8AA-E084-7EA2-06C00315F816}"/>
              </a:ext>
            </a:extLst>
          </p:cNvPr>
          <p:cNvSpPr/>
          <p:nvPr/>
        </p:nvSpPr>
        <p:spPr>
          <a:xfrm>
            <a:off x="6344971" y="2339842"/>
            <a:ext cx="1667561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 Cordova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3ED62F1A-58D6-FED8-7CDE-5AF8695E39D6}"/>
              </a:ext>
            </a:extLst>
          </p:cNvPr>
          <p:cNvSpPr/>
          <p:nvPr/>
        </p:nvSpPr>
        <p:spPr>
          <a:xfrm>
            <a:off x="3522818" y="2931790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Flutter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1AE405D7-3D1F-AAC3-DB54-EF22FB496443}"/>
              </a:ext>
            </a:extLst>
          </p:cNvPr>
          <p:cNvSpPr/>
          <p:nvPr/>
        </p:nvSpPr>
        <p:spPr>
          <a:xfrm>
            <a:off x="613233" y="2931790"/>
            <a:ext cx="84946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Ionic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A62D264-0B0D-2148-C62A-15176A6563BF}"/>
              </a:ext>
            </a:extLst>
          </p:cNvPr>
          <p:cNvSpPr/>
          <p:nvPr/>
        </p:nvSpPr>
        <p:spPr>
          <a:xfrm>
            <a:off x="1603574" y="2931790"/>
            <a:ext cx="177836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responsive app</a:t>
            </a:r>
          </a:p>
        </p:txBody>
      </p:sp>
    </p:spTree>
    <p:extLst>
      <p:ext uri="{BB962C8B-B14F-4D97-AF65-F5344CB8AC3E}">
        <p14:creationId xmlns:p14="http://schemas.microsoft.com/office/powerpoint/2010/main" val="2816034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r>
              <a:rPr lang="en-US" dirty="0" err="1">
                <a:solidFill>
                  <a:schemeClr val="tx1"/>
                </a:solidFill>
              </a:rPr>
              <a:t>Herramienta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Drag and Drop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6E708-8C4C-62B7-02F2-0DE5C28B458E}"/>
              </a:ext>
            </a:extLst>
          </p:cNvPr>
          <p:cNvSpPr txBox="1"/>
          <p:nvPr/>
        </p:nvSpPr>
        <p:spPr>
          <a:xfrm>
            <a:off x="6997786" y="3338170"/>
            <a:ext cx="1965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Vistas </a:t>
            </a:r>
            <a:r>
              <a:rPr lang="en-US" dirty="0" err="1">
                <a:solidFill>
                  <a:schemeClr val="tx1"/>
                </a:solidFill>
              </a:rPr>
              <a:t>declarativas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3688" y="177966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Fundamentos de programación en Android</a:t>
            </a:r>
          </a:p>
          <a:p>
            <a:r>
              <a:rPr lang="es-ES" dirty="0">
                <a:solidFill>
                  <a:schemeClr val="tx1"/>
                </a:solidFill>
              </a:rPr>
              <a:t>	Android Studio</a:t>
            </a:r>
          </a:p>
          <a:p>
            <a:r>
              <a:rPr lang="es-ES" dirty="0">
                <a:solidFill>
                  <a:schemeClr val="tx1"/>
                </a:solidFill>
              </a:rPr>
              <a:t>	Estructura</a:t>
            </a:r>
          </a:p>
          <a:p>
            <a:r>
              <a:rPr lang="es-ES" dirty="0">
                <a:solidFill>
                  <a:schemeClr val="tx1"/>
                </a:solidFill>
              </a:rPr>
              <a:t>	Componentes de una app</a:t>
            </a:r>
          </a:p>
          <a:p>
            <a:r>
              <a:rPr lang="es-ES" dirty="0">
                <a:solidFill>
                  <a:schemeClr val="tx1"/>
                </a:solidFill>
              </a:rPr>
              <a:t>	Elementos de interfaz</a:t>
            </a:r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4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3" y="1843422"/>
            <a:ext cx="1728192" cy="2168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395536" y="1872324"/>
            <a:ext cx="1065487" cy="2139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EF545-B876-2D8F-CAEB-5A75A8DA4FCF}"/>
              </a:ext>
            </a:extLst>
          </p:cNvPr>
          <p:cNvSpPr txBox="1"/>
          <p:nvPr/>
        </p:nvSpPr>
        <p:spPr>
          <a:xfrm>
            <a:off x="107504" y="4063647"/>
            <a:ext cx="169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Background</a:t>
            </a:r>
          </a:p>
          <a:p>
            <a:pPr algn="ctr"/>
            <a:r>
              <a:rPr lang="en-CO" dirty="0">
                <a:solidFill>
                  <a:schemeClr val="tx1"/>
                </a:solidFill>
              </a:rPr>
              <a:t>Processes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1DA23-E62B-2498-FB65-E8F4EAE5FB67}"/>
              </a:ext>
            </a:extLst>
          </p:cNvPr>
          <p:cNvSpPr/>
          <p:nvPr/>
        </p:nvSpPr>
        <p:spPr>
          <a:xfrm>
            <a:off x="1795842" y="1872324"/>
            <a:ext cx="1728192" cy="2139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8EFCB32-323C-398C-4921-710D79EEF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8"/>
          <a:stretch/>
        </p:blipFill>
        <p:spPr bwMode="auto">
          <a:xfrm>
            <a:off x="1912841" y="2050744"/>
            <a:ext cx="1492646" cy="8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2E32083-3480-43AC-7FB9-4CE80C086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3"/>
          <a:stretch/>
        </p:blipFill>
        <p:spPr bwMode="auto">
          <a:xfrm>
            <a:off x="1966023" y="2992505"/>
            <a:ext cx="1386281" cy="3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A5B5BF-1BE2-F0F9-F0E2-12E756F27403}"/>
              </a:ext>
            </a:extLst>
          </p:cNvPr>
          <p:cNvSpPr txBox="1"/>
          <p:nvPr/>
        </p:nvSpPr>
        <p:spPr>
          <a:xfrm>
            <a:off x="1795842" y="4063647"/>
            <a:ext cx="169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CO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DFE30-FF6D-E41E-C3E0-6B099EBBE84C}"/>
              </a:ext>
            </a:extLst>
          </p:cNvPr>
          <p:cNvSpPr/>
          <p:nvPr/>
        </p:nvSpPr>
        <p:spPr>
          <a:xfrm>
            <a:off x="7092280" y="1843422"/>
            <a:ext cx="1065487" cy="21395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F26A4-2E08-E3EC-AD3F-604CC398DDA3}"/>
              </a:ext>
            </a:extLst>
          </p:cNvPr>
          <p:cNvSpPr txBox="1"/>
          <p:nvPr/>
        </p:nvSpPr>
        <p:spPr>
          <a:xfrm>
            <a:off x="6776552" y="4063647"/>
            <a:ext cx="1696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Limited control over background</a:t>
            </a:r>
          </a:p>
          <a:p>
            <a:pPr algn="ctr"/>
            <a:r>
              <a:rPr lang="en-CO" dirty="0">
                <a:solidFill>
                  <a:schemeClr val="tx1"/>
                </a:solidFill>
              </a:rPr>
              <a:t>processes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1DCB4-5178-518F-9C1B-ECEB8E57E79B}"/>
              </a:ext>
            </a:extLst>
          </p:cNvPr>
          <p:cNvSpPr txBox="1"/>
          <p:nvPr/>
        </p:nvSpPr>
        <p:spPr>
          <a:xfrm>
            <a:off x="4891284" y="4063647"/>
            <a:ext cx="169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CO" dirty="0">
                <a:solidFill>
                  <a:schemeClr val="tx1"/>
                </a:solidFill>
              </a:rPr>
              <a:t>Interface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9E2CC1-F8A2-3A40-26C4-E3C1A3652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8"/>
          <a:stretch/>
        </p:blipFill>
        <p:spPr bwMode="auto">
          <a:xfrm>
            <a:off x="5210965" y="2027715"/>
            <a:ext cx="1089227" cy="108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7EFF2383-31C4-E41A-BAB2-587FB430C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28"/>
          <a:stretch/>
        </p:blipFill>
        <p:spPr bwMode="auto">
          <a:xfrm>
            <a:off x="5179515" y="2040234"/>
            <a:ext cx="1089227" cy="108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36513B7-7B55-1585-44FE-E5AB938CD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029" r="-2202"/>
          <a:stretch/>
        </p:blipFill>
        <p:spPr bwMode="auto">
          <a:xfrm>
            <a:off x="5051124" y="3167522"/>
            <a:ext cx="1377260" cy="55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cess-icon - Icono De Habilidades Png Clipart - Large Size Png Image -  PikPng">
            <a:extLst>
              <a:ext uri="{FF2B5EF4-FFF2-40B4-BE49-F238E27FC236}">
                <a16:creationId xmlns:a16="http://schemas.microsoft.com/office/drawing/2014/main" id="{22D16551-0C8D-EB30-47B1-51B4A4C4E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09" y="2284800"/>
            <a:ext cx="914836" cy="8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Process-icon - Icono De Habilidades Png Clipart - Large Size Png Image -  PikPng">
            <a:extLst>
              <a:ext uri="{FF2B5EF4-FFF2-40B4-BE49-F238E27FC236}">
                <a16:creationId xmlns:a16="http://schemas.microsoft.com/office/drawing/2014/main" id="{E3F95B09-7CF4-6574-7623-950F4427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49" y="2284799"/>
            <a:ext cx="914836" cy="8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06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Características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990577-7317-3484-E53F-62A3B0572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51834"/>
              </p:ext>
            </p:extLst>
          </p:nvPr>
        </p:nvGraphicFramePr>
        <p:xfrm>
          <a:off x="22860" y="569190"/>
          <a:ext cx="9121140" cy="4162800"/>
        </p:xfrm>
        <a:graphic>
          <a:graphicData uri="http://schemas.openxmlformats.org/drawingml/2006/table">
            <a:tbl>
              <a:tblPr>
                <a:effectLst/>
                <a:tableStyleId>{638B1855-1B75-4FBE-930C-398BA8C253C6}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62341289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057795991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106347101"/>
                    </a:ext>
                  </a:extLst>
                </a:gridCol>
              </a:tblGrid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Característica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 err="1">
                          <a:solidFill>
                            <a:schemeClr val="tx1"/>
                          </a:solidFill>
                          <a:effectLst/>
                        </a:rPr>
                        <a:t>Flutter</a:t>
                      </a:r>
                      <a:endParaRPr lang="es-ES_tradnl" sz="280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Nativo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5338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Lenguaje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Dart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Kotlin/Swift (Android/iOS)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51493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Rendimiento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Similar a nativo, pero procesos complejos de la interfaz de usuario pueden ser más lentas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Mejor rendimiento posible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8979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Consistencia de la UI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Garantizada en cualquier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Puede variar según las versiones del sistema operativo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33241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Tiempo de desarrollo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Más rápido debido a la base de código única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Generalmente más lento, requiere código separado para cada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95187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Mantenimiento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Más fácil, debido a una única base de código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Más complejo, requiere mantener bases de código separadas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43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612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990577-7317-3484-E53F-62A3B0572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37268"/>
              </p:ext>
            </p:extLst>
          </p:nvPr>
        </p:nvGraphicFramePr>
        <p:xfrm>
          <a:off x="22860" y="555526"/>
          <a:ext cx="9121140" cy="3697600"/>
        </p:xfrm>
        <a:graphic>
          <a:graphicData uri="http://schemas.openxmlformats.org/drawingml/2006/table">
            <a:tbl>
              <a:tblPr>
                <a:effectLst/>
                <a:tableStyleId>{638B1855-1B75-4FBE-930C-398BA8C253C6}</a:tableStyleId>
              </a:tblPr>
              <a:tblGrid>
                <a:gridCol w="3040380">
                  <a:extLst>
                    <a:ext uri="{9D8B030D-6E8A-4147-A177-3AD203B41FA5}">
                      <a16:colId xmlns:a16="http://schemas.microsoft.com/office/drawing/2014/main" val="462341289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057795991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4106347101"/>
                    </a:ext>
                  </a:extLst>
                </a:gridCol>
              </a:tblGrid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Característica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 err="1">
                          <a:solidFill>
                            <a:schemeClr val="tx1"/>
                          </a:solidFill>
                          <a:effectLst/>
                        </a:rPr>
                        <a:t>Flutter</a:t>
                      </a:r>
                      <a:endParaRPr lang="es-ES_tradnl" sz="2800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2800" noProof="0" dirty="0">
                          <a:solidFill>
                            <a:schemeClr val="tx1"/>
                          </a:solidFill>
                          <a:effectLst/>
                        </a:rPr>
                        <a:t>Nativo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55338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Comunidad y soporte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Creciente, pero aún más pequeña que las comunidades de desarrollo nativas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Grande y madura, con amplios recursos de soporte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351493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Soporte de paquetes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Bueno y en crecimiento, pero algunos paquetes aún pueden faltar o ser menos maduros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Amplio soporte para diversas funcionalidades a través de numerosas bibliotecas y herramientas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838979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API y características específicas de la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Se pueden usar, pero se requiere código nativo adicional, lo que puede complicar el desarrollo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Acceso directo a todas las API y características de la plataforma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533241"/>
                  </a:ext>
                </a:extLst>
              </a:tr>
              <a:tr h="69380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Soporte de CI/CD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>
                          <a:solidFill>
                            <a:schemeClr val="tx1"/>
                          </a:solidFill>
                          <a:effectLst/>
                        </a:rPr>
                        <a:t>Posible, pero menos herramientas y configuraciones listas para usar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Completo, con muchas herramientas listas para usar como </a:t>
                      </a:r>
                      <a:r>
                        <a:rPr lang="es-ES_tradnl" sz="1500" noProof="0" dirty="0" err="1">
                          <a:solidFill>
                            <a:schemeClr val="tx1"/>
                          </a:solidFill>
                          <a:effectLst/>
                        </a:rPr>
                        <a:t>Fastlane</a:t>
                      </a:r>
                      <a:r>
                        <a:rPr lang="es-ES_tradnl" sz="1500" noProof="0" dirty="0">
                          <a:solidFill>
                            <a:schemeClr val="tx1"/>
                          </a:solidFill>
                          <a:effectLst/>
                        </a:rPr>
                        <a:t>, Jenkins, etc.</a:t>
                      </a:r>
                    </a:p>
                  </a:txBody>
                  <a:tcPr marL="108000" marR="108000" marT="4000" marB="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95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40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Casos de uso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972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FE0B9-5739-482A-E7FC-2D86126E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71643"/>
              </p:ext>
            </p:extLst>
          </p:nvPr>
        </p:nvGraphicFramePr>
        <p:xfrm>
          <a:off x="0" y="641148"/>
          <a:ext cx="9144000" cy="279432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57141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411842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6854139"/>
                    </a:ext>
                  </a:extLst>
                </a:gridCol>
              </a:tblGrid>
              <a:tr h="130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Caso de </a:t>
                      </a:r>
                      <a:r>
                        <a:rPr lang="en-US" sz="2800" dirty="0" err="1">
                          <a:effectLst/>
                        </a:rPr>
                        <a:t>uso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Flutter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 err="1">
                          <a:effectLst/>
                        </a:rPr>
                        <a:t>Nativo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9923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Prototipado rápido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Perfecto para prototipado rápido gracias a la función de "hot reload" y a la base de código única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Puede no ser tan adecuado debido al mayor tiempo de desarrollo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4791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Restricciones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presupuestales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Más rentable </a:t>
                      </a:r>
                      <a:r>
                        <a:rPr lang="en-US" sz="1500" dirty="0" err="1">
                          <a:effectLst/>
                        </a:rPr>
                        <a:t>debido</a:t>
                      </a:r>
                      <a:r>
                        <a:rPr lang="en-US" sz="1500" dirty="0">
                          <a:effectLst/>
                        </a:rPr>
                        <a:t> a la base de </a:t>
                      </a:r>
                      <a:r>
                        <a:rPr lang="en-US" sz="1500" dirty="0" err="1">
                          <a:effectLst/>
                        </a:rPr>
                        <a:t>código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única</a:t>
                      </a:r>
                      <a:r>
                        <a:rPr lang="en-US" sz="1500" dirty="0">
                          <a:effectLst/>
                        </a:rPr>
                        <a:t> y al </a:t>
                      </a:r>
                      <a:r>
                        <a:rPr lang="en-US" sz="1500" dirty="0" err="1">
                          <a:effectLst/>
                        </a:rPr>
                        <a:t>menor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tiempo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desarrollo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Puede ser más costoso debido a la necesidad de desarrollo separado para cada plataforma</a:t>
                      </a:r>
                    </a:p>
                  </a:txBody>
                  <a:tcPr marL="0" marR="0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77220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Acceso</a:t>
                      </a:r>
                      <a:r>
                        <a:rPr lang="en-US" sz="1500" dirty="0">
                          <a:effectLst/>
                        </a:rPr>
                        <a:t> a las </a:t>
                      </a:r>
                      <a:r>
                        <a:rPr lang="en-US" sz="1500" dirty="0" err="1">
                          <a:effectLst/>
                        </a:rPr>
                        <a:t>últimas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funciones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nativas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Puede</a:t>
                      </a:r>
                      <a:r>
                        <a:rPr lang="en-US" sz="1500" dirty="0">
                          <a:effectLst/>
                        </a:rPr>
                        <a:t> no ser la </a:t>
                      </a:r>
                      <a:r>
                        <a:rPr lang="en-US" sz="1500" dirty="0" err="1">
                          <a:effectLst/>
                        </a:rPr>
                        <a:t>mejor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opción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desea</a:t>
                      </a:r>
                      <a:r>
                        <a:rPr lang="en-US" sz="1500" dirty="0">
                          <a:effectLst/>
                        </a:rPr>
                        <a:t> un </a:t>
                      </a:r>
                      <a:r>
                        <a:rPr lang="en-US" sz="1500" dirty="0" err="1">
                          <a:effectLst/>
                        </a:rPr>
                        <a:t>acceso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inmediato</a:t>
                      </a:r>
                      <a:r>
                        <a:rPr lang="en-US" sz="1500" dirty="0">
                          <a:effectLst/>
                        </a:rPr>
                        <a:t> a las </a:t>
                      </a:r>
                      <a:r>
                        <a:rPr lang="en-US" sz="1500" dirty="0" err="1">
                          <a:effectLst/>
                        </a:rPr>
                        <a:t>últimas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funciones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específicas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endParaRPr lang="en-US" sz="15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La </a:t>
                      </a:r>
                      <a:r>
                        <a:rPr lang="en-US" sz="1500" dirty="0" err="1">
                          <a:effectLst/>
                        </a:rPr>
                        <a:t>mejor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opción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desea</a:t>
                      </a:r>
                      <a:r>
                        <a:rPr lang="en-US" sz="1500" dirty="0">
                          <a:effectLst/>
                        </a:rPr>
                        <a:t> un </a:t>
                      </a:r>
                      <a:r>
                        <a:rPr lang="en-US" sz="1500" dirty="0" err="1">
                          <a:effectLst/>
                        </a:rPr>
                        <a:t>acceso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inmediato</a:t>
                      </a:r>
                      <a:r>
                        <a:rPr lang="en-US" sz="1500" dirty="0">
                          <a:effectLst/>
                        </a:rPr>
                        <a:t> a las </a:t>
                      </a:r>
                      <a:r>
                        <a:rPr lang="en-US" sz="1500" dirty="0" err="1">
                          <a:effectLst/>
                        </a:rPr>
                        <a:t>últimas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funciones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específicas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r>
                        <a:rPr lang="en-US" sz="1500" dirty="0">
                          <a:effectLst/>
                        </a:rPr>
                        <a:t> al ser </a:t>
                      </a:r>
                      <a:r>
                        <a:rPr lang="en-US" sz="1500" dirty="0" err="1">
                          <a:effectLst/>
                        </a:rPr>
                        <a:t>lanzadas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5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832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FE0B9-5739-482A-E7FC-2D86126E7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61909"/>
              </p:ext>
            </p:extLst>
          </p:nvPr>
        </p:nvGraphicFramePr>
        <p:xfrm>
          <a:off x="0" y="641148"/>
          <a:ext cx="9144000" cy="376182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57141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411842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6854139"/>
                    </a:ext>
                  </a:extLst>
                </a:gridCol>
              </a:tblGrid>
              <a:tr h="13057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Caso de </a:t>
                      </a:r>
                      <a:r>
                        <a:rPr lang="en-US" sz="2800" dirty="0" err="1">
                          <a:effectLst/>
                        </a:rPr>
                        <a:t>uso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>
                          <a:effectLst/>
                        </a:rPr>
                        <a:t>Flutter</a:t>
                      </a: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dirty="0" err="1">
                          <a:effectLst/>
                        </a:rPr>
                        <a:t>Nativo</a:t>
                      </a:r>
                      <a:endParaRPr lang="en-US" sz="2800" dirty="0">
                        <a:effectLst/>
                      </a:endParaRPr>
                    </a:p>
                  </a:txBody>
                  <a:tcPr marL="15302" marR="15302" marT="10201" marB="10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9923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Complejidad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aplicación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Bueno para </a:t>
                      </a:r>
                      <a:r>
                        <a:rPr lang="en-US" sz="1500" dirty="0" err="1">
                          <a:effectLst/>
                        </a:rPr>
                        <a:t>aplicaciones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complejidad</a:t>
                      </a:r>
                      <a:r>
                        <a:rPr lang="en-US" sz="1500" dirty="0">
                          <a:effectLst/>
                        </a:rPr>
                        <a:t> media, </a:t>
                      </a:r>
                      <a:r>
                        <a:rPr lang="en-US" sz="1500" dirty="0" err="1">
                          <a:effectLst/>
                        </a:rPr>
                        <a:t>pero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puede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tener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problemas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rendimiento</a:t>
                      </a:r>
                      <a:r>
                        <a:rPr lang="en-US" sz="1500" dirty="0">
                          <a:effectLst/>
                        </a:rPr>
                        <a:t> con </a:t>
                      </a:r>
                      <a:r>
                        <a:rPr lang="en-US" sz="1500" dirty="0" err="1">
                          <a:effectLst/>
                        </a:rPr>
                        <a:t>juegos</a:t>
                      </a:r>
                      <a:r>
                        <a:rPr lang="en-US" sz="1500" dirty="0">
                          <a:effectLst/>
                        </a:rPr>
                        <a:t> de alto </a:t>
                      </a:r>
                      <a:r>
                        <a:rPr lang="en-US" sz="1500" dirty="0" err="1">
                          <a:effectLst/>
                        </a:rPr>
                        <a:t>nivel</a:t>
                      </a:r>
                      <a:r>
                        <a:rPr lang="en-US" sz="1500" dirty="0">
                          <a:effectLst/>
                        </a:rPr>
                        <a:t> o </a:t>
                      </a:r>
                      <a:r>
                        <a:rPr lang="en-US" sz="1500" dirty="0" err="1">
                          <a:effectLst/>
                        </a:rPr>
                        <a:t>aplicaciones</a:t>
                      </a:r>
                      <a:r>
                        <a:rPr lang="en-US" sz="1500" dirty="0">
                          <a:effectLst/>
                        </a:rPr>
                        <a:t> con </a:t>
                      </a:r>
                      <a:r>
                        <a:rPr lang="en-US" sz="1500" dirty="0" err="1">
                          <a:effectLst/>
                        </a:rPr>
                        <a:t>gráficos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intensivos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Ideal para crear aplicaciones de alto rendimiento y complejas, como juegos en 3D o aplicaciones con gran carga computacional</a:t>
                      </a:r>
                    </a:p>
                  </a:txBody>
                  <a:tcPr marL="0" marR="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47912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Disponibilidad de desarrolladores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La </a:t>
                      </a:r>
                      <a:r>
                        <a:rPr lang="en-US" sz="1500" dirty="0" err="1">
                          <a:effectLst/>
                        </a:rPr>
                        <a:t>comunidad</a:t>
                      </a:r>
                      <a:r>
                        <a:rPr lang="en-US" sz="1500" dirty="0">
                          <a:effectLst/>
                        </a:rPr>
                        <a:t> de Flutter </a:t>
                      </a:r>
                      <a:r>
                        <a:rPr lang="en-US" sz="1500" dirty="0" err="1">
                          <a:effectLst/>
                        </a:rPr>
                        <a:t>está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creciendo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pero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aún</a:t>
                      </a:r>
                      <a:r>
                        <a:rPr lang="en-US" sz="1500" dirty="0">
                          <a:effectLst/>
                        </a:rPr>
                        <a:t> es </a:t>
                      </a:r>
                      <a:r>
                        <a:rPr lang="en-US" sz="1500" dirty="0" err="1">
                          <a:effectLst/>
                        </a:rPr>
                        <a:t>más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pequeña</a:t>
                      </a:r>
                      <a:r>
                        <a:rPr lang="en-US" sz="1500" dirty="0">
                          <a:effectLst/>
                        </a:rPr>
                        <a:t> que las </a:t>
                      </a:r>
                      <a:r>
                        <a:rPr lang="en-US" sz="1500" dirty="0" err="1">
                          <a:effectLst/>
                        </a:rPr>
                        <a:t>comunidades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desarrollo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nativas</a:t>
                      </a:r>
                      <a:endParaRPr lang="en-US" sz="1500" dirty="0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Más </a:t>
                      </a:r>
                      <a:r>
                        <a:rPr lang="en-US" sz="1500" dirty="0" err="1">
                          <a:effectLst/>
                        </a:rPr>
                        <a:t>fácil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encontrar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desarrolladores</a:t>
                      </a:r>
                      <a:r>
                        <a:rPr lang="en-US" sz="1500" dirty="0">
                          <a:effectLst/>
                        </a:rPr>
                        <a:t> con </a:t>
                      </a:r>
                      <a:r>
                        <a:rPr lang="en-US" sz="1500" dirty="0" err="1">
                          <a:effectLst/>
                        </a:rPr>
                        <a:t>experiencia</a:t>
                      </a:r>
                      <a:r>
                        <a:rPr lang="en-US" sz="1500" dirty="0">
                          <a:effectLst/>
                        </a:rPr>
                        <a:t>, </a:t>
                      </a:r>
                      <a:r>
                        <a:rPr lang="en-US" sz="1500" dirty="0" err="1">
                          <a:effectLst/>
                        </a:rPr>
                        <a:t>ya</a:t>
                      </a:r>
                      <a:r>
                        <a:rPr lang="en-US" sz="1500" dirty="0">
                          <a:effectLst/>
                        </a:rPr>
                        <a:t> que Java, Kotlin, Swift y Objective-C son </a:t>
                      </a:r>
                      <a:r>
                        <a:rPr lang="en-US" sz="1500" dirty="0" err="1">
                          <a:effectLst/>
                        </a:rPr>
                        <a:t>ampliamente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utilizados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77220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>
                          <a:effectLst/>
                        </a:rPr>
                        <a:t>UX/UI específica de la plataforma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 err="1">
                          <a:effectLst/>
                        </a:rPr>
                        <a:t>Menos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adecuado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quiere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seguir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estrictamente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lenguajes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diseño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específicos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r>
                        <a:rPr lang="en-US" sz="1500" dirty="0">
                          <a:effectLst/>
                        </a:rPr>
                        <a:t> (Material Design </a:t>
                      </a:r>
                      <a:r>
                        <a:rPr lang="en-US" sz="1500" dirty="0" err="1">
                          <a:effectLst/>
                        </a:rPr>
                        <a:t>en</a:t>
                      </a:r>
                      <a:r>
                        <a:rPr lang="en-US" sz="1500" dirty="0">
                          <a:effectLst/>
                        </a:rPr>
                        <a:t> Android, Human Interface </a:t>
                      </a:r>
                      <a:r>
                        <a:rPr lang="en-US" sz="1500" dirty="0" err="1">
                          <a:effectLst/>
                        </a:rPr>
                        <a:t>en</a:t>
                      </a:r>
                      <a:r>
                        <a:rPr lang="en-US" sz="1500" dirty="0">
                          <a:effectLst/>
                        </a:rPr>
                        <a:t> iOS)</a:t>
                      </a:r>
                    </a:p>
                  </a:txBody>
                  <a:tcPr marL="108000" marR="10800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500" dirty="0">
                          <a:effectLst/>
                        </a:rPr>
                        <a:t>Ideal </a:t>
                      </a:r>
                      <a:r>
                        <a:rPr lang="en-US" sz="1500" dirty="0" err="1">
                          <a:effectLst/>
                        </a:rPr>
                        <a:t>si</a:t>
                      </a:r>
                      <a:r>
                        <a:rPr lang="en-US" sz="1500" dirty="0">
                          <a:effectLst/>
                        </a:rPr>
                        <a:t> se </a:t>
                      </a:r>
                      <a:r>
                        <a:rPr lang="en-US" sz="1500" dirty="0" err="1">
                          <a:effectLst/>
                        </a:rPr>
                        <a:t>quiere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seguir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estrictamente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los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lenguajes</a:t>
                      </a:r>
                      <a:r>
                        <a:rPr lang="en-US" sz="1500" dirty="0">
                          <a:effectLst/>
                        </a:rPr>
                        <a:t> de </a:t>
                      </a:r>
                      <a:r>
                        <a:rPr lang="en-US" sz="1500" dirty="0" err="1">
                          <a:effectLst/>
                        </a:rPr>
                        <a:t>diseño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específicos</a:t>
                      </a:r>
                      <a:r>
                        <a:rPr lang="en-US" sz="1500" dirty="0">
                          <a:effectLst/>
                        </a:rPr>
                        <a:t> de la </a:t>
                      </a:r>
                      <a:r>
                        <a:rPr lang="en-US" sz="1500" dirty="0" err="1">
                          <a:effectLst/>
                        </a:rPr>
                        <a:t>plataforma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5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7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Capa de vista renovada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26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declarativo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1026" name="Picture 2" descr="SwiftUI vs. Jetpack Compose: Why Android Wins Hands Down | by Michael Long  | Better Programming">
            <a:extLst>
              <a:ext uri="{FF2B5EF4-FFF2-40B4-BE49-F238E27FC236}">
                <a16:creationId xmlns:a16="http://schemas.microsoft.com/office/drawing/2014/main" id="{8AD14B53-75BB-EBA4-51CD-B840CE1D3B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" t="6914" r="2835" b="6237"/>
          <a:stretch/>
        </p:blipFill>
        <p:spPr bwMode="auto">
          <a:xfrm>
            <a:off x="2015716" y="1843422"/>
            <a:ext cx="5112568" cy="2304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9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2483768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declarativo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para vistas</a:t>
            </a:r>
          </a:p>
        </p:txBody>
      </p:sp>
      <p:pic>
        <p:nvPicPr>
          <p:cNvPr id="4098" name="Picture 2" descr="Building a menu using List - a free SwiftUI by Example tutorial">
            <a:extLst>
              <a:ext uri="{FF2B5EF4-FFF2-40B4-BE49-F238E27FC236}">
                <a16:creationId xmlns:a16="http://schemas.microsoft.com/office/drawing/2014/main" id="{66BC4894-0C6B-DA52-2587-BBC75BFB7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7" b="3483"/>
          <a:stretch/>
        </p:blipFill>
        <p:spPr bwMode="auto">
          <a:xfrm>
            <a:off x="1971712" y="1890382"/>
            <a:ext cx="5596114" cy="26255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1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63688" y="177966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Diseño, Ideación y </a:t>
            </a:r>
            <a:r>
              <a:rPr lang="es-ES" b="1" dirty="0" err="1">
                <a:solidFill>
                  <a:schemeClr val="tx1"/>
                </a:solidFill>
              </a:rPr>
              <a:t>prototipado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Sketch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Wireframe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69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Desarrollo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88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Desarrollo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E9598-C3BA-9158-A6E6-221DD54AD5E2}"/>
              </a:ext>
            </a:extLst>
          </p:cNvPr>
          <p:cNvSpPr/>
          <p:nvPr/>
        </p:nvSpPr>
        <p:spPr>
          <a:xfrm>
            <a:off x="5436096" y="1548690"/>
            <a:ext cx="1728192" cy="2139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E7D00-3E5F-73FC-AE48-04A274D1CD56}"/>
              </a:ext>
            </a:extLst>
          </p:cNvPr>
          <p:cNvSpPr/>
          <p:nvPr/>
        </p:nvSpPr>
        <p:spPr>
          <a:xfrm>
            <a:off x="1179405" y="1548690"/>
            <a:ext cx="2702784" cy="2139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9396D2-0999-35BF-0BAD-A53F21E4C93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710459" y="2618483"/>
            <a:ext cx="1725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9EA7AD-31B1-93C5-07D6-4FECABA6B9A5}"/>
              </a:ext>
            </a:extLst>
          </p:cNvPr>
          <p:cNvSpPr txBox="1"/>
          <p:nvPr/>
        </p:nvSpPr>
        <p:spPr>
          <a:xfrm>
            <a:off x="4989764" y="3761505"/>
            <a:ext cx="261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Teléfono real (mejor opción)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16861-1BE7-43E0-731E-41A2C2AFA6E3}"/>
              </a:ext>
            </a:extLst>
          </p:cNvPr>
          <p:cNvSpPr txBox="1"/>
          <p:nvPr/>
        </p:nvSpPr>
        <p:spPr>
          <a:xfrm>
            <a:off x="4989763" y="4069282"/>
            <a:ext cx="261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Emulador Android</a:t>
            </a:r>
          </a:p>
          <a:p>
            <a:pPr algn="ctr"/>
            <a:r>
              <a:rPr lang="en-CO" dirty="0">
                <a:solidFill>
                  <a:schemeClr val="tx1"/>
                </a:solidFill>
              </a:rPr>
              <a:t>Emulador iOS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FCB17E-C21E-E3E2-28D0-41E0EC7A38F8}"/>
              </a:ext>
            </a:extLst>
          </p:cNvPr>
          <p:cNvSpPr txBox="1"/>
          <p:nvPr/>
        </p:nvSpPr>
        <p:spPr>
          <a:xfrm>
            <a:off x="1221144" y="3761504"/>
            <a:ext cx="261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O" dirty="0">
                <a:solidFill>
                  <a:schemeClr val="tx1"/>
                </a:solidFill>
              </a:rPr>
              <a:t>PC de desarrollo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93D30-2A6F-7E9C-1F93-814D9D202E71}"/>
              </a:ext>
            </a:extLst>
          </p:cNvPr>
          <p:cNvSpPr/>
          <p:nvPr/>
        </p:nvSpPr>
        <p:spPr>
          <a:xfrm>
            <a:off x="1331805" y="1701090"/>
            <a:ext cx="2378654" cy="1662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152836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Cloud </a:t>
            </a:r>
            <a:r>
              <a:rPr lang="es-ES" b="1" dirty="0" err="1">
                <a:solidFill>
                  <a:schemeClr val="tx1"/>
                </a:solidFill>
              </a:rPr>
              <a:t>integration</a:t>
            </a:r>
            <a:r>
              <a:rPr lang="es-ES" b="1" dirty="0">
                <a:solidFill>
                  <a:schemeClr val="tx1"/>
                </a:solidFill>
              </a:rPr>
              <a:t> y servicios</a:t>
            </a:r>
          </a:p>
          <a:p>
            <a:r>
              <a:rPr lang="es-ES" dirty="0">
                <a:solidFill>
                  <a:schemeClr val="tx1"/>
                </a:solidFill>
              </a:rPr>
              <a:t>	Persistencia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Georreferenciación</a:t>
            </a:r>
          </a:p>
          <a:p>
            <a:r>
              <a:rPr lang="es-ES" dirty="0">
                <a:solidFill>
                  <a:schemeClr val="tx1"/>
                </a:solidFill>
              </a:rPr>
              <a:t>	SaaS, consumo de servicios REST, HTTP</a:t>
            </a:r>
          </a:p>
          <a:p>
            <a:r>
              <a:rPr lang="es-ES" dirty="0">
                <a:solidFill>
                  <a:schemeClr val="tx1"/>
                </a:solidFill>
              </a:rPr>
              <a:t>	Conexión con Cloud (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r>
              <a:rPr lang="es-ES" dirty="0">
                <a:solidFill>
                  <a:schemeClr val="tx1"/>
                </a:solidFill>
              </a:rPr>
              <a:t> SDK)</a:t>
            </a:r>
          </a:p>
        </p:txBody>
      </p:sp>
    </p:spTree>
    <p:extLst>
      <p:ext uri="{BB962C8B-B14F-4D97-AF65-F5344CB8AC3E}">
        <p14:creationId xmlns:p14="http://schemas.microsoft.com/office/powerpoint/2010/main" val="25540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3285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Mínimo viable y despliegue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Despligue</a:t>
            </a:r>
            <a:r>
              <a:rPr lang="es-ES" dirty="0">
                <a:solidFill>
                  <a:schemeClr val="tx1"/>
                </a:solidFill>
              </a:rPr>
              <a:t> en 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Despliegue en Google Play (</a:t>
            </a:r>
            <a:r>
              <a:rPr lang="es-ES" dirty="0" err="1">
                <a:solidFill>
                  <a:schemeClr val="tx1"/>
                </a:solidFill>
              </a:rPr>
              <a:t>Signed</a:t>
            </a:r>
            <a:r>
              <a:rPr lang="es-ES" dirty="0">
                <a:solidFill>
                  <a:schemeClr val="tx1"/>
                </a:solidFill>
              </a:rPr>
              <a:t> ABB/APK)</a:t>
            </a:r>
          </a:p>
        </p:txBody>
      </p:sp>
    </p:spTree>
    <p:extLst>
      <p:ext uri="{BB962C8B-B14F-4D97-AF65-F5344CB8AC3E}">
        <p14:creationId xmlns:p14="http://schemas.microsoft.com/office/powerpoint/2010/main" val="20069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1070029" y="2643758"/>
            <a:ext cx="2894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Diseño de base de datos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1073949" y="1957437"/>
            <a:ext cx="310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Prototipo gráfico de alta fidelidad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1073950" y="13090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Pitch </a:t>
            </a:r>
            <a:r>
              <a:rPr lang="es-CO" dirty="0" err="1">
                <a:solidFill>
                  <a:schemeClr val="tx1"/>
                </a:solidFill>
              </a:rPr>
              <a:t>Elevator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Rectángulo redondeado 17">
            <a:extLst>
              <a:ext uri="{FF2B5EF4-FFF2-40B4-BE49-F238E27FC236}">
                <a16:creationId xmlns:a16="http://schemas.microsoft.com/office/drawing/2014/main" id="{201F760D-9BFB-BD8B-3F9D-115C91B52789}"/>
              </a:ext>
            </a:extLst>
          </p:cNvPr>
          <p:cNvSpPr/>
          <p:nvPr/>
        </p:nvSpPr>
        <p:spPr>
          <a:xfrm>
            <a:off x="1275271" y="2251737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5" name="Rectángulo redondeado 17">
            <a:extLst>
              <a:ext uri="{FF2B5EF4-FFF2-40B4-BE49-F238E27FC236}">
                <a16:creationId xmlns:a16="http://schemas.microsoft.com/office/drawing/2014/main" id="{CCF87BB0-9F3C-0C24-619E-E754BF609986}"/>
              </a:ext>
            </a:extLst>
          </p:cNvPr>
          <p:cNvSpPr/>
          <p:nvPr/>
        </p:nvSpPr>
        <p:spPr>
          <a:xfrm>
            <a:off x="1275271" y="2920475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6" name="CuadroTexto 25">
            <a:extLst>
              <a:ext uri="{FF2B5EF4-FFF2-40B4-BE49-F238E27FC236}">
                <a16:creationId xmlns:a16="http://schemas.microsoft.com/office/drawing/2014/main" id="{B22506FE-E33C-38F7-2250-CE50E6091FD5}"/>
              </a:ext>
            </a:extLst>
          </p:cNvPr>
          <p:cNvSpPr txBox="1"/>
          <p:nvPr/>
        </p:nvSpPr>
        <p:spPr>
          <a:xfrm>
            <a:off x="1070028" y="3316694"/>
            <a:ext cx="339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tx1"/>
                </a:solidFill>
              </a:rPr>
              <a:t>Product</a:t>
            </a:r>
            <a:r>
              <a:rPr lang="es-CO" dirty="0">
                <a:solidFill>
                  <a:schemeClr val="tx1"/>
                </a:solidFill>
              </a:rPr>
              <a:t> backlog</a:t>
            </a:r>
          </a:p>
        </p:txBody>
      </p:sp>
      <p:sp>
        <p:nvSpPr>
          <p:cNvPr id="7" name="Rectángulo redondeado 17">
            <a:extLst>
              <a:ext uri="{FF2B5EF4-FFF2-40B4-BE49-F238E27FC236}">
                <a16:creationId xmlns:a16="http://schemas.microsoft.com/office/drawing/2014/main" id="{A41F79E5-8627-67B3-5AB7-DF32ABE9F049}"/>
              </a:ext>
            </a:extLst>
          </p:cNvPr>
          <p:cNvSpPr/>
          <p:nvPr/>
        </p:nvSpPr>
        <p:spPr>
          <a:xfrm>
            <a:off x="1275271" y="3598134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8" name="Rectángulo redondeado 17">
            <a:extLst>
              <a:ext uri="{FF2B5EF4-FFF2-40B4-BE49-F238E27FC236}">
                <a16:creationId xmlns:a16="http://schemas.microsoft.com/office/drawing/2014/main" id="{36865106-42DF-688E-FF9E-DA1B6C5D806D}"/>
              </a:ext>
            </a:extLst>
          </p:cNvPr>
          <p:cNvSpPr/>
          <p:nvPr/>
        </p:nvSpPr>
        <p:spPr>
          <a:xfrm>
            <a:off x="1278821" y="1584461"/>
            <a:ext cx="110197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5%</a:t>
            </a:r>
          </a:p>
        </p:txBody>
      </p:sp>
      <p:sp>
        <p:nvSpPr>
          <p:cNvPr id="9" name="CuadroTexto 25">
            <a:extLst>
              <a:ext uri="{FF2B5EF4-FFF2-40B4-BE49-F238E27FC236}">
                <a16:creationId xmlns:a16="http://schemas.microsoft.com/office/drawing/2014/main" id="{306DC87F-5B9F-A493-CCD0-051C3DFD7A3A}"/>
              </a:ext>
            </a:extLst>
          </p:cNvPr>
          <p:cNvSpPr txBox="1"/>
          <p:nvPr/>
        </p:nvSpPr>
        <p:spPr>
          <a:xfrm>
            <a:off x="4788024" y="2783813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Funcionamiento de la APP</a:t>
            </a:r>
          </a:p>
        </p:txBody>
      </p:sp>
      <p:sp>
        <p:nvSpPr>
          <p:cNvPr id="10" name="CuadroTexto 28">
            <a:extLst>
              <a:ext uri="{FF2B5EF4-FFF2-40B4-BE49-F238E27FC236}">
                <a16:creationId xmlns:a16="http://schemas.microsoft.com/office/drawing/2014/main" id="{6A3F6BEF-7719-0D42-7DD5-0E139B54425B}"/>
              </a:ext>
            </a:extLst>
          </p:cNvPr>
          <p:cNvSpPr txBox="1"/>
          <p:nvPr/>
        </p:nvSpPr>
        <p:spPr>
          <a:xfrm>
            <a:off x="4791944" y="2051911"/>
            <a:ext cx="3247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Implementación: Almacenamiento</a:t>
            </a:r>
          </a:p>
        </p:txBody>
      </p:sp>
      <p:sp>
        <p:nvSpPr>
          <p:cNvPr id="12" name="CuadroTexto 29">
            <a:extLst>
              <a:ext uri="{FF2B5EF4-FFF2-40B4-BE49-F238E27FC236}">
                <a16:creationId xmlns:a16="http://schemas.microsoft.com/office/drawing/2014/main" id="{39435C85-35A1-D3C8-E3A1-90A6C3CB1209}"/>
              </a:ext>
            </a:extLst>
          </p:cNvPr>
          <p:cNvSpPr txBox="1"/>
          <p:nvPr/>
        </p:nvSpPr>
        <p:spPr>
          <a:xfrm>
            <a:off x="4791945" y="1403481"/>
            <a:ext cx="324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Implementación: Autenticación</a:t>
            </a:r>
          </a:p>
        </p:txBody>
      </p:sp>
      <p:sp>
        <p:nvSpPr>
          <p:cNvPr id="13" name="Rectángulo redondeado 17">
            <a:extLst>
              <a:ext uri="{FF2B5EF4-FFF2-40B4-BE49-F238E27FC236}">
                <a16:creationId xmlns:a16="http://schemas.microsoft.com/office/drawing/2014/main" id="{91E64728-1FA6-A19C-A763-BAFE56246F70}"/>
              </a:ext>
            </a:extLst>
          </p:cNvPr>
          <p:cNvSpPr/>
          <p:nvPr/>
        </p:nvSpPr>
        <p:spPr>
          <a:xfrm>
            <a:off x="4996817" y="2430581"/>
            <a:ext cx="123136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5%</a:t>
            </a:r>
          </a:p>
        </p:txBody>
      </p:sp>
      <p:sp>
        <p:nvSpPr>
          <p:cNvPr id="14" name="Rectángulo redondeado 17">
            <a:extLst>
              <a:ext uri="{FF2B5EF4-FFF2-40B4-BE49-F238E27FC236}">
                <a16:creationId xmlns:a16="http://schemas.microsoft.com/office/drawing/2014/main" id="{B41E91A5-938C-D342-DD6A-1EDE6C40D49C}"/>
              </a:ext>
            </a:extLst>
          </p:cNvPr>
          <p:cNvSpPr/>
          <p:nvPr/>
        </p:nvSpPr>
        <p:spPr>
          <a:xfrm>
            <a:off x="4996816" y="3192050"/>
            <a:ext cx="3607632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15" name="CuadroTexto 25">
            <a:extLst>
              <a:ext uri="{FF2B5EF4-FFF2-40B4-BE49-F238E27FC236}">
                <a16:creationId xmlns:a16="http://schemas.microsoft.com/office/drawing/2014/main" id="{9E3F8EB4-2910-8A84-6168-801E1526D567}"/>
              </a:ext>
            </a:extLst>
          </p:cNvPr>
          <p:cNvSpPr txBox="1"/>
          <p:nvPr/>
        </p:nvSpPr>
        <p:spPr>
          <a:xfrm>
            <a:off x="4788024" y="35677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Expo final</a:t>
            </a:r>
          </a:p>
        </p:txBody>
      </p:sp>
      <p:sp>
        <p:nvSpPr>
          <p:cNvPr id="16" name="Rectángulo redondeado 17">
            <a:extLst>
              <a:ext uri="{FF2B5EF4-FFF2-40B4-BE49-F238E27FC236}">
                <a16:creationId xmlns:a16="http://schemas.microsoft.com/office/drawing/2014/main" id="{4D31D7DF-E282-970A-7EAF-E1DDA160479F}"/>
              </a:ext>
            </a:extLst>
          </p:cNvPr>
          <p:cNvSpPr/>
          <p:nvPr/>
        </p:nvSpPr>
        <p:spPr>
          <a:xfrm>
            <a:off x="4996816" y="3976019"/>
            <a:ext cx="3607632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17" name="Rectángulo redondeado 17">
            <a:extLst>
              <a:ext uri="{FF2B5EF4-FFF2-40B4-BE49-F238E27FC236}">
                <a16:creationId xmlns:a16="http://schemas.microsoft.com/office/drawing/2014/main" id="{77656365-D41E-5D20-912E-7F504F17C79D}"/>
              </a:ext>
            </a:extLst>
          </p:cNvPr>
          <p:cNvSpPr/>
          <p:nvPr/>
        </p:nvSpPr>
        <p:spPr>
          <a:xfrm>
            <a:off x="4996816" y="1727146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4" name="CuadroTexto 25">
            <a:extLst>
              <a:ext uri="{FF2B5EF4-FFF2-40B4-BE49-F238E27FC236}">
                <a16:creationId xmlns:a16="http://schemas.microsoft.com/office/drawing/2014/main" id="{260B8EF5-54F6-25E0-2113-355898867F43}"/>
              </a:ext>
            </a:extLst>
          </p:cNvPr>
          <p:cNvSpPr txBox="1"/>
          <p:nvPr/>
        </p:nvSpPr>
        <p:spPr>
          <a:xfrm>
            <a:off x="1043608" y="4011910"/>
            <a:ext cx="339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Implementación: UI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2AC910BA-271B-DAB4-FCED-B4F6732EC8D7}"/>
              </a:ext>
            </a:extLst>
          </p:cNvPr>
          <p:cNvSpPr/>
          <p:nvPr/>
        </p:nvSpPr>
        <p:spPr>
          <a:xfrm>
            <a:off x="1275271" y="4290945"/>
            <a:ext cx="2181905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434827"/>
            <a:ext cx="403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41" y="1477447"/>
            <a:ext cx="1407294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3">
            <a:extLst>
              <a:ext uri="{FF2B5EF4-FFF2-40B4-BE49-F238E27FC236}">
                <a16:creationId xmlns:a16="http://schemas.microsoft.com/office/drawing/2014/main" id="{F5BA77A0-0940-0683-1B09-0A76BC92E697}"/>
              </a:ext>
            </a:extLst>
          </p:cNvPr>
          <p:cNvSpPr txBox="1"/>
          <p:nvPr/>
        </p:nvSpPr>
        <p:spPr>
          <a:xfrm>
            <a:off x="1062187" y="423740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err="1">
                <a:solidFill>
                  <a:srgbClr val="99ABB1"/>
                </a:solidFill>
              </a:rPr>
              <a:t>Whatsapp</a:t>
            </a:r>
            <a:endParaRPr lang="es-CO" sz="2400" b="1" dirty="0">
              <a:solidFill>
                <a:srgbClr val="99ABB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BF1DB-42CE-6006-D39C-A97F44E7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9782"/>
            <a:ext cx="1403747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6526</TotalTime>
  <Words>1388</Words>
  <Application>Microsoft Macintosh PowerPoint</Application>
  <PresentationFormat>On-screen Show (16:9)</PresentationFormat>
  <Paragraphs>436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Retrospección</vt:lpstr>
      <vt:lpstr>Aplicaciones Móviles</vt:lpstr>
      <vt:lpstr>Composición del curso</vt:lpstr>
      <vt:lpstr>Composición del curso</vt:lpstr>
      <vt:lpstr>Composición del curso</vt:lpstr>
      <vt:lpstr>Composición del curso</vt:lpstr>
      <vt:lpstr>Composición del curso</vt:lpstr>
      <vt:lpstr>Calificación</vt:lpstr>
      <vt:lpstr>CLASES</vt:lpstr>
      <vt:lpstr>Comunicación</vt:lpstr>
      <vt:lpstr>Fechas importantes</vt:lpstr>
      <vt:lpstr>Próximo evento</vt:lpstr>
      <vt:lpstr>Clase 1</vt:lpstr>
      <vt:lpstr>1. Introducción</vt:lpstr>
      <vt:lpstr>Relevancia</vt:lpstr>
      <vt:lpstr>Relevancia</vt:lpstr>
      <vt:lpstr>Relevancia</vt:lpstr>
      <vt:lpstr>Relevancia</vt:lpstr>
      <vt:lpstr>Relevancia</vt:lpstr>
      <vt:lpstr>Relevancia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Tendencias del desarrollo móvil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Características</vt:lpstr>
      <vt:lpstr>PowerPoint Presentation</vt:lpstr>
      <vt:lpstr>PowerPoint Presentation</vt:lpstr>
      <vt:lpstr>Casos de uso</vt:lpstr>
      <vt:lpstr>PowerPoint Presentation</vt:lpstr>
      <vt:lpstr>PowerPoint Presentation</vt:lpstr>
      <vt:lpstr>Capa de vista renovada</vt:lpstr>
      <vt:lpstr>PowerPoint Presentation</vt:lpstr>
      <vt:lpstr>PowerPoint Presentation</vt:lpstr>
      <vt:lpstr>Desarrollo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Niño</cp:lastModifiedBy>
  <cp:revision>144</cp:revision>
  <dcterms:modified xsi:type="dcterms:W3CDTF">2024-01-29T18:31:37Z</dcterms:modified>
</cp:coreProperties>
</file>