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2" r:id="rId1"/>
  </p:sldMasterIdLst>
  <p:notesMasterIdLst>
    <p:notesMasterId r:id="rId36"/>
  </p:notesMasterIdLst>
  <p:sldIdLst>
    <p:sldId id="256" r:id="rId2"/>
    <p:sldId id="327" r:id="rId3"/>
    <p:sldId id="262" r:id="rId4"/>
    <p:sldId id="302" r:id="rId5"/>
    <p:sldId id="263" r:id="rId6"/>
    <p:sldId id="264" r:id="rId7"/>
    <p:sldId id="265" r:id="rId8"/>
    <p:sldId id="266" r:id="rId9"/>
    <p:sldId id="267" r:id="rId10"/>
    <p:sldId id="303" r:id="rId11"/>
    <p:sldId id="304" r:id="rId12"/>
    <p:sldId id="283" r:id="rId13"/>
    <p:sldId id="274" r:id="rId14"/>
    <p:sldId id="307" r:id="rId15"/>
    <p:sldId id="333" r:id="rId16"/>
    <p:sldId id="334" r:id="rId17"/>
    <p:sldId id="335" r:id="rId18"/>
    <p:sldId id="336" r:id="rId19"/>
    <p:sldId id="317" r:id="rId20"/>
    <p:sldId id="318" r:id="rId21"/>
    <p:sldId id="322" r:id="rId22"/>
    <p:sldId id="337" r:id="rId23"/>
    <p:sldId id="338" r:id="rId24"/>
    <p:sldId id="339" r:id="rId25"/>
    <p:sldId id="323" r:id="rId26"/>
    <p:sldId id="340" r:id="rId27"/>
    <p:sldId id="341" r:id="rId28"/>
    <p:sldId id="342" r:id="rId29"/>
    <p:sldId id="343" r:id="rId30"/>
    <p:sldId id="344" r:id="rId31"/>
    <p:sldId id="345" r:id="rId32"/>
    <p:sldId id="346" r:id="rId33"/>
    <p:sldId id="347" r:id="rId34"/>
    <p:sldId id="348"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9E5ECE"/>
    <a:srgbClr val="FCF6B3"/>
    <a:srgbClr val="FFFFFF"/>
    <a:srgbClr val="000000"/>
    <a:srgbClr val="002060"/>
    <a:srgbClr val="FE9900"/>
    <a:srgbClr val="232F3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1" autoAdjust="0"/>
    <p:restoredTop sz="94648"/>
  </p:normalViewPr>
  <p:slideViewPr>
    <p:cSldViewPr>
      <p:cViewPr varScale="1">
        <p:scale>
          <a:sx n="156" d="100"/>
          <a:sy n="156" d="100"/>
        </p:scale>
        <p:origin x="248"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3806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4349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5423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066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59548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45063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76992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3339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2988111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5841238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a:t>
            </a:fld>
            <a:endParaRPr/>
          </a:p>
        </p:txBody>
      </p:sp>
    </p:spTree>
    <p:extLst>
      <p:ext uri="{BB962C8B-B14F-4D97-AF65-F5344CB8AC3E}">
        <p14:creationId xmlns:p14="http://schemas.microsoft.com/office/powerpoint/2010/main" val="395873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3403097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7F8E3347-EFDA-483A-9E95-BDA4F3B6010F}"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5069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8/2/22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16349813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Content Placeholder 3"/>
          <p:cNvSpPr>
            <a:spLocks noGrp="1"/>
          </p:cNvSpPr>
          <p:nvPr>
            <p:ph sz="half" idx="2"/>
          </p:nvPr>
        </p:nvSpPr>
        <p:spPr>
          <a:xfrm>
            <a:off x="822960" y="1936751"/>
            <a:ext cx="3703320" cy="25336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Content Placeholder 5"/>
          <p:cNvSpPr>
            <a:spLocks noGrp="1"/>
          </p:cNvSpPr>
          <p:nvPr>
            <p:ph sz="quarter" idx="4"/>
          </p:nvPr>
        </p:nvSpPr>
        <p:spPr>
          <a:xfrm>
            <a:off x="4663440" y="1936751"/>
            <a:ext cx="3703320" cy="25336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8/2/22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10302045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8/2/22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2731602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8/2/22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0734489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8/2/22</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17267558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p:txBody>
          <a:bodyPr/>
          <a:lstStyle/>
          <a:p>
            <a:fld id="{7F8E3347-EFDA-483A-9E95-BDA4F3B6010F}" type="datetimeFigureOut">
              <a:rPr lang="en-US" smtClean="0"/>
              <a:t>8/2/22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spTree>
    <p:extLst>
      <p:ext uri="{BB962C8B-B14F-4D97-AF65-F5344CB8AC3E}">
        <p14:creationId xmlns:p14="http://schemas.microsoft.com/office/powerpoint/2010/main" val="23482477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8/2/22</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783932"/>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Aplicaciones Móviles</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Domiciano RIncón</a:t>
            </a:r>
          </a:p>
          <a:p>
            <a:pPr marL="0" lvl="0" indent="0">
              <a:spcBef>
                <a:spcPts val="0"/>
              </a:spcBef>
              <a:spcAft>
                <a:spcPts val="0"/>
              </a:spcAft>
              <a:buNone/>
            </a:pPr>
            <a:endParaRPr lang="es" dirty="0"/>
          </a:p>
          <a:p>
            <a:pPr marL="0" lvl="0" indent="0">
              <a:spcBef>
                <a:spcPts val="0"/>
              </a:spcBef>
              <a:spcAft>
                <a:spcPts val="0"/>
              </a:spcAft>
              <a:buNone/>
            </a:pPr>
            <a:r>
              <a:rPr lang="es" dirty="0"/>
              <a:t>Ingeniería Telemática</a:t>
            </a:r>
          </a:p>
          <a:p>
            <a:pPr marL="0" lvl="0" indent="0">
              <a:spcBef>
                <a:spcPts val="0"/>
              </a:spcBef>
              <a:spcAft>
                <a:spcPts val="0"/>
              </a:spcAft>
              <a:buNone/>
            </a:pPr>
            <a:r>
              <a:rPr lang="en-US" dirty="0"/>
              <a:t>D</a:t>
            </a:r>
            <a:r>
              <a:rPr lang="es" dirty="0"/>
              <a:t>iseño de medios interactivos</a:t>
            </a:r>
          </a:p>
          <a:p>
            <a:pPr marL="0" lvl="0" indent="0">
              <a:spcBef>
                <a:spcPts val="0"/>
              </a:spcBef>
              <a:spcAft>
                <a:spcPts val="0"/>
              </a:spcAft>
              <a:buNone/>
            </a:pPr>
            <a:r>
              <a:rPr lang="es-CO" dirty="0"/>
              <a:t>I</a:t>
            </a:r>
            <a:r>
              <a:rPr lang="es" dirty="0"/>
              <a:t>ngeniría de sistemas</a:t>
            </a:r>
            <a:endParaRPr dirty="0"/>
          </a:p>
        </p:txBody>
      </p:sp>
      <p:pic>
        <p:nvPicPr>
          <p:cNvPr id="4" name="Imagen 3"/>
          <p:cNvPicPr>
            <a:picLocks noChangeAspect="1"/>
          </p:cNvPicPr>
          <p:nvPr/>
        </p:nvPicPr>
        <p:blipFill rotWithShape="1">
          <a:blip r:embed="rId3"/>
          <a:srcRect l="27162" t="15700" r="26375" b="11501"/>
          <a:stretch/>
        </p:blipFill>
        <p:spPr>
          <a:xfrm>
            <a:off x="3688188" y="101176"/>
            <a:ext cx="1813344" cy="1598201"/>
          </a:xfrm>
          <a:prstGeom prst="rect">
            <a:avLst/>
          </a:prstGeom>
        </p:spPr>
      </p:pic>
      <p:pic>
        <p:nvPicPr>
          <p:cNvPr id="1030"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631" y="3639469"/>
            <a:ext cx="2752725" cy="866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58011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a:solidFill>
                <a:schemeClr val="tx1"/>
              </a:solidFill>
            </a:endParaRPr>
          </a:p>
          <a:p>
            <a:r>
              <a:rPr lang="es-ES" b="1" dirty="0">
                <a:solidFill>
                  <a:srgbClr val="9E5ECE"/>
                </a:solidFill>
              </a:rPr>
              <a:t>View</a:t>
            </a:r>
            <a:r>
              <a:rPr lang="es-ES" dirty="0">
                <a:solidFill>
                  <a:schemeClr val="tx1"/>
                </a:solidFill>
              </a:rPr>
              <a:t> view1;</a:t>
            </a:r>
          </a:p>
          <a:p>
            <a:endParaRPr lang="es-ES" dirty="0">
              <a:solidFill>
                <a:schemeClr val="tx1"/>
              </a:solidFill>
            </a:endParaRPr>
          </a:p>
          <a:p>
            <a:r>
              <a:rPr lang="es-ES" b="1" dirty="0">
                <a:solidFill>
                  <a:srgbClr val="9E5ECE"/>
                </a:solidFill>
              </a:rPr>
              <a:t>View</a:t>
            </a:r>
            <a:r>
              <a:rPr lang="es-ES" dirty="0">
                <a:solidFill>
                  <a:schemeClr val="tx1"/>
                </a:solidFill>
              </a:rPr>
              <a:t> view2;</a:t>
            </a:r>
          </a:p>
          <a:p>
            <a:endParaRPr lang="es-ES" dirty="0">
              <a:solidFill>
                <a:schemeClr val="tx1"/>
              </a:solidFill>
            </a:endParaRPr>
          </a:p>
          <a:p>
            <a:r>
              <a:rPr lang="es-ES" b="1" dirty="0">
                <a:solidFill>
                  <a:srgbClr val="9E5ECE"/>
                </a:solidFill>
              </a:rPr>
              <a:t>View</a:t>
            </a:r>
            <a:r>
              <a:rPr lang="es-ES" dirty="0">
                <a:solidFill>
                  <a:schemeClr val="tx1"/>
                </a:solidFill>
              </a:rPr>
              <a:t> view3;</a:t>
            </a:r>
          </a:p>
          <a:p>
            <a:endParaRPr lang="es-ES" dirty="0">
              <a:solidFill>
                <a:schemeClr val="tx1"/>
              </a:solidFill>
            </a:endParaRPr>
          </a:p>
          <a:p>
            <a:r>
              <a:rPr lang="es-ES" b="1" dirty="0">
                <a:solidFill>
                  <a:srgbClr val="9E5ECE"/>
                </a:solidFill>
              </a:rPr>
              <a:t>View</a:t>
            </a:r>
            <a:r>
              <a:rPr lang="es-ES" dirty="0">
                <a:solidFill>
                  <a:schemeClr val="tx1"/>
                </a:solidFill>
              </a:rPr>
              <a:t> view4;</a:t>
            </a: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732240" y="1494762"/>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endParaRPr lang="en-US" dirty="0"/>
          </a:p>
        </p:txBody>
      </p:sp>
      <p:sp>
        <p:nvSpPr>
          <p:cNvPr id="2" name="Rectángulo 1"/>
          <p:cNvSpPr/>
          <p:nvPr/>
        </p:nvSpPr>
        <p:spPr>
          <a:xfrm>
            <a:off x="6804248" y="1608858"/>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View1</a:t>
            </a:r>
            <a:endParaRPr lang="es-CO" sz="1200" dirty="0"/>
          </a:p>
        </p:txBody>
      </p:sp>
      <p:sp>
        <p:nvSpPr>
          <p:cNvPr id="12" name="Rectángulo 11"/>
          <p:cNvSpPr/>
          <p:nvPr/>
        </p:nvSpPr>
        <p:spPr>
          <a:xfrm>
            <a:off x="7458082" y="2200746"/>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452320" y="1608858"/>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View2</a:t>
            </a:r>
            <a:endParaRPr lang="es-CO" dirty="0"/>
          </a:p>
        </p:txBody>
      </p:sp>
      <p:sp>
        <p:nvSpPr>
          <p:cNvPr id="15" name="Rectángulo 14"/>
          <p:cNvSpPr/>
          <p:nvPr/>
        </p:nvSpPr>
        <p:spPr>
          <a:xfrm>
            <a:off x="7458082" y="3287075"/>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View4</a:t>
            </a:r>
            <a:endParaRPr lang="es-CO" dirty="0"/>
          </a:p>
        </p:txBody>
      </p:sp>
      <p:cxnSp>
        <p:nvCxnSpPr>
          <p:cNvPr id="17" name="Conector recto 16"/>
          <p:cNvCxnSpPr/>
          <p:nvPr/>
        </p:nvCxnSpPr>
        <p:spPr>
          <a:xfrm flipV="1">
            <a:off x="5588496" y="1491630"/>
            <a:ext cx="1152128" cy="29513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flipV="1">
            <a:off x="5588496" y="3867894"/>
            <a:ext cx="1152128" cy="29968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7176049" y="3867894"/>
            <a:ext cx="1140367" cy="2919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7458082" y="2198917"/>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View3</a:t>
            </a:r>
            <a:endParaRPr lang="es-CO" dirty="0"/>
          </a:p>
        </p:txBody>
      </p:sp>
    </p:spTree>
    <p:extLst>
      <p:ext uri="{BB962C8B-B14F-4D97-AF65-F5344CB8AC3E}">
        <p14:creationId xmlns:p14="http://schemas.microsoft.com/office/powerpoint/2010/main" val="2983518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2843808" y="1563638"/>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a:solidFill>
                <a:schemeClr val="tx1"/>
              </a:solidFill>
            </a:endParaRPr>
          </a:p>
          <a:p>
            <a:r>
              <a:rPr lang="es-ES" b="1" dirty="0">
                <a:solidFill>
                  <a:srgbClr val="9E5ECE"/>
                </a:solidFill>
              </a:rPr>
              <a:t>View</a:t>
            </a:r>
            <a:r>
              <a:rPr lang="es-ES" dirty="0">
                <a:solidFill>
                  <a:schemeClr val="tx1"/>
                </a:solidFill>
              </a:rPr>
              <a:t> view1;</a:t>
            </a:r>
          </a:p>
          <a:p>
            <a:endParaRPr lang="es-ES" dirty="0">
              <a:solidFill>
                <a:schemeClr val="tx1"/>
              </a:solidFill>
            </a:endParaRPr>
          </a:p>
          <a:p>
            <a:r>
              <a:rPr lang="es-ES" b="1" dirty="0">
                <a:solidFill>
                  <a:srgbClr val="9E5ECE"/>
                </a:solidFill>
              </a:rPr>
              <a:t>View</a:t>
            </a:r>
            <a:r>
              <a:rPr lang="es-ES" dirty="0">
                <a:solidFill>
                  <a:schemeClr val="tx1"/>
                </a:solidFill>
              </a:rPr>
              <a:t> view2;</a:t>
            </a:r>
          </a:p>
          <a:p>
            <a:endParaRPr lang="es-ES" dirty="0">
              <a:solidFill>
                <a:schemeClr val="tx1"/>
              </a:solidFill>
            </a:endParaRPr>
          </a:p>
          <a:p>
            <a:r>
              <a:rPr lang="es-ES" b="1" dirty="0">
                <a:solidFill>
                  <a:srgbClr val="9E5ECE"/>
                </a:solidFill>
              </a:rPr>
              <a:t>View</a:t>
            </a:r>
            <a:r>
              <a:rPr lang="es-ES" dirty="0">
                <a:solidFill>
                  <a:schemeClr val="tx1"/>
                </a:solidFill>
              </a:rPr>
              <a:t> view3;</a:t>
            </a:r>
          </a:p>
          <a:p>
            <a:endParaRPr lang="es-ES" dirty="0">
              <a:solidFill>
                <a:schemeClr val="tx1"/>
              </a:solidFill>
            </a:endParaRPr>
          </a:p>
          <a:p>
            <a:r>
              <a:rPr lang="es-ES" b="1" dirty="0">
                <a:solidFill>
                  <a:srgbClr val="9E5ECE"/>
                </a:solidFill>
              </a:rPr>
              <a:t>View</a:t>
            </a:r>
            <a:r>
              <a:rPr lang="es-ES" dirty="0">
                <a:solidFill>
                  <a:schemeClr val="tx1"/>
                </a:solidFill>
              </a:rPr>
              <a:t> view4;</a:t>
            </a: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5004048" y="156363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endParaRPr lang="en-US" dirty="0"/>
          </a:p>
        </p:txBody>
      </p:sp>
      <p:sp>
        <p:nvSpPr>
          <p:cNvPr id="2" name="Rectángulo 1"/>
          <p:cNvSpPr/>
          <p:nvPr/>
        </p:nvSpPr>
        <p:spPr>
          <a:xfrm>
            <a:off x="5076056" y="1677734"/>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View1</a:t>
            </a:r>
            <a:endParaRPr lang="es-CO" sz="1200" dirty="0"/>
          </a:p>
        </p:txBody>
      </p:sp>
      <p:sp>
        <p:nvSpPr>
          <p:cNvPr id="12" name="Rectángulo 11"/>
          <p:cNvSpPr/>
          <p:nvPr/>
        </p:nvSpPr>
        <p:spPr>
          <a:xfrm>
            <a:off x="5729890" y="2269622"/>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5724128" y="1677734"/>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View2</a:t>
            </a:r>
            <a:endParaRPr lang="es-CO" dirty="0"/>
          </a:p>
        </p:txBody>
      </p:sp>
      <p:sp>
        <p:nvSpPr>
          <p:cNvPr id="15" name="Rectángulo 14"/>
          <p:cNvSpPr/>
          <p:nvPr/>
        </p:nvSpPr>
        <p:spPr>
          <a:xfrm>
            <a:off x="5729890" y="3355951"/>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View4</a:t>
            </a:r>
            <a:endParaRPr lang="es-CO" dirty="0"/>
          </a:p>
        </p:txBody>
      </p:sp>
      <p:sp>
        <p:nvSpPr>
          <p:cNvPr id="21" name="Rectángulo 20"/>
          <p:cNvSpPr/>
          <p:nvPr/>
        </p:nvSpPr>
        <p:spPr>
          <a:xfrm>
            <a:off x="5729890" y="2267793"/>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View3</a:t>
            </a:r>
            <a:endParaRPr lang="es-CO" dirty="0"/>
          </a:p>
        </p:txBody>
      </p:sp>
      <p:sp>
        <p:nvSpPr>
          <p:cNvPr id="3" name="CuadroTexto 2"/>
          <p:cNvSpPr txBox="1"/>
          <p:nvPr/>
        </p:nvSpPr>
        <p:spPr>
          <a:xfrm>
            <a:off x="2497334" y="4043497"/>
            <a:ext cx="2277123" cy="523220"/>
          </a:xfrm>
          <a:prstGeom prst="rect">
            <a:avLst/>
          </a:prstGeom>
          <a:noFill/>
        </p:spPr>
        <p:txBody>
          <a:bodyPr wrap="square" rtlCol="0">
            <a:spAutoFit/>
          </a:bodyPr>
          <a:lstStyle/>
          <a:p>
            <a:pPr algn="ctr"/>
            <a:r>
              <a:rPr lang="es-ES" dirty="0">
                <a:solidFill>
                  <a:schemeClr val="tx1"/>
                </a:solidFill>
              </a:rPr>
              <a:t>Código de programa</a:t>
            </a:r>
          </a:p>
          <a:p>
            <a:pPr algn="ctr"/>
            <a:r>
              <a:rPr lang="es-ES" dirty="0">
                <a:solidFill>
                  <a:schemeClr val="tx1"/>
                </a:solidFill>
              </a:rPr>
              <a:t>Java/</a:t>
            </a:r>
            <a:r>
              <a:rPr lang="es-ES" dirty="0" err="1">
                <a:solidFill>
                  <a:schemeClr val="tx1"/>
                </a:solidFill>
              </a:rPr>
              <a:t>Kotlin</a:t>
            </a:r>
            <a:endParaRPr lang="es-CO" dirty="0">
              <a:solidFill>
                <a:schemeClr val="tx1"/>
              </a:solidFill>
            </a:endParaRPr>
          </a:p>
        </p:txBody>
      </p:sp>
      <p:sp>
        <p:nvSpPr>
          <p:cNvPr id="22" name="CuadroTexto 21"/>
          <p:cNvSpPr txBox="1"/>
          <p:nvPr/>
        </p:nvSpPr>
        <p:spPr>
          <a:xfrm>
            <a:off x="4657574" y="4043497"/>
            <a:ext cx="2277123" cy="523220"/>
          </a:xfrm>
          <a:prstGeom prst="rect">
            <a:avLst/>
          </a:prstGeom>
          <a:noFill/>
        </p:spPr>
        <p:txBody>
          <a:bodyPr wrap="square" rtlCol="0">
            <a:spAutoFit/>
          </a:bodyPr>
          <a:lstStyle/>
          <a:p>
            <a:pPr algn="ctr"/>
            <a:r>
              <a:rPr lang="es-ES" dirty="0">
                <a:solidFill>
                  <a:schemeClr val="tx1"/>
                </a:solidFill>
              </a:rPr>
              <a:t>Código de UI</a:t>
            </a:r>
          </a:p>
          <a:p>
            <a:pPr algn="ctr"/>
            <a:r>
              <a:rPr lang="es-ES" dirty="0">
                <a:solidFill>
                  <a:schemeClr val="tx1"/>
                </a:solidFill>
              </a:rPr>
              <a:t>XML</a:t>
            </a:r>
            <a:endParaRPr lang="es-CO" dirty="0">
              <a:solidFill>
                <a:schemeClr val="tx1"/>
              </a:solidFill>
            </a:endParaRPr>
          </a:p>
        </p:txBody>
      </p:sp>
      <p:cxnSp>
        <p:nvCxnSpPr>
          <p:cNvPr id="6" name="Conector recto 5"/>
          <p:cNvCxnSpPr>
            <a:stCxn id="5" idx="3"/>
            <a:endCxn id="16" idx="1"/>
          </p:cNvCxnSpPr>
          <p:nvPr/>
        </p:nvCxnSpPr>
        <p:spPr>
          <a:xfrm>
            <a:off x="4427984" y="2750204"/>
            <a:ext cx="5760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646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r>
              <a:rPr lang="es-ES" dirty="0"/>
              <a:t>: ciclo de vida</a:t>
            </a:r>
            <a:endParaRPr lang="en-US" dirty="0"/>
          </a:p>
        </p:txBody>
      </p:sp>
      <p:sp>
        <p:nvSpPr>
          <p:cNvPr id="8" name="Rectángulo redondeado 7"/>
          <p:cNvSpPr/>
          <p:nvPr/>
        </p:nvSpPr>
        <p:spPr>
          <a:xfrm>
            <a:off x="3585648" y="1388127"/>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onCreate</a:t>
            </a:r>
            <a:r>
              <a:rPr lang="es-ES" sz="1000" dirty="0">
                <a:solidFill>
                  <a:schemeClr val="bg1"/>
                </a:solidFill>
              </a:rPr>
              <a:t>()</a:t>
            </a:r>
            <a:endParaRPr lang="es-CO" sz="1000" dirty="0">
              <a:solidFill>
                <a:schemeClr val="bg1"/>
              </a:solidFill>
            </a:endParaRPr>
          </a:p>
        </p:txBody>
      </p:sp>
      <p:sp>
        <p:nvSpPr>
          <p:cNvPr id="10" name="Rectángulo redondeado 9"/>
          <p:cNvSpPr/>
          <p:nvPr/>
        </p:nvSpPr>
        <p:spPr>
          <a:xfrm>
            <a:off x="3585648" y="1870943"/>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onStart</a:t>
            </a:r>
            <a:r>
              <a:rPr lang="es-ES" sz="1000" dirty="0">
                <a:solidFill>
                  <a:schemeClr val="bg1"/>
                </a:solidFill>
              </a:rPr>
              <a:t>()</a:t>
            </a:r>
            <a:endParaRPr lang="es-CO" sz="1000" dirty="0">
              <a:solidFill>
                <a:schemeClr val="bg1"/>
              </a:solidFill>
            </a:endParaRPr>
          </a:p>
        </p:txBody>
      </p:sp>
      <p:sp>
        <p:nvSpPr>
          <p:cNvPr id="11" name="Rectángulo redondeado 10"/>
          <p:cNvSpPr/>
          <p:nvPr/>
        </p:nvSpPr>
        <p:spPr>
          <a:xfrm>
            <a:off x="3585648" y="2353622"/>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onResume</a:t>
            </a:r>
            <a:r>
              <a:rPr lang="es-ES" sz="1000" dirty="0">
                <a:solidFill>
                  <a:schemeClr val="bg1"/>
                </a:solidFill>
              </a:rPr>
              <a:t>()</a:t>
            </a:r>
            <a:endParaRPr lang="es-CO" sz="1000" dirty="0">
              <a:solidFill>
                <a:schemeClr val="bg1"/>
              </a:solidFill>
            </a:endParaRPr>
          </a:p>
        </p:txBody>
      </p:sp>
      <p:sp>
        <p:nvSpPr>
          <p:cNvPr id="12" name="Rectángulo redondeado 11"/>
          <p:cNvSpPr/>
          <p:nvPr/>
        </p:nvSpPr>
        <p:spPr>
          <a:xfrm>
            <a:off x="3585648" y="2836438"/>
            <a:ext cx="1368152" cy="376258"/>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bg1"/>
                </a:solidFill>
              </a:rPr>
              <a:t>* </a:t>
            </a:r>
            <a:r>
              <a:rPr lang="es-ES" sz="1000" dirty="0" err="1">
                <a:solidFill>
                  <a:schemeClr val="bg1"/>
                </a:solidFill>
              </a:rPr>
              <a:t>Activity</a:t>
            </a:r>
            <a:r>
              <a:rPr lang="es-ES" sz="1000" dirty="0">
                <a:solidFill>
                  <a:schemeClr val="bg1"/>
                </a:solidFill>
              </a:rPr>
              <a:t> </a:t>
            </a:r>
            <a:r>
              <a:rPr lang="es-ES" sz="1000" dirty="0" err="1">
                <a:solidFill>
                  <a:schemeClr val="bg1"/>
                </a:solidFill>
              </a:rPr>
              <a:t>waits</a:t>
            </a:r>
            <a:endParaRPr lang="es-CO" sz="1000" dirty="0">
              <a:solidFill>
                <a:schemeClr val="bg1"/>
              </a:solidFill>
            </a:endParaRPr>
          </a:p>
        </p:txBody>
      </p:sp>
      <p:sp>
        <p:nvSpPr>
          <p:cNvPr id="13" name="Rectángulo redondeado 12"/>
          <p:cNvSpPr/>
          <p:nvPr/>
        </p:nvSpPr>
        <p:spPr>
          <a:xfrm>
            <a:off x="3585648" y="3319254"/>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onPause</a:t>
            </a:r>
            <a:r>
              <a:rPr lang="es-ES" sz="1000" dirty="0">
                <a:solidFill>
                  <a:schemeClr val="bg1"/>
                </a:solidFill>
              </a:rPr>
              <a:t>()</a:t>
            </a:r>
            <a:endParaRPr lang="es-CO" sz="1000" dirty="0">
              <a:solidFill>
                <a:schemeClr val="bg1"/>
              </a:solidFill>
            </a:endParaRPr>
          </a:p>
        </p:txBody>
      </p:sp>
      <p:sp>
        <p:nvSpPr>
          <p:cNvPr id="14" name="Rectángulo redondeado 13"/>
          <p:cNvSpPr/>
          <p:nvPr/>
        </p:nvSpPr>
        <p:spPr>
          <a:xfrm>
            <a:off x="3588848" y="3802070"/>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onStop</a:t>
            </a:r>
            <a:r>
              <a:rPr lang="es-ES" sz="1000" dirty="0">
                <a:solidFill>
                  <a:schemeClr val="bg1"/>
                </a:solidFill>
              </a:rPr>
              <a:t>()</a:t>
            </a:r>
            <a:endParaRPr lang="es-CO" sz="1000" dirty="0">
              <a:solidFill>
                <a:schemeClr val="bg1"/>
              </a:solidFill>
            </a:endParaRPr>
          </a:p>
        </p:txBody>
      </p:sp>
      <p:sp>
        <p:nvSpPr>
          <p:cNvPr id="15" name="Rectángulo redondeado 14"/>
          <p:cNvSpPr/>
          <p:nvPr/>
        </p:nvSpPr>
        <p:spPr>
          <a:xfrm>
            <a:off x="3585648" y="4283724"/>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onDestroy</a:t>
            </a:r>
            <a:r>
              <a:rPr lang="es-ES" sz="1000" dirty="0">
                <a:solidFill>
                  <a:schemeClr val="bg1"/>
                </a:solidFill>
              </a:rPr>
              <a:t>()</a:t>
            </a:r>
            <a:endParaRPr lang="es-CO" sz="1000" dirty="0">
              <a:solidFill>
                <a:schemeClr val="bg1"/>
              </a:solidFill>
            </a:endParaRPr>
          </a:p>
        </p:txBody>
      </p:sp>
      <p:cxnSp>
        <p:nvCxnSpPr>
          <p:cNvPr id="16" name="Conector recto de flecha 15"/>
          <p:cNvCxnSpPr>
            <a:stCxn id="8" idx="2"/>
            <a:endCxn id="10" idx="0"/>
          </p:cNvCxnSpPr>
          <p:nvPr/>
        </p:nvCxnSpPr>
        <p:spPr>
          <a:xfrm>
            <a:off x="4269724" y="1764385"/>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4269724" y="2247201"/>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a:off x="4269724" y="2729880"/>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a:off x="4269724" y="3212696"/>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4269724" y="3695512"/>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a:off x="4263685" y="4178328"/>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ángulo redondeado 22"/>
          <p:cNvSpPr/>
          <p:nvPr/>
        </p:nvSpPr>
        <p:spPr>
          <a:xfrm>
            <a:off x="5364088" y="1870943"/>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onRestart</a:t>
            </a:r>
            <a:r>
              <a:rPr lang="es-ES" sz="1000" dirty="0">
                <a:solidFill>
                  <a:schemeClr val="bg1"/>
                </a:solidFill>
              </a:rPr>
              <a:t>()</a:t>
            </a:r>
            <a:endParaRPr lang="es-CO" sz="1000" dirty="0">
              <a:solidFill>
                <a:schemeClr val="bg1"/>
              </a:solidFill>
            </a:endParaRPr>
          </a:p>
        </p:txBody>
      </p:sp>
      <p:cxnSp>
        <p:nvCxnSpPr>
          <p:cNvPr id="25" name="Conector angular 24"/>
          <p:cNvCxnSpPr>
            <a:stCxn id="14" idx="3"/>
            <a:endCxn id="23" idx="2"/>
          </p:cNvCxnSpPr>
          <p:nvPr/>
        </p:nvCxnSpPr>
        <p:spPr>
          <a:xfrm flipV="1">
            <a:off x="4957000" y="2247201"/>
            <a:ext cx="1091164" cy="17429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a:stCxn id="23" idx="1"/>
            <a:endCxn id="10" idx="3"/>
          </p:cNvCxnSpPr>
          <p:nvPr/>
        </p:nvCxnSpPr>
        <p:spPr>
          <a:xfrm flipH="1">
            <a:off x="4953800" y="2059072"/>
            <a:ext cx="410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907704" y="1388127"/>
            <a:ext cx="1408504" cy="400110"/>
          </a:xfrm>
          <a:prstGeom prst="rect">
            <a:avLst/>
          </a:prstGeom>
          <a:noFill/>
        </p:spPr>
        <p:txBody>
          <a:bodyPr wrap="square" rtlCol="0">
            <a:spAutoFit/>
          </a:bodyPr>
          <a:lstStyle/>
          <a:p>
            <a:pPr algn="r"/>
            <a:r>
              <a:rPr lang="es-ES" sz="1000" dirty="0" err="1">
                <a:solidFill>
                  <a:schemeClr val="tx1"/>
                </a:solidFill>
              </a:rPr>
              <a:t>Activity</a:t>
            </a:r>
            <a:r>
              <a:rPr lang="es-ES" sz="1000" dirty="0">
                <a:solidFill>
                  <a:schemeClr val="tx1"/>
                </a:solidFill>
              </a:rPr>
              <a:t> </a:t>
            </a:r>
          </a:p>
          <a:p>
            <a:pPr algn="r"/>
            <a:r>
              <a:rPr lang="es-ES" sz="1000" dirty="0" err="1">
                <a:solidFill>
                  <a:schemeClr val="tx1"/>
                </a:solidFill>
              </a:rPr>
              <a:t>starts</a:t>
            </a:r>
            <a:endParaRPr lang="es-CO" sz="1000" dirty="0">
              <a:solidFill>
                <a:schemeClr val="tx1"/>
              </a:solidFill>
            </a:endParaRPr>
          </a:p>
        </p:txBody>
      </p:sp>
      <p:sp>
        <p:nvSpPr>
          <p:cNvPr id="37" name="CuadroTexto 36"/>
          <p:cNvSpPr txBox="1"/>
          <p:nvPr/>
        </p:nvSpPr>
        <p:spPr>
          <a:xfrm>
            <a:off x="1899954" y="3263094"/>
            <a:ext cx="1408504" cy="400110"/>
          </a:xfrm>
          <a:prstGeom prst="rect">
            <a:avLst/>
          </a:prstGeom>
          <a:noFill/>
        </p:spPr>
        <p:txBody>
          <a:bodyPr wrap="square" rtlCol="0">
            <a:spAutoFit/>
          </a:bodyPr>
          <a:lstStyle/>
          <a:p>
            <a:pPr algn="r"/>
            <a:r>
              <a:rPr lang="es-ES" sz="1000" dirty="0" err="1">
                <a:solidFill>
                  <a:schemeClr val="tx1"/>
                </a:solidFill>
              </a:rPr>
              <a:t>Activity</a:t>
            </a:r>
            <a:r>
              <a:rPr lang="es-ES" sz="1000" dirty="0">
                <a:solidFill>
                  <a:schemeClr val="tx1"/>
                </a:solidFill>
              </a:rPr>
              <a:t> </a:t>
            </a:r>
            <a:r>
              <a:rPr lang="es-ES" sz="1000" dirty="0" err="1">
                <a:solidFill>
                  <a:schemeClr val="tx1"/>
                </a:solidFill>
              </a:rPr>
              <a:t>is</a:t>
            </a:r>
            <a:r>
              <a:rPr lang="es-ES" sz="1000" dirty="0">
                <a:solidFill>
                  <a:schemeClr val="tx1"/>
                </a:solidFill>
              </a:rPr>
              <a:t> </a:t>
            </a:r>
            <a:r>
              <a:rPr lang="es-ES" sz="1000" dirty="0" err="1">
                <a:solidFill>
                  <a:schemeClr val="tx1"/>
                </a:solidFill>
              </a:rPr>
              <a:t>backgrunded</a:t>
            </a:r>
            <a:endParaRPr lang="es-CO" sz="1000" dirty="0">
              <a:solidFill>
                <a:schemeClr val="tx1"/>
              </a:solidFill>
            </a:endParaRPr>
          </a:p>
        </p:txBody>
      </p:sp>
      <p:sp>
        <p:nvSpPr>
          <p:cNvPr id="40" name="CuadroTexto 39"/>
          <p:cNvSpPr txBox="1"/>
          <p:nvPr/>
        </p:nvSpPr>
        <p:spPr>
          <a:xfrm>
            <a:off x="1899954" y="4240791"/>
            <a:ext cx="1408504" cy="400110"/>
          </a:xfrm>
          <a:prstGeom prst="rect">
            <a:avLst/>
          </a:prstGeom>
          <a:noFill/>
        </p:spPr>
        <p:txBody>
          <a:bodyPr wrap="square" rtlCol="0">
            <a:spAutoFit/>
          </a:bodyPr>
          <a:lstStyle/>
          <a:p>
            <a:pPr algn="r"/>
            <a:r>
              <a:rPr lang="es-ES" sz="1000" dirty="0" err="1">
                <a:solidFill>
                  <a:schemeClr val="tx1"/>
                </a:solidFill>
              </a:rPr>
              <a:t>Activity</a:t>
            </a:r>
            <a:r>
              <a:rPr lang="es-ES" sz="1000" dirty="0">
                <a:solidFill>
                  <a:schemeClr val="tx1"/>
                </a:solidFill>
              </a:rPr>
              <a:t> </a:t>
            </a:r>
            <a:r>
              <a:rPr lang="es-ES" sz="1000" dirty="0" err="1">
                <a:solidFill>
                  <a:schemeClr val="tx1"/>
                </a:solidFill>
              </a:rPr>
              <a:t>is</a:t>
            </a:r>
            <a:r>
              <a:rPr lang="es-ES" sz="1000" dirty="0">
                <a:solidFill>
                  <a:schemeClr val="tx1"/>
                </a:solidFill>
              </a:rPr>
              <a:t> </a:t>
            </a:r>
          </a:p>
          <a:p>
            <a:pPr algn="r"/>
            <a:r>
              <a:rPr lang="es-ES" sz="1000" dirty="0" err="1">
                <a:solidFill>
                  <a:schemeClr val="tx1"/>
                </a:solidFill>
              </a:rPr>
              <a:t>killed</a:t>
            </a:r>
            <a:endParaRPr lang="es-CO" sz="1000" dirty="0">
              <a:solidFill>
                <a:schemeClr val="tx1"/>
              </a:solidFill>
            </a:endParaRPr>
          </a:p>
        </p:txBody>
      </p:sp>
      <p:cxnSp>
        <p:nvCxnSpPr>
          <p:cNvPr id="43" name="Conector angular 42"/>
          <p:cNvCxnSpPr>
            <a:stCxn id="13" idx="3"/>
            <a:endCxn id="11" idx="3"/>
          </p:cNvCxnSpPr>
          <p:nvPr/>
        </p:nvCxnSpPr>
        <p:spPr>
          <a:xfrm flipV="1">
            <a:off x="4953800" y="2541751"/>
            <a:ext cx="12700" cy="965632"/>
          </a:xfrm>
          <a:prstGeom prst="bentConnector3">
            <a:avLst>
              <a:gd name="adj1" fmla="val 431707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uadroTexto 46"/>
          <p:cNvSpPr txBox="1"/>
          <p:nvPr/>
        </p:nvSpPr>
        <p:spPr>
          <a:xfrm>
            <a:off x="6804248" y="1847091"/>
            <a:ext cx="1728192" cy="400110"/>
          </a:xfrm>
          <a:prstGeom prst="rect">
            <a:avLst/>
          </a:prstGeom>
          <a:noFill/>
        </p:spPr>
        <p:txBody>
          <a:bodyPr wrap="square" rtlCol="0">
            <a:spAutoFit/>
          </a:bodyPr>
          <a:lstStyle/>
          <a:p>
            <a:r>
              <a:rPr lang="es-ES" sz="1000" dirty="0" err="1">
                <a:solidFill>
                  <a:schemeClr val="tx1"/>
                </a:solidFill>
              </a:rPr>
              <a:t>Activity</a:t>
            </a:r>
            <a:r>
              <a:rPr lang="es-ES" sz="1000" dirty="0">
                <a:solidFill>
                  <a:schemeClr val="tx1"/>
                </a:solidFill>
              </a:rPr>
              <a:t> </a:t>
            </a:r>
            <a:r>
              <a:rPr lang="es-ES" sz="1000" dirty="0" err="1">
                <a:solidFill>
                  <a:schemeClr val="tx1"/>
                </a:solidFill>
              </a:rPr>
              <a:t>returns</a:t>
            </a:r>
            <a:r>
              <a:rPr lang="es-ES" sz="1000" dirty="0">
                <a:solidFill>
                  <a:schemeClr val="tx1"/>
                </a:solidFill>
              </a:rPr>
              <a:t> </a:t>
            </a:r>
            <a:r>
              <a:rPr lang="es-ES" sz="1000" dirty="0" err="1">
                <a:solidFill>
                  <a:schemeClr val="tx1"/>
                </a:solidFill>
              </a:rPr>
              <a:t>from</a:t>
            </a:r>
            <a:r>
              <a:rPr lang="es-ES" sz="1000" dirty="0">
                <a:solidFill>
                  <a:schemeClr val="tx1"/>
                </a:solidFill>
              </a:rPr>
              <a:t> </a:t>
            </a:r>
            <a:r>
              <a:rPr lang="es-ES" sz="1000" dirty="0" err="1">
                <a:solidFill>
                  <a:schemeClr val="tx1"/>
                </a:solidFill>
              </a:rPr>
              <a:t>background</a:t>
            </a:r>
            <a:r>
              <a:rPr lang="es-ES" sz="1000" dirty="0">
                <a:solidFill>
                  <a:schemeClr val="tx1"/>
                </a:solidFill>
              </a:rPr>
              <a:t> to </a:t>
            </a:r>
            <a:r>
              <a:rPr lang="es-ES" sz="1000" dirty="0" err="1">
                <a:solidFill>
                  <a:schemeClr val="tx1"/>
                </a:solidFill>
              </a:rPr>
              <a:t>foreground</a:t>
            </a:r>
            <a:endParaRPr lang="es-CO" sz="1000" dirty="0">
              <a:solidFill>
                <a:schemeClr val="tx1"/>
              </a:solidFill>
            </a:endParaRPr>
          </a:p>
        </p:txBody>
      </p:sp>
      <p:sp>
        <p:nvSpPr>
          <p:cNvPr id="48" name="CuadroTexto 47"/>
          <p:cNvSpPr txBox="1"/>
          <p:nvPr/>
        </p:nvSpPr>
        <p:spPr>
          <a:xfrm>
            <a:off x="6732240" y="3921318"/>
            <a:ext cx="2498520" cy="738664"/>
          </a:xfrm>
          <a:prstGeom prst="rect">
            <a:avLst/>
          </a:prstGeom>
          <a:noFill/>
        </p:spPr>
        <p:txBody>
          <a:bodyPr wrap="square" rtlCol="0">
            <a:spAutoFit/>
          </a:bodyPr>
          <a:lstStyle/>
          <a:p>
            <a:r>
              <a:rPr lang="es-ES" dirty="0">
                <a:solidFill>
                  <a:schemeClr val="tx1"/>
                </a:solidFill>
              </a:rPr>
              <a:t>*</a:t>
            </a:r>
            <a:r>
              <a:rPr lang="es-ES" dirty="0" err="1">
                <a:solidFill>
                  <a:schemeClr val="tx1"/>
                </a:solidFill>
              </a:rPr>
              <a:t>Activity</a:t>
            </a:r>
            <a:r>
              <a:rPr lang="es-ES" dirty="0">
                <a:solidFill>
                  <a:schemeClr val="tx1"/>
                </a:solidFill>
              </a:rPr>
              <a:t> </a:t>
            </a:r>
            <a:r>
              <a:rPr lang="es-ES" dirty="0" err="1">
                <a:solidFill>
                  <a:schemeClr val="tx1"/>
                </a:solidFill>
              </a:rPr>
              <a:t>waits</a:t>
            </a:r>
            <a:r>
              <a:rPr lang="es-ES" dirty="0">
                <a:solidFill>
                  <a:schemeClr val="tx1"/>
                </a:solidFill>
              </a:rPr>
              <a:t> </a:t>
            </a:r>
            <a:r>
              <a:rPr lang="es-ES" dirty="0" err="1">
                <a:solidFill>
                  <a:schemeClr val="tx1"/>
                </a:solidFill>
              </a:rPr>
              <a:t>for</a:t>
            </a:r>
            <a:r>
              <a:rPr lang="es-ES" dirty="0">
                <a:solidFill>
                  <a:schemeClr val="tx1"/>
                </a:solidFill>
              </a:rPr>
              <a:t> </a:t>
            </a:r>
            <a:r>
              <a:rPr lang="es-ES" dirty="0" err="1">
                <a:solidFill>
                  <a:schemeClr val="tx1"/>
                </a:solidFill>
              </a:rPr>
              <a:t>user</a:t>
            </a:r>
            <a:r>
              <a:rPr lang="es-ES" dirty="0">
                <a:solidFill>
                  <a:schemeClr val="tx1"/>
                </a:solidFill>
              </a:rPr>
              <a:t> </a:t>
            </a:r>
            <a:r>
              <a:rPr lang="es-ES" dirty="0" err="1">
                <a:solidFill>
                  <a:schemeClr val="tx1"/>
                </a:solidFill>
              </a:rPr>
              <a:t>interactions</a:t>
            </a:r>
            <a:r>
              <a:rPr lang="es-ES" dirty="0">
                <a:solidFill>
                  <a:schemeClr val="tx1"/>
                </a:solidFill>
              </a:rPr>
              <a:t> </a:t>
            </a:r>
            <a:r>
              <a:rPr lang="es-ES" dirty="0" err="1">
                <a:solidFill>
                  <a:schemeClr val="tx1"/>
                </a:solidFill>
              </a:rPr>
              <a:t>or</a:t>
            </a:r>
            <a:r>
              <a:rPr lang="es-ES" dirty="0">
                <a:solidFill>
                  <a:schemeClr val="tx1"/>
                </a:solidFill>
              </a:rPr>
              <a:t> </a:t>
            </a:r>
            <a:r>
              <a:rPr lang="es-ES" dirty="0" err="1">
                <a:solidFill>
                  <a:schemeClr val="tx1"/>
                </a:solidFill>
              </a:rPr>
              <a:t>automatic</a:t>
            </a:r>
            <a:r>
              <a:rPr lang="es-ES" dirty="0">
                <a:solidFill>
                  <a:schemeClr val="tx1"/>
                </a:solidFill>
              </a:rPr>
              <a:t> </a:t>
            </a:r>
            <a:r>
              <a:rPr lang="es-ES" dirty="0" err="1">
                <a:solidFill>
                  <a:schemeClr val="tx1"/>
                </a:solidFill>
              </a:rPr>
              <a:t>behaviour</a:t>
            </a:r>
            <a:r>
              <a:rPr lang="es-ES" dirty="0">
                <a:solidFill>
                  <a:schemeClr val="tx1"/>
                </a:solidFill>
              </a:rPr>
              <a:t> </a:t>
            </a:r>
            <a:r>
              <a:rPr lang="es-ES" dirty="0" err="1">
                <a:solidFill>
                  <a:schemeClr val="tx1"/>
                </a:solidFill>
              </a:rPr>
              <a:t>programmed</a:t>
            </a:r>
            <a:endParaRPr lang="es-CO" dirty="0">
              <a:solidFill>
                <a:schemeClr val="tx1"/>
              </a:solidFill>
            </a:endParaRPr>
          </a:p>
        </p:txBody>
      </p:sp>
    </p:spTree>
    <p:extLst>
      <p:ext uri="{BB962C8B-B14F-4D97-AF65-F5344CB8AC3E}">
        <p14:creationId xmlns:p14="http://schemas.microsoft.com/office/powerpoint/2010/main" val="2746008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Diseño de views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XML UI</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560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La organización de los elementos en Android tiene unas reglas básicas:</a:t>
            </a:r>
          </a:p>
          <a:p>
            <a:endParaRPr lang="es-ES" b="1" dirty="0"/>
          </a:p>
          <a:p>
            <a:r>
              <a:rPr lang="es-ES" b="1" dirty="0"/>
              <a:t>Se define al menos una margen horizontal </a:t>
            </a:r>
          </a:p>
          <a:p>
            <a:r>
              <a:rPr lang="es-ES" b="1" dirty="0"/>
              <a:t>Se define al menos una margen vertical</a:t>
            </a:r>
          </a:p>
          <a:p>
            <a:endParaRPr lang="es-ES" b="1" dirty="0"/>
          </a:p>
          <a:p>
            <a:r>
              <a:rPr lang="es-ES" b="1" dirty="0"/>
              <a:t>Se define el ancho del elemento</a:t>
            </a:r>
          </a:p>
          <a:p>
            <a:r>
              <a:rPr lang="es-ES" b="1" dirty="0"/>
              <a:t>Se define el alto del elemento</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6" name="Rectángulo 5"/>
          <p:cNvSpPr/>
          <p:nvPr/>
        </p:nvSpPr>
        <p:spPr>
          <a:xfrm>
            <a:off x="1527167" y="1779662"/>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7" name="Rectángulo 6"/>
          <p:cNvSpPr/>
          <p:nvPr/>
        </p:nvSpPr>
        <p:spPr>
          <a:xfrm>
            <a:off x="2175239" y="1779662"/>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p:cNvSpPr/>
          <p:nvPr/>
        </p:nvSpPr>
        <p:spPr>
          <a:xfrm>
            <a:off x="2181001" y="3457879"/>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p:cNvSpPr/>
          <p:nvPr/>
        </p:nvSpPr>
        <p:spPr>
          <a:xfrm>
            <a:off x="2181001" y="2369721"/>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523220"/>
          </a:xfrm>
          <a:prstGeom prst="rect">
            <a:avLst/>
          </a:prstGeom>
          <a:noFill/>
        </p:spPr>
        <p:txBody>
          <a:bodyPr wrap="square" rtlCol="0">
            <a:spAutoFit/>
          </a:bodyPr>
          <a:lstStyle/>
          <a:p>
            <a:pPr algn="ctr"/>
            <a:r>
              <a:rPr lang="es-ES" dirty="0">
                <a:solidFill>
                  <a:schemeClr val="tx1"/>
                </a:solidFill>
              </a:rPr>
              <a:t>Código de UI</a:t>
            </a:r>
          </a:p>
          <a:p>
            <a:pPr algn="ctr"/>
            <a:r>
              <a:rPr lang="es-ES" dirty="0">
                <a:solidFill>
                  <a:schemeClr val="tx1"/>
                </a:solidFill>
              </a:rPr>
              <a:t>XML</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343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854083" y="2369533"/>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948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918686" y="2320789"/>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52AE72E3-5967-8B49-9343-0FFF6E644C2F}"/>
              </a:ext>
            </a:extLst>
          </p:cNvPr>
          <p:cNvCxnSpPr>
            <a:cxnSpLocks/>
            <a:stCxn id="9" idx="0"/>
          </p:cNvCxnSpPr>
          <p:nvPr/>
        </p:nvCxnSpPr>
        <p:spPr>
          <a:xfrm flipV="1">
            <a:off x="2311849" y="1555985"/>
            <a:ext cx="0" cy="7648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394A4C-7156-274E-814C-432BD42B9F7A}"/>
              </a:ext>
            </a:extLst>
          </p:cNvPr>
          <p:cNvCxnSpPr>
            <a:cxnSpLocks/>
            <a:stCxn id="9" idx="1"/>
            <a:endCxn id="5" idx="1"/>
          </p:cNvCxnSpPr>
          <p:nvPr/>
        </p:nvCxnSpPr>
        <p:spPr>
          <a:xfrm flipH="1">
            <a:off x="1455159" y="2816933"/>
            <a:ext cx="4635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52A797-8CB7-7C4E-950B-E290C5AE3591}"/>
              </a:ext>
            </a:extLst>
          </p:cNvPr>
          <p:cNvSpPr txBox="1"/>
          <p:nvPr/>
        </p:nvSpPr>
        <p:spPr>
          <a:xfrm>
            <a:off x="2267744" y="1821689"/>
            <a:ext cx="765827" cy="307777"/>
          </a:xfrm>
          <a:prstGeom prst="rect">
            <a:avLst/>
          </a:prstGeom>
          <a:noFill/>
        </p:spPr>
        <p:txBody>
          <a:bodyPr wrap="square" rtlCol="0">
            <a:spAutoFit/>
          </a:bodyPr>
          <a:lstStyle/>
          <a:p>
            <a:r>
              <a:rPr lang="en-US" dirty="0"/>
              <a:t>30dp</a:t>
            </a:r>
          </a:p>
        </p:txBody>
      </p:sp>
      <p:sp>
        <p:nvSpPr>
          <p:cNvPr id="18" name="TextBox 17">
            <a:extLst>
              <a:ext uri="{FF2B5EF4-FFF2-40B4-BE49-F238E27FC236}">
                <a16:creationId xmlns:a16="http://schemas.microsoft.com/office/drawing/2014/main" id="{C36C88D4-2BC3-324B-ACC8-1002DFC97140}"/>
              </a:ext>
            </a:extLst>
          </p:cNvPr>
          <p:cNvSpPr txBox="1"/>
          <p:nvPr/>
        </p:nvSpPr>
        <p:spPr>
          <a:xfrm>
            <a:off x="1403648" y="2499372"/>
            <a:ext cx="792090" cy="307777"/>
          </a:xfrm>
          <a:prstGeom prst="rect">
            <a:avLst/>
          </a:prstGeom>
          <a:noFill/>
        </p:spPr>
        <p:txBody>
          <a:bodyPr wrap="square" rtlCol="0">
            <a:spAutoFit/>
          </a:bodyPr>
          <a:lstStyle/>
          <a:p>
            <a:r>
              <a:rPr lang="en-US" dirty="0"/>
              <a:t>10dp</a:t>
            </a:r>
          </a:p>
        </p:txBody>
      </p:sp>
    </p:spTree>
    <p:extLst>
      <p:ext uri="{BB962C8B-B14F-4D97-AF65-F5344CB8AC3E}">
        <p14:creationId xmlns:p14="http://schemas.microsoft.com/office/powerpoint/2010/main" val="2997130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p>
          <a:p>
            <a:endParaRPr lang="es-ES" b="1" dirty="0"/>
          </a:p>
          <a:p>
            <a:r>
              <a:rPr lang="es-ES" b="1" dirty="0"/>
              <a:t>Luego se define el ancho y el alto</a:t>
            </a:r>
          </a:p>
          <a:p>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918686" y="2320789"/>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52AE72E3-5967-8B49-9343-0FFF6E644C2F}"/>
              </a:ext>
            </a:extLst>
          </p:cNvPr>
          <p:cNvCxnSpPr>
            <a:cxnSpLocks/>
            <a:stCxn id="9" idx="0"/>
          </p:cNvCxnSpPr>
          <p:nvPr/>
        </p:nvCxnSpPr>
        <p:spPr>
          <a:xfrm flipV="1">
            <a:off x="2311849" y="1555985"/>
            <a:ext cx="0" cy="7648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394A4C-7156-274E-814C-432BD42B9F7A}"/>
              </a:ext>
            </a:extLst>
          </p:cNvPr>
          <p:cNvCxnSpPr>
            <a:cxnSpLocks/>
            <a:stCxn id="9" idx="1"/>
            <a:endCxn id="5" idx="1"/>
          </p:cNvCxnSpPr>
          <p:nvPr/>
        </p:nvCxnSpPr>
        <p:spPr>
          <a:xfrm flipH="1">
            <a:off x="1455159" y="2816933"/>
            <a:ext cx="4635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52A797-8CB7-7C4E-950B-E290C5AE3591}"/>
              </a:ext>
            </a:extLst>
          </p:cNvPr>
          <p:cNvSpPr txBox="1"/>
          <p:nvPr/>
        </p:nvSpPr>
        <p:spPr>
          <a:xfrm>
            <a:off x="2267744" y="1821689"/>
            <a:ext cx="765827" cy="307777"/>
          </a:xfrm>
          <a:prstGeom prst="rect">
            <a:avLst/>
          </a:prstGeom>
          <a:noFill/>
        </p:spPr>
        <p:txBody>
          <a:bodyPr wrap="square" rtlCol="0">
            <a:spAutoFit/>
          </a:bodyPr>
          <a:lstStyle/>
          <a:p>
            <a:r>
              <a:rPr lang="en-US" dirty="0"/>
              <a:t>30dp</a:t>
            </a:r>
          </a:p>
        </p:txBody>
      </p:sp>
      <p:sp>
        <p:nvSpPr>
          <p:cNvPr id="18" name="TextBox 17">
            <a:extLst>
              <a:ext uri="{FF2B5EF4-FFF2-40B4-BE49-F238E27FC236}">
                <a16:creationId xmlns:a16="http://schemas.microsoft.com/office/drawing/2014/main" id="{C36C88D4-2BC3-324B-ACC8-1002DFC97140}"/>
              </a:ext>
            </a:extLst>
          </p:cNvPr>
          <p:cNvSpPr txBox="1"/>
          <p:nvPr/>
        </p:nvSpPr>
        <p:spPr>
          <a:xfrm>
            <a:off x="1403648" y="2499372"/>
            <a:ext cx="792090" cy="307777"/>
          </a:xfrm>
          <a:prstGeom prst="rect">
            <a:avLst/>
          </a:prstGeom>
          <a:noFill/>
        </p:spPr>
        <p:txBody>
          <a:bodyPr wrap="square" rtlCol="0">
            <a:spAutoFit/>
          </a:bodyPr>
          <a:lstStyle/>
          <a:p>
            <a:r>
              <a:rPr lang="en-US" dirty="0"/>
              <a:t>10dp</a:t>
            </a:r>
          </a:p>
        </p:txBody>
      </p:sp>
    </p:spTree>
    <p:extLst>
      <p:ext uri="{BB962C8B-B14F-4D97-AF65-F5344CB8AC3E}">
        <p14:creationId xmlns:p14="http://schemas.microsoft.com/office/powerpoint/2010/main" val="9535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a:t>Por ejemplo para ubicar el elemento morado de la izquierda debe definir margen vertical y horizontal</a:t>
            </a:r>
          </a:p>
          <a:p>
            <a:endParaRPr lang="es-ES" b="1" dirty="0"/>
          </a:p>
          <a:p>
            <a:r>
              <a:rPr lang="es-ES" b="1" dirty="0"/>
              <a:t>Luego se define el ancho y el alto</a:t>
            </a:r>
          </a:p>
          <a:p>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9" name="Rectángulo 8"/>
          <p:cNvSpPr/>
          <p:nvPr/>
        </p:nvSpPr>
        <p:spPr>
          <a:xfrm>
            <a:off x="1918686" y="2320789"/>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307777"/>
          </a:xfrm>
          <a:prstGeom prst="rect">
            <a:avLst/>
          </a:prstGeom>
          <a:noFill/>
        </p:spPr>
        <p:txBody>
          <a:bodyPr wrap="square" rtlCol="0">
            <a:spAutoFit/>
          </a:bodyPr>
          <a:lstStyle/>
          <a:p>
            <a:pPr algn="ctr"/>
            <a:r>
              <a:rPr lang="es-ES" dirty="0">
                <a:solidFill>
                  <a:schemeClr val="tx1"/>
                </a:solidFill>
              </a:rPr>
              <a:t>Diseño de UI</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52AE72E3-5967-8B49-9343-0FFF6E644C2F}"/>
              </a:ext>
            </a:extLst>
          </p:cNvPr>
          <p:cNvCxnSpPr>
            <a:cxnSpLocks/>
            <a:stCxn id="9" idx="0"/>
          </p:cNvCxnSpPr>
          <p:nvPr/>
        </p:nvCxnSpPr>
        <p:spPr>
          <a:xfrm flipV="1">
            <a:off x="2311849" y="1555985"/>
            <a:ext cx="0" cy="7648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394A4C-7156-274E-814C-432BD42B9F7A}"/>
              </a:ext>
            </a:extLst>
          </p:cNvPr>
          <p:cNvCxnSpPr>
            <a:cxnSpLocks/>
            <a:stCxn id="9" idx="1"/>
            <a:endCxn id="5" idx="1"/>
          </p:cNvCxnSpPr>
          <p:nvPr/>
        </p:nvCxnSpPr>
        <p:spPr>
          <a:xfrm flipH="1">
            <a:off x="1455159" y="2816933"/>
            <a:ext cx="4635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D52A797-8CB7-7C4E-950B-E290C5AE3591}"/>
              </a:ext>
            </a:extLst>
          </p:cNvPr>
          <p:cNvSpPr txBox="1"/>
          <p:nvPr/>
        </p:nvSpPr>
        <p:spPr>
          <a:xfrm>
            <a:off x="2267744" y="1821689"/>
            <a:ext cx="765827" cy="307777"/>
          </a:xfrm>
          <a:prstGeom prst="rect">
            <a:avLst/>
          </a:prstGeom>
          <a:noFill/>
        </p:spPr>
        <p:txBody>
          <a:bodyPr wrap="square" rtlCol="0">
            <a:spAutoFit/>
          </a:bodyPr>
          <a:lstStyle/>
          <a:p>
            <a:r>
              <a:rPr lang="en-US" dirty="0"/>
              <a:t>30dp</a:t>
            </a:r>
          </a:p>
        </p:txBody>
      </p:sp>
      <p:sp>
        <p:nvSpPr>
          <p:cNvPr id="18" name="TextBox 17">
            <a:extLst>
              <a:ext uri="{FF2B5EF4-FFF2-40B4-BE49-F238E27FC236}">
                <a16:creationId xmlns:a16="http://schemas.microsoft.com/office/drawing/2014/main" id="{C36C88D4-2BC3-324B-ACC8-1002DFC97140}"/>
              </a:ext>
            </a:extLst>
          </p:cNvPr>
          <p:cNvSpPr txBox="1"/>
          <p:nvPr/>
        </p:nvSpPr>
        <p:spPr>
          <a:xfrm>
            <a:off x="1403648" y="2499372"/>
            <a:ext cx="792090" cy="307777"/>
          </a:xfrm>
          <a:prstGeom prst="rect">
            <a:avLst/>
          </a:prstGeom>
          <a:noFill/>
        </p:spPr>
        <p:txBody>
          <a:bodyPr wrap="square" rtlCol="0">
            <a:spAutoFit/>
          </a:bodyPr>
          <a:lstStyle/>
          <a:p>
            <a:r>
              <a:rPr lang="en-US" dirty="0"/>
              <a:t>10dp</a:t>
            </a:r>
          </a:p>
        </p:txBody>
      </p:sp>
      <p:cxnSp>
        <p:nvCxnSpPr>
          <p:cNvPr id="7" name="Straight Connector 6">
            <a:extLst>
              <a:ext uri="{FF2B5EF4-FFF2-40B4-BE49-F238E27FC236}">
                <a16:creationId xmlns:a16="http://schemas.microsoft.com/office/drawing/2014/main" id="{4A0CD146-5735-EA4C-9029-E66CCC57FB63}"/>
              </a:ext>
            </a:extLst>
          </p:cNvPr>
          <p:cNvCxnSpPr/>
          <p:nvPr/>
        </p:nvCxnSpPr>
        <p:spPr>
          <a:xfrm>
            <a:off x="1918686" y="3363838"/>
            <a:ext cx="7863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4D7A531-121E-684B-AA75-96EEF676369D}"/>
              </a:ext>
            </a:extLst>
          </p:cNvPr>
          <p:cNvCxnSpPr>
            <a:cxnSpLocks/>
          </p:cNvCxnSpPr>
          <p:nvPr/>
        </p:nvCxnSpPr>
        <p:spPr>
          <a:xfrm>
            <a:off x="2771800" y="2320789"/>
            <a:ext cx="0" cy="9922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A62169C-EDA0-C542-99D2-AA1DE3340395}"/>
              </a:ext>
            </a:extLst>
          </p:cNvPr>
          <p:cNvSpPr txBox="1"/>
          <p:nvPr/>
        </p:nvSpPr>
        <p:spPr>
          <a:xfrm>
            <a:off x="1979710" y="3337770"/>
            <a:ext cx="792090" cy="307777"/>
          </a:xfrm>
          <a:prstGeom prst="rect">
            <a:avLst/>
          </a:prstGeom>
          <a:noFill/>
        </p:spPr>
        <p:txBody>
          <a:bodyPr wrap="square" rtlCol="0">
            <a:spAutoFit/>
          </a:bodyPr>
          <a:lstStyle/>
          <a:p>
            <a:r>
              <a:rPr lang="en-US" dirty="0"/>
              <a:t>100dp</a:t>
            </a:r>
          </a:p>
        </p:txBody>
      </p:sp>
      <p:sp>
        <p:nvSpPr>
          <p:cNvPr id="20" name="TextBox 19">
            <a:extLst>
              <a:ext uri="{FF2B5EF4-FFF2-40B4-BE49-F238E27FC236}">
                <a16:creationId xmlns:a16="http://schemas.microsoft.com/office/drawing/2014/main" id="{374E9129-0C44-A44C-8119-541690911ACA}"/>
              </a:ext>
            </a:extLst>
          </p:cNvPr>
          <p:cNvSpPr txBox="1"/>
          <p:nvPr/>
        </p:nvSpPr>
        <p:spPr>
          <a:xfrm rot="5400000">
            <a:off x="2491701" y="2712310"/>
            <a:ext cx="792090" cy="307777"/>
          </a:xfrm>
          <a:prstGeom prst="rect">
            <a:avLst/>
          </a:prstGeom>
          <a:noFill/>
        </p:spPr>
        <p:txBody>
          <a:bodyPr wrap="square" rtlCol="0">
            <a:spAutoFit/>
          </a:bodyPr>
          <a:lstStyle/>
          <a:p>
            <a:r>
              <a:rPr lang="en-US" dirty="0"/>
              <a:t>150dp</a:t>
            </a:r>
          </a:p>
        </p:txBody>
      </p:sp>
    </p:spTree>
    <p:extLst>
      <p:ext uri="{BB962C8B-B14F-4D97-AF65-F5344CB8AC3E}">
        <p14:creationId xmlns:p14="http://schemas.microsoft.com/office/powerpoint/2010/main" val="2065430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Dimensiones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XML UI</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508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Estructura de una App</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642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2880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Hola</a:t>
            </a:r>
            <a:r>
              <a:rPr lang="en-US" dirty="0"/>
              <a:t> </a:t>
            </a:r>
            <a:r>
              <a:rPr lang="en-US" dirty="0" err="1"/>
              <a:t>mundo</a:t>
            </a:r>
            <a:endParaRPr lang="en-US" dirty="0"/>
          </a:p>
        </p:txBody>
      </p:sp>
      <p:sp>
        <p:nvSpPr>
          <p:cNvPr id="6" name="CuadroTexto 5"/>
          <p:cNvSpPr txBox="1"/>
          <p:nvPr/>
        </p:nvSpPr>
        <p:spPr>
          <a:xfrm>
            <a:off x="4572000" y="1779662"/>
            <a:ext cx="1656184" cy="1600438"/>
          </a:xfrm>
          <a:prstGeom prst="rect">
            <a:avLst/>
          </a:prstGeom>
          <a:noFill/>
        </p:spPr>
        <p:txBody>
          <a:bodyPr wrap="square" rtlCol="0">
            <a:spAutoFit/>
          </a:bodyPr>
          <a:lstStyle/>
          <a:p>
            <a:r>
              <a:rPr lang="es-ES" b="1" i="1">
                <a:solidFill>
                  <a:schemeClr val="tx1"/>
                </a:solidFill>
              </a:rPr>
              <a:t>Width</a:t>
            </a:r>
          </a:p>
          <a:p>
            <a:r>
              <a:rPr lang="es-ES">
                <a:solidFill>
                  <a:schemeClr val="tx1"/>
                </a:solidFill>
              </a:rPr>
              <a:t>El ancho del view</a:t>
            </a:r>
          </a:p>
          <a:p>
            <a:r>
              <a:rPr lang="es-ES">
                <a:solidFill>
                  <a:schemeClr val="tx1"/>
                </a:solidFill>
              </a:rPr>
              <a:t>w="wrap_content"</a:t>
            </a:r>
          </a:p>
          <a:p>
            <a:endParaRPr lang="es-ES">
              <a:solidFill>
                <a:schemeClr val="tx1"/>
              </a:solidFill>
            </a:endParaRPr>
          </a:p>
          <a:p>
            <a:r>
              <a:rPr lang="es-ES" b="1" i="1">
                <a:solidFill>
                  <a:schemeClr val="tx1"/>
                </a:solidFill>
              </a:rPr>
              <a:t>Height</a:t>
            </a:r>
          </a:p>
          <a:p>
            <a:r>
              <a:rPr lang="es-ES">
                <a:solidFill>
                  <a:schemeClr val="tx1"/>
                </a:solidFill>
              </a:rPr>
              <a:t>El alto del view</a:t>
            </a:r>
          </a:p>
          <a:p>
            <a:r>
              <a:rPr lang="es-ES">
                <a:solidFill>
                  <a:schemeClr val="tx1"/>
                </a:solidFill>
              </a:rPr>
              <a:t>h="wrap_content"</a:t>
            </a:r>
            <a:endParaRPr lang="es-ES" dirty="0">
              <a:solidFill>
                <a:schemeClr val="tx1"/>
              </a:solidFill>
            </a:endParaRPr>
          </a:p>
        </p:txBody>
      </p:sp>
      <p:pic>
        <p:nvPicPr>
          <p:cNvPr id="26"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 name="CuadroTexto 26"/>
          <p:cNvSpPr txBox="1"/>
          <p:nvPr/>
        </p:nvSpPr>
        <p:spPr>
          <a:xfrm>
            <a:off x="6804248" y="1779290"/>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28" name="CuadroTexto 27"/>
          <p:cNvSpPr txBox="1"/>
          <p:nvPr/>
        </p:nvSpPr>
        <p:spPr>
          <a:xfrm>
            <a:off x="311207" y="1625774"/>
            <a:ext cx="2299632" cy="954107"/>
          </a:xfrm>
          <a:prstGeom prst="rect">
            <a:avLst/>
          </a:prstGeom>
          <a:noFill/>
        </p:spPr>
        <p:txBody>
          <a:bodyPr wrap="square" rtlCol="0">
            <a:spAutoFit/>
          </a:bodyPr>
          <a:lstStyle/>
          <a:p>
            <a:r>
              <a:rPr lang="es-ES" dirty="0">
                <a:solidFill>
                  <a:schemeClr val="tx1"/>
                </a:solidFill>
              </a:rPr>
              <a:t>El contenido del </a:t>
            </a:r>
            <a:r>
              <a:rPr lang="es-ES" dirty="0" err="1">
                <a:solidFill>
                  <a:schemeClr val="tx1"/>
                </a:solidFill>
              </a:rPr>
              <a:t>view</a:t>
            </a:r>
            <a:r>
              <a:rPr lang="es-ES" dirty="0">
                <a:solidFill>
                  <a:schemeClr val="tx1"/>
                </a:solidFill>
              </a:rPr>
              <a:t> es el texto. Para los </a:t>
            </a:r>
            <a:r>
              <a:rPr lang="es-ES" dirty="0" err="1">
                <a:solidFill>
                  <a:schemeClr val="tx1"/>
                </a:solidFill>
              </a:rPr>
              <a:t>Layouts</a:t>
            </a:r>
            <a:r>
              <a:rPr lang="es-ES" dirty="0">
                <a:solidFill>
                  <a:schemeClr val="tx1"/>
                </a:solidFill>
              </a:rPr>
              <a:t>, el contenido son los </a:t>
            </a:r>
            <a:r>
              <a:rPr lang="es-ES" dirty="0" err="1">
                <a:solidFill>
                  <a:schemeClr val="tx1"/>
                </a:solidFill>
              </a:rPr>
              <a:t>views</a:t>
            </a:r>
            <a:r>
              <a:rPr lang="es-ES" dirty="0">
                <a:solidFill>
                  <a:schemeClr val="tx1"/>
                </a:solidFill>
              </a:rPr>
              <a:t> que contiene</a:t>
            </a:r>
          </a:p>
        </p:txBody>
      </p:sp>
    </p:spTree>
    <p:extLst>
      <p:ext uri="{BB962C8B-B14F-4D97-AF65-F5344CB8AC3E}">
        <p14:creationId xmlns:p14="http://schemas.microsoft.com/office/powerpoint/2010/main" val="3683199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720080" cy="4320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wrap_content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err="1">
                <a:solidFill>
                  <a:schemeClr val="tx1"/>
                </a:solidFill>
              </a:rPr>
              <a:t>wrap_content</a:t>
            </a:r>
            <a:endParaRPr lang="es-ES" dirty="0">
              <a:solidFill>
                <a:schemeClr val="tx1"/>
              </a:solidFill>
            </a:endParaRP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pic>
        <p:nvPicPr>
          <p:cNvPr id="9"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spTree>
    <p:extLst>
      <p:ext uri="{BB962C8B-B14F-4D97-AF65-F5344CB8AC3E}">
        <p14:creationId xmlns:p14="http://schemas.microsoft.com/office/powerpoint/2010/main" val="764790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152128" cy="4320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300dp</a:t>
            </a: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err="1">
                <a:solidFill>
                  <a:schemeClr val="tx1"/>
                </a:solidFill>
              </a:rPr>
              <a:t>wrap_content</a:t>
            </a:r>
            <a:endParaRPr lang="es-ES" dirty="0">
              <a:solidFill>
                <a:schemeClr val="tx1"/>
              </a:solidFill>
            </a:endParaRP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pic>
        <p:nvPicPr>
          <p:cNvPr id="11" name="Picture 6" descr="D:\Usuarios\1143848922\Downloads\kisspng-feature-phone-smartphone-mobile-phone-accessories-black-border-mobile-phone-5a71a4107c60b5.3323878415173970085095.png">
            <a:extLst>
              <a:ext uri="{FF2B5EF4-FFF2-40B4-BE49-F238E27FC236}">
                <a16:creationId xmlns:a16="http://schemas.microsoft.com/office/drawing/2014/main" id="{90B783E6-6D17-1D48-91E7-E7F9CD5B4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195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720080"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wrap_content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a:solidFill>
                  <a:schemeClr val="tx1"/>
                </a:solidFill>
              </a:rPr>
              <a:t>400dp</a:t>
            </a: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pic>
        <p:nvPicPr>
          <p:cNvPr id="12" name="Picture 6" descr="D:\Usuarios\1143848922\Downloads\kisspng-feature-phone-smartphone-mobile-phone-accessories-black-border-mobile-phone-5a71a4107c60b5.3323878415173970085095.png">
            <a:extLst>
              <a:ext uri="{FF2B5EF4-FFF2-40B4-BE49-F238E27FC236}">
                <a16:creationId xmlns:a16="http://schemas.microsoft.com/office/drawing/2014/main" id="{D4040C91-CF59-6B4E-AA2E-3E620A291C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098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a:t>
            </a:r>
            <a:r>
              <a:rPr lang="es-ES" dirty="0" err="1"/>
              <a:t>Wrap</a:t>
            </a:r>
            <a:r>
              <a:rPr lang="es-ES" dirty="0"/>
              <a:t> Content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a:t>Hola</a:t>
            </a:r>
            <a:endParaRPr lang="en-US" dirty="0"/>
          </a:p>
          <a:p>
            <a:r>
              <a:rPr lang="en-US" dirty="0" err="1"/>
              <a:t>mundo</a:t>
            </a:r>
            <a:endParaRPr lang="en-US" dirty="0"/>
          </a:p>
        </p:txBody>
      </p:sp>
      <p:sp>
        <p:nvSpPr>
          <p:cNvPr id="6" name="CuadroTexto 5"/>
          <p:cNvSpPr txBox="1"/>
          <p:nvPr/>
        </p:nvSpPr>
        <p:spPr>
          <a:xfrm>
            <a:off x="4572000" y="1779662"/>
            <a:ext cx="2915816"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300dp</a:t>
            </a:r>
          </a:p>
          <a:p>
            <a:endParaRPr lang="es-ES" dirty="0">
              <a:solidFill>
                <a:schemeClr val="tx1"/>
              </a:solidFill>
            </a:endParaRPr>
          </a:p>
          <a:p>
            <a:r>
              <a:rPr lang="es-ES" b="1" i="1" dirty="0" err="1">
                <a:solidFill>
                  <a:schemeClr val="tx1"/>
                </a:solidFill>
              </a:rPr>
              <a:t>Height</a:t>
            </a:r>
            <a:r>
              <a:rPr lang="es-ES" b="1" i="1" dirty="0">
                <a:solidFill>
                  <a:schemeClr val="tx1"/>
                </a:solidFill>
              </a:rPr>
              <a:t> en </a:t>
            </a:r>
            <a:r>
              <a:rPr lang="es-ES" dirty="0">
                <a:solidFill>
                  <a:schemeClr val="tx1"/>
                </a:solidFill>
              </a:rPr>
              <a:t>400dp</a:t>
            </a:r>
          </a:p>
        </p:txBody>
      </p:sp>
      <p:sp>
        <p:nvSpPr>
          <p:cNvPr id="27" name="CuadroTexto 26"/>
          <p:cNvSpPr txBox="1"/>
          <p:nvPr/>
        </p:nvSpPr>
        <p:spPr>
          <a:xfrm>
            <a:off x="7487816" y="3800721"/>
            <a:ext cx="1656184" cy="738664"/>
          </a:xfrm>
          <a:prstGeom prst="rect">
            <a:avLst/>
          </a:prstGeom>
          <a:noFill/>
        </p:spPr>
        <p:txBody>
          <a:bodyPr wrap="square" rtlCol="0">
            <a:spAutoFit/>
          </a:bodyPr>
          <a:lstStyle/>
          <a:p>
            <a:r>
              <a:rPr lang="es-ES" b="1" i="1" dirty="0" err="1">
                <a:solidFill>
                  <a:schemeClr val="tx1"/>
                </a:solidFill>
              </a:rPr>
              <a:t>wrap_content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ajusta al contenido</a:t>
            </a:r>
          </a:p>
        </p:txBody>
      </p:sp>
      <p:sp>
        <p:nvSpPr>
          <p:cNvPr id="10" name="CuadroTexto 9"/>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Usar esta dimensión en lugar de un numero implica que el elemento va a ser del ancho y alto necesarios para presentar su contenido</a:t>
            </a:r>
          </a:p>
        </p:txBody>
      </p:sp>
      <p:pic>
        <p:nvPicPr>
          <p:cNvPr id="11" name="Picture 6" descr="D:\Usuarios\1143848922\Downloads\kisspng-feature-phone-smartphone-mobile-phone-accessories-black-border-mobile-phone-5a71a4107c60b5.3323878415173970085095.png">
            <a:extLst>
              <a:ext uri="{FF2B5EF4-FFF2-40B4-BE49-F238E27FC236}">
                <a16:creationId xmlns:a16="http://schemas.microsoft.com/office/drawing/2014/main" id="{87510AE9-7776-D841-BBAC-AB9B72FED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623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1"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match_parent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match_parent</a:t>
            </a:r>
            <a:endParaRPr lang="es-ES" dirty="0">
              <a:solidFill>
                <a:schemeClr val="tx1"/>
              </a:solidFill>
            </a:endParaRPr>
          </a:p>
        </p:txBody>
      </p:sp>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1" name="CuadroTexto 20"/>
          <p:cNvSpPr txBox="1"/>
          <p:nvPr/>
        </p:nvSpPr>
        <p:spPr>
          <a:xfrm>
            <a:off x="7380312" y="3774208"/>
            <a:ext cx="1656184" cy="738664"/>
          </a:xfrm>
          <a:prstGeom prst="rect">
            <a:avLst/>
          </a:prstGeom>
          <a:noFill/>
        </p:spPr>
        <p:txBody>
          <a:bodyPr wrap="square" rtlCol="0">
            <a:spAutoFit/>
          </a:bodyPr>
          <a:lstStyle/>
          <a:p>
            <a:r>
              <a:rPr lang="es-ES" b="1" i="1" dirty="0" err="1">
                <a:solidFill>
                  <a:schemeClr val="tx1"/>
                </a:solidFill>
              </a:rPr>
              <a:t>match_parent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expande en el eje</a:t>
            </a:r>
          </a:p>
        </p:txBody>
      </p:sp>
    </p:spTree>
    <p:extLst>
      <p:ext uri="{BB962C8B-B14F-4D97-AF65-F5344CB8AC3E}">
        <p14:creationId xmlns:p14="http://schemas.microsoft.com/office/powerpoint/2010/main" val="365185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648073"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200dp</a:t>
            </a: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match_parent</a:t>
            </a:r>
            <a:endParaRPr lang="es-ES" dirty="0">
              <a:solidFill>
                <a:schemeClr val="tx1"/>
              </a:solidFill>
            </a:endParaRPr>
          </a:p>
        </p:txBody>
      </p:sp>
      <p:sp>
        <p:nvSpPr>
          <p:cNvPr id="21" name="CuadroTexto 20"/>
          <p:cNvSpPr txBox="1"/>
          <p:nvPr/>
        </p:nvSpPr>
        <p:spPr>
          <a:xfrm>
            <a:off x="7380312" y="3774208"/>
            <a:ext cx="1656184" cy="738664"/>
          </a:xfrm>
          <a:prstGeom prst="rect">
            <a:avLst/>
          </a:prstGeom>
          <a:noFill/>
        </p:spPr>
        <p:txBody>
          <a:bodyPr wrap="square" rtlCol="0">
            <a:spAutoFit/>
          </a:bodyPr>
          <a:lstStyle/>
          <a:p>
            <a:r>
              <a:rPr lang="es-ES" b="1" i="1" dirty="0" err="1">
                <a:solidFill>
                  <a:schemeClr val="tx1"/>
                </a:solidFill>
              </a:rPr>
              <a:t>match_parent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expande en el eje</a:t>
            </a:r>
          </a:p>
        </p:txBody>
      </p:sp>
      <p:pic>
        <p:nvPicPr>
          <p:cNvPr id="10" name="Picture 6" descr="D:\Usuarios\1143848922\Downloads\kisspng-feature-phone-smartphone-mobile-phone-accessories-black-border-mobile-phone-5a71a4107c60b5.3323878415173970085095.png">
            <a:extLst>
              <a:ext uri="{FF2B5EF4-FFF2-40B4-BE49-F238E27FC236}">
                <a16:creationId xmlns:a16="http://schemas.microsoft.com/office/drawing/2014/main" id="{8D8E203A-3DA0-DD45-AD92-1B6D32447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014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2" cy="8002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match_parent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200dp</a:t>
            </a:r>
          </a:p>
        </p:txBody>
      </p:sp>
      <p:sp>
        <p:nvSpPr>
          <p:cNvPr id="21" name="CuadroTexto 20"/>
          <p:cNvSpPr txBox="1"/>
          <p:nvPr/>
        </p:nvSpPr>
        <p:spPr>
          <a:xfrm>
            <a:off x="7380312" y="3774208"/>
            <a:ext cx="1656184" cy="738664"/>
          </a:xfrm>
          <a:prstGeom prst="rect">
            <a:avLst/>
          </a:prstGeom>
          <a:noFill/>
        </p:spPr>
        <p:txBody>
          <a:bodyPr wrap="square" rtlCol="0">
            <a:spAutoFit/>
          </a:bodyPr>
          <a:lstStyle/>
          <a:p>
            <a:r>
              <a:rPr lang="es-ES" b="1" i="1" dirty="0" err="1">
                <a:solidFill>
                  <a:schemeClr val="tx1"/>
                </a:solidFill>
              </a:rPr>
              <a:t>match_parent</a:t>
            </a:r>
            <a:endParaRPr lang="es-ES" b="1" i="1" dirty="0">
              <a:solidFill>
                <a:schemeClr val="tx1"/>
              </a:solidFill>
            </a:endParaRPr>
          </a:p>
          <a:p>
            <a:r>
              <a:rPr lang="es-ES" dirty="0">
                <a:solidFill>
                  <a:schemeClr val="tx1"/>
                </a:solidFill>
              </a:rPr>
              <a:t>El </a:t>
            </a:r>
            <a:r>
              <a:rPr lang="es-ES" dirty="0" err="1">
                <a:solidFill>
                  <a:schemeClr val="tx1"/>
                </a:solidFill>
              </a:rPr>
              <a:t>view</a:t>
            </a:r>
            <a:r>
              <a:rPr lang="es-ES" dirty="0">
                <a:solidFill>
                  <a:schemeClr val="tx1"/>
                </a:solidFill>
              </a:rPr>
              <a:t> se expande en el eje</a:t>
            </a:r>
          </a:p>
        </p:txBody>
      </p:sp>
      <p:pic>
        <p:nvPicPr>
          <p:cNvPr id="11" name="Picture 6" descr="D:\Usuarios\1143848922\Downloads\kisspng-feature-phone-smartphone-mobile-phone-accessories-black-border-mobile-phone-5a71a4107c60b5.3323878415173970085095.png">
            <a:extLst>
              <a:ext uri="{FF2B5EF4-FFF2-40B4-BE49-F238E27FC236}">
                <a16:creationId xmlns:a16="http://schemas.microsoft.com/office/drawing/2014/main" id="{62FD7A95-5A29-7B4D-8ED2-23D3E34DF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399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Parent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2"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a:solidFill>
                  <a:schemeClr val="tx1"/>
                </a:solidFill>
              </a:rPr>
              <a:t>match_parent</a:t>
            </a:r>
            <a:r>
              <a:rPr lang="es-ES" dirty="0">
                <a:solidFill>
                  <a:schemeClr val="tx1"/>
                </a:solidFill>
              </a:rPr>
              <a:t> implica que el elemento va a usar el espacio disponible según el eje para expandirse</a:t>
            </a:r>
            <a:endParaRPr lang="es-ES" b="1" i="1" dirty="0">
              <a:solidFill>
                <a:schemeClr val="tx1"/>
              </a:solidFill>
            </a:endParaRPr>
          </a:p>
        </p:txBody>
      </p:sp>
      <p:sp>
        <p:nvSpPr>
          <p:cNvPr id="22" name="CuadroTexto 21"/>
          <p:cNvSpPr txBox="1"/>
          <p:nvPr/>
        </p:nvSpPr>
        <p:spPr>
          <a:xfrm>
            <a:off x="4572000" y="1779662"/>
            <a:ext cx="3960440" cy="738664"/>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match_parent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match_parent</a:t>
            </a:r>
            <a:endParaRPr lang="es-ES" dirty="0">
              <a:solidFill>
                <a:schemeClr val="tx1"/>
              </a:solidFill>
            </a:endParaRPr>
          </a:p>
        </p:txBody>
      </p:sp>
      <p:sp>
        <p:nvSpPr>
          <p:cNvPr id="21" name="CuadroTexto 20"/>
          <p:cNvSpPr txBox="1"/>
          <p:nvPr/>
        </p:nvSpPr>
        <p:spPr>
          <a:xfrm>
            <a:off x="4584135" y="3774208"/>
            <a:ext cx="4452361" cy="523220"/>
          </a:xfrm>
          <a:prstGeom prst="rect">
            <a:avLst/>
          </a:prstGeom>
          <a:noFill/>
        </p:spPr>
        <p:txBody>
          <a:bodyPr wrap="square" rtlCol="0">
            <a:spAutoFit/>
          </a:bodyPr>
          <a:lstStyle/>
          <a:p>
            <a:r>
              <a:rPr lang="es-ES" b="1" i="1" dirty="0">
                <a:solidFill>
                  <a:schemeClr val="tx1"/>
                </a:solidFill>
              </a:rPr>
              <a:t>Es un </a:t>
            </a:r>
            <a:r>
              <a:rPr lang="es-ES" b="1" i="1" dirty="0" err="1">
                <a:solidFill>
                  <a:schemeClr val="tx1"/>
                </a:solidFill>
              </a:rPr>
              <a:t>view</a:t>
            </a:r>
            <a:r>
              <a:rPr lang="es-ES" b="1" i="1" dirty="0">
                <a:solidFill>
                  <a:schemeClr val="tx1"/>
                </a:solidFill>
              </a:rPr>
              <a:t> que se usa sobre todo para el padre de todos los elementos o </a:t>
            </a:r>
            <a:r>
              <a:rPr lang="es-ES" b="1" i="1" dirty="0" err="1">
                <a:solidFill>
                  <a:schemeClr val="tx1"/>
                </a:solidFill>
              </a:rPr>
              <a:t>root</a:t>
            </a:r>
            <a:r>
              <a:rPr lang="es-ES" b="1" i="1" dirty="0">
                <a:solidFill>
                  <a:schemeClr val="tx1"/>
                </a:solidFill>
              </a:rPr>
              <a:t> </a:t>
            </a:r>
            <a:r>
              <a:rPr lang="es-ES" b="1" i="1" dirty="0" err="1">
                <a:solidFill>
                  <a:schemeClr val="tx1"/>
                </a:solidFill>
              </a:rPr>
              <a:t>layout</a:t>
            </a:r>
            <a:endParaRPr lang="es-ES" dirty="0">
              <a:solidFill>
                <a:schemeClr val="tx1"/>
              </a:solidFill>
            </a:endParaRPr>
          </a:p>
        </p:txBody>
      </p:sp>
      <p:pic>
        <p:nvPicPr>
          <p:cNvPr id="14" name="Picture 6" descr="D:\Usuarios\1143848922\Downloads\kisspng-feature-phone-smartphone-mobile-phone-accessories-black-border-mobile-phone-5a71a4107c60b5.3323878415173970085095.png">
            <a:extLst>
              <a:ext uri="{FF2B5EF4-FFF2-40B4-BE49-F238E27FC236}">
                <a16:creationId xmlns:a16="http://schemas.microsoft.com/office/drawing/2014/main" id="{5C04B26D-0C05-3E40-80B2-957D53FAB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924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381463" y="2499742"/>
            <a:ext cx="432048"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100dp</a:t>
            </a:r>
          </a:p>
          <a:p>
            <a:endParaRPr lang="es-ES" dirty="0">
              <a:solidFill>
                <a:schemeClr val="tx1"/>
              </a:solidFill>
            </a:endParaRPr>
          </a:p>
          <a:p>
            <a:r>
              <a:rPr lang="es-ES" b="1" i="1" dirty="0" err="1">
                <a:solidFill>
                  <a:schemeClr val="tx1"/>
                </a:solidFill>
              </a:rPr>
              <a:t>Height</a:t>
            </a:r>
            <a:r>
              <a:rPr lang="es-ES" dirty="0">
                <a:solidFill>
                  <a:schemeClr val="tx1"/>
                </a:solidFill>
              </a:rPr>
              <a:t> en 300dp</a:t>
            </a: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CBDBD2-4E4E-8E47-8738-84E9228E8C9B}"/>
              </a:ext>
            </a:extLst>
          </p:cNvPr>
          <p:cNvCxnSpPr>
            <a:cxnSpLocks/>
          </p:cNvCxnSpPr>
          <p:nvPr/>
        </p:nvCxnSpPr>
        <p:spPr>
          <a:xfrm>
            <a:off x="3059832" y="2931790"/>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38F8463-10AE-D748-85D8-38E0A648B855}"/>
              </a:ext>
            </a:extLst>
          </p:cNvPr>
          <p:cNvCxnSpPr>
            <a:cxnSpLocks/>
          </p:cNvCxnSpPr>
          <p:nvPr/>
        </p:nvCxnSpPr>
        <p:spPr>
          <a:xfrm>
            <a:off x="3813511" y="2934113"/>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839B25-B20C-A446-868F-7F0EB69541CC}"/>
              </a:ext>
            </a:extLst>
          </p:cNvPr>
          <p:cNvCxnSpPr>
            <a:cxnSpLocks/>
          </p:cNvCxnSpPr>
          <p:nvPr/>
        </p:nvCxnSpPr>
        <p:spPr>
          <a:xfrm>
            <a:off x="3597487" y="1923678"/>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4DC13E-874E-4C45-8E68-E630D7C2F36B}"/>
              </a:ext>
            </a:extLst>
          </p:cNvPr>
          <p:cNvCxnSpPr>
            <a:cxnSpLocks/>
          </p:cNvCxnSpPr>
          <p:nvPr/>
        </p:nvCxnSpPr>
        <p:spPr>
          <a:xfrm>
            <a:off x="3597487" y="3579862"/>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381463" y="2571750"/>
            <a:ext cx="4272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707904" y="249974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253603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413668"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2796144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8" name="7 CuadroTexto"/>
          <p:cNvSpPr txBox="1"/>
          <p:nvPr/>
        </p:nvSpPr>
        <p:spPr>
          <a:xfrm>
            <a:off x="1819232" y="2577162"/>
            <a:ext cx="1479240" cy="830997"/>
          </a:xfrm>
          <a:prstGeom prst="rect">
            <a:avLst/>
          </a:prstGeom>
          <a:noFill/>
        </p:spPr>
        <p:txBody>
          <a:bodyPr wrap="square" rtlCol="0">
            <a:spAutoFit/>
          </a:bodyPr>
          <a:lstStyle/>
          <a:p>
            <a:pPr algn="ctr"/>
            <a:r>
              <a:rPr lang="es-CO" sz="4800" dirty="0">
                <a:solidFill>
                  <a:schemeClr val="tx1"/>
                </a:solidFill>
              </a:rPr>
              <a:t>APK</a:t>
            </a: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2301761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059832" y="2499742"/>
            <a:ext cx="1080120"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err="1">
                <a:solidFill>
                  <a:schemeClr val="tx1"/>
                </a:solidFill>
              </a:rPr>
              <a:t>match_constraint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300dp</a:t>
            </a: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839B25-B20C-A446-868F-7F0EB69541CC}"/>
              </a:ext>
            </a:extLst>
          </p:cNvPr>
          <p:cNvCxnSpPr>
            <a:cxnSpLocks/>
          </p:cNvCxnSpPr>
          <p:nvPr/>
        </p:nvCxnSpPr>
        <p:spPr>
          <a:xfrm>
            <a:off x="3597487" y="1923678"/>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4DC13E-874E-4C45-8E68-E630D7C2F36B}"/>
              </a:ext>
            </a:extLst>
          </p:cNvPr>
          <p:cNvCxnSpPr>
            <a:cxnSpLocks/>
          </p:cNvCxnSpPr>
          <p:nvPr/>
        </p:nvCxnSpPr>
        <p:spPr>
          <a:xfrm>
            <a:off x="3597487" y="3579862"/>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059832" y="2571750"/>
            <a:ext cx="1080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4020481" y="249974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253603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726245"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2235812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381463" y="2499742"/>
            <a:ext cx="432048" cy="10801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100dp</a:t>
            </a:r>
          </a:p>
          <a:p>
            <a:endParaRPr lang="es-ES" dirty="0">
              <a:solidFill>
                <a:schemeClr val="tx1"/>
              </a:solidFill>
            </a:endParaRPr>
          </a:p>
          <a:p>
            <a:r>
              <a:rPr lang="es-ES" b="1" i="1" dirty="0" err="1">
                <a:solidFill>
                  <a:schemeClr val="tx1"/>
                </a:solidFill>
              </a:rPr>
              <a:t>Height</a:t>
            </a:r>
            <a:r>
              <a:rPr lang="es-ES" dirty="0">
                <a:solidFill>
                  <a:schemeClr val="tx1"/>
                </a:solidFill>
              </a:rPr>
              <a:t> en 300dp</a:t>
            </a: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CBDBD2-4E4E-8E47-8738-84E9228E8C9B}"/>
              </a:ext>
            </a:extLst>
          </p:cNvPr>
          <p:cNvCxnSpPr>
            <a:cxnSpLocks/>
          </p:cNvCxnSpPr>
          <p:nvPr/>
        </p:nvCxnSpPr>
        <p:spPr>
          <a:xfrm>
            <a:off x="3059832" y="2931790"/>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38F8463-10AE-D748-85D8-38E0A648B855}"/>
              </a:ext>
            </a:extLst>
          </p:cNvPr>
          <p:cNvCxnSpPr>
            <a:cxnSpLocks/>
          </p:cNvCxnSpPr>
          <p:nvPr/>
        </p:nvCxnSpPr>
        <p:spPr>
          <a:xfrm>
            <a:off x="3813511" y="2934113"/>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839B25-B20C-A446-868F-7F0EB69541CC}"/>
              </a:ext>
            </a:extLst>
          </p:cNvPr>
          <p:cNvCxnSpPr>
            <a:cxnSpLocks/>
          </p:cNvCxnSpPr>
          <p:nvPr/>
        </p:nvCxnSpPr>
        <p:spPr>
          <a:xfrm>
            <a:off x="3597487" y="1923678"/>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4DC13E-874E-4C45-8E68-E630D7C2F36B}"/>
              </a:ext>
            </a:extLst>
          </p:cNvPr>
          <p:cNvCxnSpPr>
            <a:cxnSpLocks/>
          </p:cNvCxnSpPr>
          <p:nvPr/>
        </p:nvCxnSpPr>
        <p:spPr>
          <a:xfrm>
            <a:off x="3597487" y="3579862"/>
            <a:ext cx="0" cy="576064"/>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381463" y="2571750"/>
            <a:ext cx="4272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707904" y="249974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253603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413668"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2982936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381463" y="1923678"/>
            <a:ext cx="432048" cy="22096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dirty="0">
                <a:solidFill>
                  <a:schemeClr val="tx1"/>
                </a:solidFill>
              </a:rPr>
              <a:t>100dp</a:t>
            </a: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match_constraints</a:t>
            </a:r>
            <a:endParaRPr lang="es-ES" dirty="0">
              <a:solidFill>
                <a:schemeClr val="tx1"/>
              </a:solidFill>
            </a:endParaRP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CBDBD2-4E4E-8E47-8738-84E9228E8C9B}"/>
              </a:ext>
            </a:extLst>
          </p:cNvPr>
          <p:cNvCxnSpPr>
            <a:cxnSpLocks/>
          </p:cNvCxnSpPr>
          <p:nvPr/>
        </p:nvCxnSpPr>
        <p:spPr>
          <a:xfrm>
            <a:off x="3059832" y="2931790"/>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38F8463-10AE-D748-85D8-38E0A648B855}"/>
              </a:ext>
            </a:extLst>
          </p:cNvPr>
          <p:cNvCxnSpPr>
            <a:cxnSpLocks/>
          </p:cNvCxnSpPr>
          <p:nvPr/>
        </p:nvCxnSpPr>
        <p:spPr>
          <a:xfrm>
            <a:off x="3813511" y="2934113"/>
            <a:ext cx="321631"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381463" y="2031980"/>
            <a:ext cx="4272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707904" y="1923678"/>
            <a:ext cx="0" cy="2209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199626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413668"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1968324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 – Match </a:t>
            </a:r>
            <a:r>
              <a:rPr lang="es-ES" dirty="0" err="1"/>
              <a:t>Constraint</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059832" y="1923678"/>
            <a:ext cx="1080120" cy="22096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1169551"/>
          </a:xfrm>
          <a:prstGeom prst="rect">
            <a:avLst/>
          </a:prstGeom>
          <a:noFill/>
        </p:spPr>
        <p:txBody>
          <a:bodyPr wrap="square" rtlCol="0">
            <a:spAutoFit/>
          </a:bodyPr>
          <a:lstStyle/>
          <a:p>
            <a:r>
              <a:rPr lang="es-ES" dirty="0" err="1">
                <a:solidFill>
                  <a:schemeClr val="tx1"/>
                </a:solidFill>
              </a:rPr>
              <a:t>match_constraint</a:t>
            </a:r>
            <a:r>
              <a:rPr lang="es-ES" dirty="0">
                <a:solidFill>
                  <a:schemeClr val="tx1"/>
                </a:solidFill>
              </a:rPr>
              <a:t> implica que el elemento va a usar el espacio disponible respetando las márgenes impuestas</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b="1" i="1" dirty="0" err="1">
                <a:solidFill>
                  <a:schemeClr val="tx1"/>
                </a:solidFill>
              </a:rPr>
              <a:t>match_contraints</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match_constraints</a:t>
            </a:r>
            <a:endParaRPr lang="es-ES" dirty="0">
              <a:solidFill>
                <a:schemeClr val="tx1"/>
              </a:solidFill>
            </a:endParaRP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42" name="Straight Connector 41">
            <a:extLst>
              <a:ext uri="{FF2B5EF4-FFF2-40B4-BE49-F238E27FC236}">
                <a16:creationId xmlns:a16="http://schemas.microsoft.com/office/drawing/2014/main" id="{A887C1AF-F4EB-254A-A689-62D0FEF6DB3F}"/>
              </a:ext>
            </a:extLst>
          </p:cNvPr>
          <p:cNvCxnSpPr>
            <a:cxnSpLocks/>
          </p:cNvCxnSpPr>
          <p:nvPr/>
        </p:nvCxnSpPr>
        <p:spPr>
          <a:xfrm>
            <a:off x="3059832" y="2031980"/>
            <a:ext cx="1080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F119F63-2F8A-1843-804A-49E953285F16}"/>
              </a:ext>
            </a:extLst>
          </p:cNvPr>
          <p:cNvCxnSpPr>
            <a:cxnSpLocks/>
          </p:cNvCxnSpPr>
          <p:nvPr/>
        </p:nvCxnSpPr>
        <p:spPr>
          <a:xfrm>
            <a:off x="3995936" y="1923678"/>
            <a:ext cx="0" cy="2209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0B7C565-E464-5047-ABED-EA88E23DB719}"/>
              </a:ext>
            </a:extLst>
          </p:cNvPr>
          <p:cNvSpPr/>
          <p:nvPr/>
        </p:nvSpPr>
        <p:spPr>
          <a:xfrm>
            <a:off x="3342549" y="1996266"/>
            <a:ext cx="425116" cy="215444"/>
          </a:xfrm>
          <a:prstGeom prst="rect">
            <a:avLst/>
          </a:prstGeom>
        </p:spPr>
        <p:txBody>
          <a:bodyPr wrap="none">
            <a:spAutoFit/>
          </a:bodyPr>
          <a:lstStyle/>
          <a:p>
            <a:r>
              <a:rPr lang="es-ES" sz="800" dirty="0" err="1">
                <a:solidFill>
                  <a:schemeClr val="bg1"/>
                </a:solidFill>
              </a:rPr>
              <a:t>width</a:t>
            </a:r>
            <a:endParaRPr lang="es-ES" sz="800" dirty="0">
              <a:solidFill>
                <a:schemeClr val="bg1"/>
              </a:solidFill>
            </a:endParaRPr>
          </a:p>
        </p:txBody>
      </p:sp>
      <p:sp>
        <p:nvSpPr>
          <p:cNvPr id="50" name="Rectangle 49">
            <a:extLst>
              <a:ext uri="{FF2B5EF4-FFF2-40B4-BE49-F238E27FC236}">
                <a16:creationId xmlns:a16="http://schemas.microsoft.com/office/drawing/2014/main" id="{5F54CBD5-CBB1-9948-8C37-522596E1D5B0}"/>
              </a:ext>
            </a:extLst>
          </p:cNvPr>
          <p:cNvSpPr/>
          <p:nvPr/>
        </p:nvSpPr>
        <p:spPr>
          <a:xfrm rot="16200000">
            <a:off x="3654237" y="3021262"/>
            <a:ext cx="466794" cy="215444"/>
          </a:xfrm>
          <a:prstGeom prst="rect">
            <a:avLst/>
          </a:prstGeom>
        </p:spPr>
        <p:txBody>
          <a:bodyPr wrap="none">
            <a:spAutoFit/>
          </a:bodyPr>
          <a:lstStyle/>
          <a:p>
            <a:r>
              <a:rPr lang="es-ES" sz="800" dirty="0" err="1">
                <a:solidFill>
                  <a:schemeClr val="bg1"/>
                </a:solidFill>
              </a:rPr>
              <a:t>height</a:t>
            </a:r>
            <a:endParaRPr lang="es-ES" sz="800" dirty="0">
              <a:solidFill>
                <a:schemeClr val="bg1"/>
              </a:solidFill>
            </a:endParaRPr>
          </a:p>
        </p:txBody>
      </p:sp>
    </p:spTree>
    <p:extLst>
      <p:ext uri="{BB962C8B-B14F-4D97-AF65-F5344CB8AC3E}">
        <p14:creationId xmlns:p14="http://schemas.microsoft.com/office/powerpoint/2010/main" val="948395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3203886" y="2835455"/>
            <a:ext cx="789606" cy="1930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Android</a:t>
            </a:r>
          </a:p>
        </p:txBody>
      </p:sp>
      <p:sp>
        <p:nvSpPr>
          <p:cNvPr id="9" name="CuadroTexto 8"/>
          <p:cNvSpPr txBox="1"/>
          <p:nvPr/>
        </p:nvSpPr>
        <p:spPr>
          <a:xfrm>
            <a:off x="311207" y="1625774"/>
            <a:ext cx="2299632" cy="1384995"/>
          </a:xfrm>
          <a:prstGeom prst="rect">
            <a:avLst/>
          </a:prstGeom>
          <a:noFill/>
        </p:spPr>
        <p:txBody>
          <a:bodyPr wrap="square" rtlCol="0">
            <a:spAutoFit/>
          </a:bodyPr>
          <a:lstStyle/>
          <a:p>
            <a:r>
              <a:rPr lang="es-ES" dirty="0">
                <a:solidFill>
                  <a:schemeClr val="tx1"/>
                </a:solidFill>
              </a:rPr>
              <a:t>Si por ejemplo, el elemento tiene un contenido, también puede ajustar las dimensiones verticales y horizontales a </a:t>
            </a:r>
            <a:r>
              <a:rPr lang="es-ES" dirty="0" err="1">
                <a:solidFill>
                  <a:schemeClr val="tx1"/>
                </a:solidFill>
              </a:rPr>
              <a:t>wrap_content</a:t>
            </a:r>
            <a:endParaRPr lang="es-ES" b="1" i="1" dirty="0">
              <a:solidFill>
                <a:schemeClr val="tx1"/>
              </a:solidFill>
            </a:endParaRPr>
          </a:p>
        </p:txBody>
      </p:sp>
      <p:sp>
        <p:nvSpPr>
          <p:cNvPr id="22" name="CuadroTexto 21"/>
          <p:cNvSpPr txBox="1"/>
          <p:nvPr/>
        </p:nvSpPr>
        <p:spPr>
          <a:xfrm>
            <a:off x="4572000" y="1779662"/>
            <a:ext cx="3960440" cy="2677656"/>
          </a:xfrm>
          <a:prstGeom prst="rect">
            <a:avLst/>
          </a:prstGeom>
          <a:noFill/>
        </p:spPr>
        <p:txBody>
          <a:bodyPr wrap="square" rtlCol="0">
            <a:spAutoFit/>
          </a:bodyPr>
          <a:lstStyle/>
          <a:p>
            <a:r>
              <a:rPr lang="es-ES" b="1" i="1" dirty="0" err="1">
                <a:solidFill>
                  <a:schemeClr val="tx1"/>
                </a:solidFill>
              </a:rPr>
              <a:t>Width</a:t>
            </a:r>
            <a:r>
              <a:rPr lang="es-ES" b="1" i="1" dirty="0">
                <a:solidFill>
                  <a:schemeClr val="tx1"/>
                </a:solidFill>
              </a:rPr>
              <a:t> en </a:t>
            </a:r>
            <a:r>
              <a:rPr lang="es-ES" b="1" i="1" dirty="0" err="1">
                <a:solidFill>
                  <a:schemeClr val="tx1"/>
                </a:solidFill>
              </a:rPr>
              <a:t>wrap_content</a:t>
            </a:r>
            <a:endParaRPr lang="es-ES" dirty="0">
              <a:solidFill>
                <a:schemeClr val="tx1"/>
              </a:solidFill>
            </a:endParaRPr>
          </a:p>
          <a:p>
            <a:endParaRPr lang="es-ES" dirty="0">
              <a:solidFill>
                <a:schemeClr val="tx1"/>
              </a:solidFill>
            </a:endParaRPr>
          </a:p>
          <a:p>
            <a:r>
              <a:rPr lang="es-ES" b="1" i="1" dirty="0" err="1">
                <a:solidFill>
                  <a:schemeClr val="tx1"/>
                </a:solidFill>
              </a:rPr>
              <a:t>Height</a:t>
            </a:r>
            <a:r>
              <a:rPr lang="es-ES" dirty="0">
                <a:solidFill>
                  <a:schemeClr val="tx1"/>
                </a:solidFill>
              </a:rPr>
              <a:t> en </a:t>
            </a:r>
            <a:r>
              <a:rPr lang="es-ES" dirty="0" err="1">
                <a:solidFill>
                  <a:schemeClr val="tx1"/>
                </a:solidFill>
              </a:rPr>
              <a:t>wrap_content</a:t>
            </a:r>
            <a:endParaRPr lang="es-ES" dirty="0">
              <a:solidFill>
                <a:schemeClr val="tx1"/>
              </a:solidFill>
            </a:endParaRPr>
          </a:p>
          <a:p>
            <a:endParaRPr lang="es-ES" dirty="0">
              <a:solidFill>
                <a:schemeClr val="tx1"/>
              </a:solidFill>
            </a:endParaRPr>
          </a:p>
          <a:p>
            <a:r>
              <a:rPr lang="es-ES" dirty="0">
                <a:solidFill>
                  <a:schemeClr val="tx1"/>
                </a:solidFill>
              </a:rPr>
              <a:t>Margen A mide 20dp</a:t>
            </a:r>
          </a:p>
          <a:p>
            <a:endParaRPr lang="es-ES" dirty="0">
              <a:solidFill>
                <a:schemeClr val="tx1"/>
              </a:solidFill>
            </a:endParaRPr>
          </a:p>
          <a:p>
            <a:r>
              <a:rPr lang="es-ES" dirty="0">
                <a:solidFill>
                  <a:schemeClr val="tx1"/>
                </a:solidFill>
              </a:rPr>
              <a:t>Margen B mide 20dp</a:t>
            </a:r>
          </a:p>
          <a:p>
            <a:endParaRPr lang="es-ES" dirty="0">
              <a:solidFill>
                <a:schemeClr val="tx1"/>
              </a:solidFill>
            </a:endParaRPr>
          </a:p>
          <a:p>
            <a:r>
              <a:rPr lang="es-ES" dirty="0">
                <a:solidFill>
                  <a:schemeClr val="tx1"/>
                </a:solidFill>
              </a:rPr>
              <a:t>Margen C mide 20dp</a:t>
            </a:r>
          </a:p>
          <a:p>
            <a:endParaRPr lang="es-ES" dirty="0">
              <a:solidFill>
                <a:schemeClr val="tx1"/>
              </a:solidFill>
            </a:endParaRPr>
          </a:p>
          <a:p>
            <a:r>
              <a:rPr lang="es-ES" dirty="0">
                <a:solidFill>
                  <a:schemeClr val="tx1"/>
                </a:solidFill>
              </a:rPr>
              <a:t>Margen D mide 20dp</a:t>
            </a:r>
          </a:p>
          <a:p>
            <a:endParaRPr lang="es-ES" dirty="0">
              <a:solidFill>
                <a:schemeClr val="tx1"/>
              </a:solidFill>
            </a:endParaRPr>
          </a:p>
        </p:txBody>
      </p:sp>
      <p:cxnSp>
        <p:nvCxnSpPr>
          <p:cNvPr id="17" name="Straight Connector 16">
            <a:extLst>
              <a:ext uri="{FF2B5EF4-FFF2-40B4-BE49-F238E27FC236}">
                <a16:creationId xmlns:a16="http://schemas.microsoft.com/office/drawing/2014/main" id="{3AFD0551-C076-D746-93CE-38153449F9AA}"/>
              </a:ext>
            </a:extLst>
          </p:cNvPr>
          <p:cNvCxnSpPr>
            <a:cxnSpLocks/>
          </p:cNvCxnSpPr>
          <p:nvPr/>
        </p:nvCxnSpPr>
        <p:spPr>
          <a:xfrm>
            <a:off x="2913487" y="2931790"/>
            <a:ext cx="1463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07321A-189D-7D41-814E-CED571F2799B}"/>
              </a:ext>
            </a:extLst>
          </p:cNvPr>
          <p:cNvCxnSpPr>
            <a:cxnSpLocks/>
            <a:endCxn id="15" idx="0"/>
          </p:cNvCxnSpPr>
          <p:nvPr/>
        </p:nvCxnSpPr>
        <p:spPr>
          <a:xfrm flipV="1">
            <a:off x="3597487" y="1779662"/>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254A4E-3D3C-F641-B0EA-B8971CB2C414}"/>
              </a:ext>
            </a:extLst>
          </p:cNvPr>
          <p:cNvCxnSpPr>
            <a:cxnSpLocks/>
          </p:cNvCxnSpPr>
          <p:nvPr/>
        </p:nvCxnSpPr>
        <p:spPr>
          <a:xfrm>
            <a:off x="4139952" y="2933419"/>
            <a:ext cx="14153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FE1649-5AFA-184E-9A73-232668FBE3F2}"/>
              </a:ext>
            </a:extLst>
          </p:cNvPr>
          <p:cNvCxnSpPr>
            <a:cxnSpLocks/>
          </p:cNvCxnSpPr>
          <p:nvPr/>
        </p:nvCxnSpPr>
        <p:spPr>
          <a:xfrm flipV="1">
            <a:off x="3597487" y="4133334"/>
            <a:ext cx="0" cy="1440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D171EDC-36F6-6849-ABD3-1E068978D67F}"/>
              </a:ext>
            </a:extLst>
          </p:cNvPr>
          <p:cNvSpPr/>
          <p:nvPr/>
        </p:nvSpPr>
        <p:spPr>
          <a:xfrm>
            <a:off x="4081517" y="2738739"/>
            <a:ext cx="258404" cy="215444"/>
          </a:xfrm>
          <a:prstGeom prst="rect">
            <a:avLst/>
          </a:prstGeom>
        </p:spPr>
        <p:txBody>
          <a:bodyPr wrap="none">
            <a:spAutoFit/>
          </a:bodyPr>
          <a:lstStyle/>
          <a:p>
            <a:r>
              <a:rPr lang="es-ES" sz="800" dirty="0">
                <a:solidFill>
                  <a:schemeClr val="bg1"/>
                </a:solidFill>
              </a:rPr>
              <a:t>D</a:t>
            </a:r>
          </a:p>
        </p:txBody>
      </p:sp>
      <p:sp>
        <p:nvSpPr>
          <p:cNvPr id="38" name="Rectangle 37">
            <a:extLst>
              <a:ext uri="{FF2B5EF4-FFF2-40B4-BE49-F238E27FC236}">
                <a16:creationId xmlns:a16="http://schemas.microsoft.com/office/drawing/2014/main" id="{AAEAC9BC-C38C-624D-A0DC-D8530BAB52C8}"/>
              </a:ext>
            </a:extLst>
          </p:cNvPr>
          <p:cNvSpPr/>
          <p:nvPr/>
        </p:nvSpPr>
        <p:spPr>
          <a:xfrm>
            <a:off x="2857457" y="2738739"/>
            <a:ext cx="258404" cy="215444"/>
          </a:xfrm>
          <a:prstGeom prst="rect">
            <a:avLst/>
          </a:prstGeom>
        </p:spPr>
        <p:txBody>
          <a:bodyPr wrap="none">
            <a:spAutoFit/>
          </a:bodyPr>
          <a:lstStyle/>
          <a:p>
            <a:r>
              <a:rPr lang="es-ES" sz="800" dirty="0">
                <a:solidFill>
                  <a:schemeClr val="bg1"/>
                </a:solidFill>
              </a:rPr>
              <a:t>C</a:t>
            </a:r>
          </a:p>
        </p:txBody>
      </p:sp>
      <p:sp>
        <p:nvSpPr>
          <p:cNvPr id="39" name="Rectangle 38">
            <a:extLst>
              <a:ext uri="{FF2B5EF4-FFF2-40B4-BE49-F238E27FC236}">
                <a16:creationId xmlns:a16="http://schemas.microsoft.com/office/drawing/2014/main" id="{332F28AD-9119-F04E-97D1-EA424A49A5C8}"/>
              </a:ext>
            </a:extLst>
          </p:cNvPr>
          <p:cNvSpPr/>
          <p:nvPr/>
        </p:nvSpPr>
        <p:spPr>
          <a:xfrm>
            <a:off x="3555107" y="1743948"/>
            <a:ext cx="253596" cy="215444"/>
          </a:xfrm>
          <a:prstGeom prst="rect">
            <a:avLst/>
          </a:prstGeom>
        </p:spPr>
        <p:txBody>
          <a:bodyPr wrap="none">
            <a:spAutoFit/>
          </a:bodyPr>
          <a:lstStyle/>
          <a:p>
            <a:r>
              <a:rPr lang="es-ES" sz="800" dirty="0">
                <a:solidFill>
                  <a:schemeClr val="bg1"/>
                </a:solidFill>
              </a:rPr>
              <a:t>A</a:t>
            </a:r>
          </a:p>
        </p:txBody>
      </p:sp>
      <p:sp>
        <p:nvSpPr>
          <p:cNvPr id="40" name="Rectangle 39">
            <a:extLst>
              <a:ext uri="{FF2B5EF4-FFF2-40B4-BE49-F238E27FC236}">
                <a16:creationId xmlns:a16="http://schemas.microsoft.com/office/drawing/2014/main" id="{DDEB2480-568B-2C44-82A4-0281A0857E40}"/>
              </a:ext>
            </a:extLst>
          </p:cNvPr>
          <p:cNvSpPr/>
          <p:nvPr/>
        </p:nvSpPr>
        <p:spPr>
          <a:xfrm>
            <a:off x="3555107" y="4092257"/>
            <a:ext cx="253596" cy="215444"/>
          </a:xfrm>
          <a:prstGeom prst="rect">
            <a:avLst/>
          </a:prstGeom>
        </p:spPr>
        <p:txBody>
          <a:bodyPr wrap="none">
            <a:spAutoFit/>
          </a:bodyPr>
          <a:lstStyle/>
          <a:p>
            <a:r>
              <a:rPr lang="es-ES" sz="800" dirty="0">
                <a:solidFill>
                  <a:schemeClr val="bg1"/>
                </a:solidFill>
              </a:rPr>
              <a:t>B</a:t>
            </a:r>
          </a:p>
        </p:txBody>
      </p:sp>
      <p:cxnSp>
        <p:nvCxnSpPr>
          <p:cNvPr id="20" name="Straight Connector 19">
            <a:extLst>
              <a:ext uri="{FF2B5EF4-FFF2-40B4-BE49-F238E27FC236}">
                <a16:creationId xmlns:a16="http://schemas.microsoft.com/office/drawing/2014/main" id="{EED70519-09BB-684B-8E73-3290CEFE0A76}"/>
              </a:ext>
            </a:extLst>
          </p:cNvPr>
          <p:cNvCxnSpPr>
            <a:cxnSpLocks/>
          </p:cNvCxnSpPr>
          <p:nvPr/>
        </p:nvCxnSpPr>
        <p:spPr>
          <a:xfrm>
            <a:off x="3059832" y="2931790"/>
            <a:ext cx="144054"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05AF38-709D-D74A-B7D9-3447F7A735D2}"/>
              </a:ext>
            </a:extLst>
          </p:cNvPr>
          <p:cNvCxnSpPr>
            <a:cxnSpLocks/>
          </p:cNvCxnSpPr>
          <p:nvPr/>
        </p:nvCxnSpPr>
        <p:spPr>
          <a:xfrm>
            <a:off x="3993492" y="2934113"/>
            <a:ext cx="141650" cy="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D74719-7C51-8C4D-B641-6444D76A4E7C}"/>
              </a:ext>
            </a:extLst>
          </p:cNvPr>
          <p:cNvCxnSpPr>
            <a:cxnSpLocks/>
            <a:endCxn id="18" idx="0"/>
          </p:cNvCxnSpPr>
          <p:nvPr/>
        </p:nvCxnSpPr>
        <p:spPr>
          <a:xfrm>
            <a:off x="3597487" y="1923678"/>
            <a:ext cx="1202" cy="911777"/>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A7EA39B-9443-AB42-A6D1-CD316A8ACC07}"/>
              </a:ext>
            </a:extLst>
          </p:cNvPr>
          <p:cNvCxnSpPr>
            <a:cxnSpLocks/>
            <a:stCxn id="18" idx="2"/>
          </p:cNvCxnSpPr>
          <p:nvPr/>
        </p:nvCxnSpPr>
        <p:spPr>
          <a:xfrm flipH="1">
            <a:off x="3597487" y="3028506"/>
            <a:ext cx="1202" cy="1127420"/>
          </a:xfrm>
          <a:prstGeom prst="line">
            <a:avLst/>
          </a:prstGeom>
          <a:ln>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884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5"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6"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7"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sp>
        <p:nvSpPr>
          <p:cNvPr id="8"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344836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885907" y="1750669"/>
            <a:ext cx="4908372" cy="893089"/>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Archivos donde irán los algoritmos necesarios para la ejecución programada de nuestra aplicación. Son </a:t>
            </a:r>
            <a:r>
              <a:rPr lang="es-CO" dirty="0" err="1">
                <a:solidFill>
                  <a:schemeClr val="tx1"/>
                </a:solidFill>
              </a:rPr>
              <a:t>kotlin</a:t>
            </a:r>
            <a:r>
              <a:rPr lang="es-CO" dirty="0">
                <a:solidFill>
                  <a:schemeClr val="tx1"/>
                </a:solidFill>
              </a:rPr>
              <a:t>, pero la carpeta se llama Java</a:t>
            </a:r>
          </a:p>
        </p:txBody>
      </p:sp>
      <p:sp>
        <p:nvSpPr>
          <p:cNvPr id="11" name="4 Rectángulo"/>
          <p:cNvSpPr/>
          <p:nvPr/>
        </p:nvSpPr>
        <p:spPr>
          <a:xfrm>
            <a:off x="2090800" y="1635646"/>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cxnSp>
        <p:nvCxnSpPr>
          <p:cNvPr id="15" name="Straight Arrow Connector 14"/>
          <p:cNvCxnSpPr/>
          <p:nvPr/>
        </p:nvCxnSpPr>
        <p:spPr>
          <a:xfrm>
            <a:off x="3026904" y="1923678"/>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164043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Shape 73"/>
          <p:cNvSpPr txBox="1">
            <a:spLocks/>
          </p:cNvSpPr>
          <p:nvPr/>
        </p:nvSpPr>
        <p:spPr>
          <a:xfrm>
            <a:off x="3923928" y="2571749"/>
            <a:ext cx="4908372" cy="1997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114300" indent="0">
              <a:buFontTx/>
              <a:buNone/>
            </a:pPr>
            <a:r>
              <a:rPr lang="es-CO" sz="1500" dirty="0">
                <a:solidFill>
                  <a:schemeClr val="tx1"/>
                </a:solidFill>
                <a:latin typeface="+mn-lt"/>
              </a:rPr>
              <a:t>Donde se encuentran las vistas de la aplicación, imágenes, iconos, colores, texto y constantes que se podrán usar en la parte JAVA</a:t>
            </a: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12" name="5 Rectángulo"/>
          <p:cNvSpPr/>
          <p:nvPr/>
        </p:nvSpPr>
        <p:spPr>
          <a:xfrm>
            <a:off x="2090800" y="2472303"/>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cxnSp>
        <p:nvCxnSpPr>
          <p:cNvPr id="15" name="Straight Arrow Connector 14"/>
          <p:cNvCxnSpPr/>
          <p:nvPr/>
        </p:nvCxnSpPr>
        <p:spPr>
          <a:xfrm>
            <a:off x="3026904" y="2787774"/>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2782106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3363838"/>
            <a:ext cx="4908372" cy="1205036"/>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Un archivo XML que presenta la configuración de la aplicación, donde se define el nombre, el icono y la clase de JAVA a ejecutar al accionar la aplicación, los permisos concedidos a la </a:t>
            </a:r>
            <a:r>
              <a:rPr lang="es-CO" dirty="0" err="1">
                <a:solidFill>
                  <a:schemeClr val="tx1"/>
                </a:solidFill>
              </a:rPr>
              <a:t>app</a:t>
            </a:r>
            <a:r>
              <a:rPr lang="es-CO" dirty="0">
                <a:solidFill>
                  <a:schemeClr val="tx1"/>
                </a:solidFill>
              </a:rPr>
              <a:t>, los servicios que ejecuta, canales de comunicación con otras aplicaciones entre otros.</a:t>
            </a: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JAVA</a:t>
            </a:r>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Recursos</a:t>
            </a:r>
          </a:p>
        </p:txBody>
      </p:sp>
      <p:sp>
        <p:nvSpPr>
          <p:cNvPr id="13" name="6 Rectángulo"/>
          <p:cNvSpPr/>
          <p:nvPr/>
        </p:nvSpPr>
        <p:spPr>
          <a:xfrm>
            <a:off x="2090800" y="3287598"/>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t>Manifest</a:t>
            </a:r>
            <a:endParaRPr lang="es-CO" dirty="0"/>
          </a:p>
        </p:txBody>
      </p:sp>
      <p:cxnSp>
        <p:nvCxnSpPr>
          <p:cNvPr id="15" name="Straight Arrow Connector 14"/>
          <p:cNvCxnSpPr/>
          <p:nvPr/>
        </p:nvCxnSpPr>
        <p:spPr>
          <a:xfrm>
            <a:off x="3026904" y="3579862"/>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a:solidFill>
                  <a:schemeClr val="tx1"/>
                </a:solidFill>
              </a:rPr>
              <a:t>Fuente</a:t>
            </a: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a:t>Aplicaciones Android</a:t>
            </a:r>
            <a:endParaRPr lang="en-US" dirty="0"/>
          </a:p>
        </p:txBody>
      </p:sp>
    </p:spTree>
    <p:extLst>
      <p:ext uri="{BB962C8B-B14F-4D97-AF65-F5344CB8AC3E}">
        <p14:creationId xmlns:p14="http://schemas.microsoft.com/office/powerpoint/2010/main" val="1994349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Activity</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94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94015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300192" y="155835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a:p>
          <a:p>
            <a:r>
              <a:rPr lang="es-ES" dirty="0" err="1"/>
              <a:t>Activity</a:t>
            </a:r>
            <a:endParaRPr lang="en-US" dirty="0"/>
          </a:p>
        </p:txBody>
      </p:sp>
      <p:cxnSp>
        <p:nvCxnSpPr>
          <p:cNvPr id="6" name="Conector recto 5"/>
          <p:cNvCxnSpPr/>
          <p:nvPr/>
        </p:nvCxnSpPr>
        <p:spPr>
          <a:xfrm flipV="1">
            <a:off x="5940152" y="1555745"/>
            <a:ext cx="360040" cy="2310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5940152" y="3931490"/>
            <a:ext cx="360040" cy="2257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V="1">
            <a:off x="7516853" y="3952666"/>
            <a:ext cx="295507" cy="20475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rot="16200000">
            <a:off x="5315774" y="3604228"/>
            <a:ext cx="901209" cy="307777"/>
          </a:xfrm>
          <a:prstGeom prst="rect">
            <a:avLst/>
          </a:prstGeom>
        </p:spPr>
        <p:txBody>
          <a:bodyPr wrap="none">
            <a:spAutoFit/>
          </a:bodyPr>
          <a:lstStyle/>
          <a:p>
            <a:pPr algn="ctr"/>
            <a:r>
              <a:rPr lang="es-ES" dirty="0">
                <a:solidFill>
                  <a:schemeClr val="tx1"/>
                </a:solidFill>
              </a:rPr>
              <a:t>Java File</a:t>
            </a:r>
            <a:endParaRPr lang="es-CO" dirty="0">
              <a:solidFill>
                <a:schemeClr val="tx1"/>
              </a:solidFill>
            </a:endParaRPr>
          </a:p>
        </p:txBody>
      </p:sp>
      <p:sp>
        <p:nvSpPr>
          <p:cNvPr id="8" name="Rectángulo 7"/>
          <p:cNvSpPr/>
          <p:nvPr/>
        </p:nvSpPr>
        <p:spPr>
          <a:xfrm rot="16200000">
            <a:off x="5697683" y="3081774"/>
            <a:ext cx="952505" cy="307777"/>
          </a:xfrm>
          <a:prstGeom prst="rect">
            <a:avLst/>
          </a:prstGeom>
        </p:spPr>
        <p:txBody>
          <a:bodyPr wrap="none">
            <a:spAutoFit/>
          </a:bodyPr>
          <a:lstStyle/>
          <a:p>
            <a:pPr algn="ctr"/>
            <a:r>
              <a:rPr lang="es-ES" dirty="0">
                <a:solidFill>
                  <a:schemeClr val="tx1"/>
                </a:solidFill>
              </a:rPr>
              <a:t>Skin XML</a:t>
            </a:r>
            <a:endParaRPr lang="es-CO" dirty="0">
              <a:solidFill>
                <a:schemeClr val="tx1"/>
              </a:solidFill>
            </a:endParaRPr>
          </a:p>
        </p:txBody>
      </p:sp>
      <p:sp>
        <p:nvSpPr>
          <p:cNvPr id="27" name="Rectángulo 26"/>
          <p:cNvSpPr/>
          <p:nvPr/>
        </p:nvSpPr>
        <p:spPr>
          <a:xfrm>
            <a:off x="6372200" y="1707653"/>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28" name="Rectángulo 27"/>
          <p:cNvSpPr/>
          <p:nvPr/>
        </p:nvSpPr>
        <p:spPr>
          <a:xfrm>
            <a:off x="7020272" y="1707653"/>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9" name="Rectángulo 28"/>
          <p:cNvSpPr/>
          <p:nvPr/>
        </p:nvSpPr>
        <p:spPr>
          <a:xfrm>
            <a:off x="7026034" y="3385870"/>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0" name="Rectángulo 29"/>
          <p:cNvSpPr/>
          <p:nvPr/>
        </p:nvSpPr>
        <p:spPr>
          <a:xfrm>
            <a:off x="7026034" y="2297712"/>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520944517"/>
      </p:ext>
    </p:extLst>
  </p:cSld>
  <p:clrMapOvr>
    <a:masterClrMapping/>
  </p:clrMapOvr>
</p:sld>
</file>

<file path=ppt/theme/theme1.xml><?xml version="1.0" encoding="utf-8"?>
<a:theme xmlns:a="http://schemas.openxmlformats.org/drawingml/2006/main" name="Retrospección">
  <a:themeElements>
    <a:clrScheme name="Móviles">
      <a:dk1>
        <a:srgbClr val="073042"/>
      </a:dk1>
      <a:lt1>
        <a:srgbClr val="FFFFFF"/>
      </a:lt1>
      <a:dk2>
        <a:srgbClr val="073042"/>
      </a:dk2>
      <a:lt2>
        <a:srgbClr val="FFFFFF"/>
      </a:lt2>
      <a:accent1>
        <a:srgbClr val="FFFFFF"/>
      </a:accent1>
      <a:accent2>
        <a:srgbClr val="3DDB85"/>
      </a:accent2>
      <a:accent3>
        <a:srgbClr val="37A76F"/>
      </a:accent3>
      <a:accent4>
        <a:srgbClr val="44C1A3"/>
      </a:accent4>
      <a:accent5>
        <a:srgbClr val="D8F7E6"/>
      </a:accent5>
      <a:accent6>
        <a:srgbClr val="DBEFF5"/>
      </a:accent6>
      <a:hlink>
        <a:srgbClr val="F2F2F2"/>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6268</TotalTime>
  <Words>1280</Words>
  <Application>Microsoft Macintosh PowerPoint</Application>
  <PresentationFormat>On-screen Show (16:9)</PresentationFormat>
  <Paragraphs>325</Paragraphs>
  <Slides>34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Retrospección</vt:lpstr>
      <vt:lpstr>Aplicaciones Móviles</vt:lpstr>
      <vt:lpstr>Estructura de una App</vt:lpstr>
      <vt:lpstr>PowerPoint Presentation</vt:lpstr>
      <vt:lpstr>PowerPoint Presentation</vt:lpstr>
      <vt:lpstr>PowerPoint Presentation</vt:lpstr>
      <vt:lpstr>PowerPoint Presentation</vt:lpstr>
      <vt:lpstr>PowerPoint Presentation</vt:lpstr>
      <vt:lpstr>Activity</vt:lpstr>
      <vt:lpstr>PowerPoint Presentation</vt:lpstr>
      <vt:lpstr>PowerPoint Presentation</vt:lpstr>
      <vt:lpstr>PowerPoint Presentation</vt:lpstr>
      <vt:lpstr>PowerPoint Presentation</vt:lpstr>
      <vt:lpstr>Diseño de views</vt:lpstr>
      <vt:lpstr>Views</vt:lpstr>
      <vt:lpstr>Views</vt:lpstr>
      <vt:lpstr>Views</vt:lpstr>
      <vt:lpstr>Views</vt:lpstr>
      <vt:lpstr>Views</vt:lpstr>
      <vt:lpstr>Dimensiones</vt:lpstr>
      <vt:lpstr>Dimensiones</vt:lpstr>
      <vt:lpstr>Dimensiones – Wrap Content</vt:lpstr>
      <vt:lpstr>Dimensiones – Wrap Content</vt:lpstr>
      <vt:lpstr>Dimensiones – Wrap Content</vt:lpstr>
      <vt:lpstr>Dimensiones – Wrap Content</vt:lpstr>
      <vt:lpstr>Dimensiones – Match Parent</vt:lpstr>
      <vt:lpstr>Dimensiones – Match Parent</vt:lpstr>
      <vt:lpstr>Dimensiones – Match Parent</vt:lpstr>
      <vt:lpstr>Dimensiones – Match Parent</vt:lpstr>
      <vt:lpstr>Dimensiones – Match Constraint</vt:lpstr>
      <vt:lpstr>Dimensiones – Match Constraint</vt:lpstr>
      <vt:lpstr>Dimensiones – Match Constraint</vt:lpstr>
      <vt:lpstr>Dimensiones – Match Constraint</vt:lpstr>
      <vt:lpstr>Dimensiones – Match Constraint</vt:lpstr>
      <vt:lpstr>Dimensiones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Rincon Niño</cp:lastModifiedBy>
  <cp:revision>118</cp:revision>
  <dcterms:modified xsi:type="dcterms:W3CDTF">2022-08-02T22:15:57Z</dcterms:modified>
</cp:coreProperties>
</file>