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8"/>
  </p:notesMasterIdLst>
  <p:sldIdLst>
    <p:sldId id="256" r:id="rId2"/>
    <p:sldId id="327" r:id="rId3"/>
    <p:sldId id="262" r:id="rId4"/>
    <p:sldId id="330" r:id="rId5"/>
    <p:sldId id="331" r:id="rId6"/>
    <p:sldId id="32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9E5ECE"/>
    <a:srgbClr val="FCF6B3"/>
    <a:srgbClr val="FFFFFF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 autoAdjust="0"/>
    <p:restoredTop sz="94648"/>
  </p:normalViewPr>
  <p:slideViewPr>
    <p:cSldViewPr>
      <p:cViewPr>
        <p:scale>
          <a:sx n="139" d="100"/>
          <a:sy n="139" d="100"/>
        </p:scale>
        <p:origin x="728" y="4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80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44975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7870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7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Pokedex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Siempre llega el momento de implementar una pokedex al aprender una nueva tecnología front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4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POKEDEX</a:t>
            </a:r>
            <a:endParaRPr lang="en-US" dirty="0"/>
          </a:p>
        </p:txBody>
      </p:sp>
      <p:sp>
        <p:nvSpPr>
          <p:cNvPr id="21" name="3 Rectángulo">
            <a:extLst>
              <a:ext uri="{FF2B5EF4-FFF2-40B4-BE49-F238E27FC236}">
                <a16:creationId xmlns:a16="http://schemas.microsoft.com/office/drawing/2014/main" id="{F3BDED92-6A2E-6E2C-69E8-373DACD12542}"/>
              </a:ext>
            </a:extLst>
          </p:cNvPr>
          <p:cNvSpPr/>
          <p:nvPr/>
        </p:nvSpPr>
        <p:spPr>
          <a:xfrm>
            <a:off x="5985318" y="1213296"/>
            <a:ext cx="2160240" cy="3152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Squirtle - WikiDex, la enciclopedia Pokémon">
            <a:extLst>
              <a:ext uri="{FF2B5EF4-FFF2-40B4-BE49-F238E27FC236}">
                <a16:creationId xmlns:a16="http://schemas.microsoft.com/office/drawing/2014/main" id="{3CA12E7D-590F-F58F-0F2D-C44CB26F4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317953"/>
            <a:ext cx="1272927" cy="117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219860-3388-850B-88EA-5C04669B397B}"/>
              </a:ext>
            </a:extLst>
          </p:cNvPr>
          <p:cNvSpPr/>
          <p:nvPr/>
        </p:nvSpPr>
        <p:spPr>
          <a:xfrm>
            <a:off x="6411452" y="2482025"/>
            <a:ext cx="130797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Squirtle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712C70-F302-1066-6399-2CED4B6BFA6B}"/>
              </a:ext>
            </a:extLst>
          </p:cNvPr>
          <p:cNvSpPr/>
          <p:nvPr/>
        </p:nvSpPr>
        <p:spPr>
          <a:xfrm>
            <a:off x="6631078" y="2770057"/>
            <a:ext cx="868720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Atrapar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F8AA5D-4E92-94BE-1018-30EAA3EEDE35}"/>
              </a:ext>
            </a:extLst>
          </p:cNvPr>
          <p:cNvSpPr/>
          <p:nvPr/>
        </p:nvSpPr>
        <p:spPr>
          <a:xfrm>
            <a:off x="5985318" y="3130097"/>
            <a:ext cx="868720" cy="47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200" dirty="0"/>
              <a:t>Defensa</a:t>
            </a:r>
          </a:p>
          <a:p>
            <a:pPr algn="ctr"/>
            <a:r>
              <a:rPr lang="en-CO" sz="1800" dirty="0"/>
              <a:t>60</a:t>
            </a:r>
            <a:endParaRPr lang="en-CO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2ECAF0-19A3-0B86-D3C2-AEAF990364C3}"/>
              </a:ext>
            </a:extLst>
          </p:cNvPr>
          <p:cNvSpPr/>
          <p:nvPr/>
        </p:nvSpPr>
        <p:spPr>
          <a:xfrm>
            <a:off x="5977092" y="3775804"/>
            <a:ext cx="868720" cy="47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200" dirty="0"/>
              <a:t>Velocidad</a:t>
            </a:r>
          </a:p>
          <a:p>
            <a:pPr algn="ctr"/>
            <a:r>
              <a:rPr lang="en-CO" sz="2000" dirty="0"/>
              <a:t>100</a:t>
            </a:r>
            <a:endParaRPr lang="en-CO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72201B-F760-FB6B-5838-B7191CEB9B38}"/>
              </a:ext>
            </a:extLst>
          </p:cNvPr>
          <p:cNvSpPr/>
          <p:nvPr/>
        </p:nvSpPr>
        <p:spPr>
          <a:xfrm>
            <a:off x="7240409" y="3127827"/>
            <a:ext cx="868720" cy="47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200" dirty="0"/>
              <a:t>Ataque</a:t>
            </a:r>
          </a:p>
          <a:p>
            <a:pPr algn="ctr"/>
            <a:r>
              <a:rPr lang="en-CO" sz="1800" dirty="0"/>
              <a:t>40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D004B7-1C40-1A33-D186-BDF55AA18C28}"/>
              </a:ext>
            </a:extLst>
          </p:cNvPr>
          <p:cNvSpPr/>
          <p:nvPr/>
        </p:nvSpPr>
        <p:spPr>
          <a:xfrm>
            <a:off x="7236296" y="3775804"/>
            <a:ext cx="868720" cy="47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200" dirty="0"/>
              <a:t>Vida</a:t>
            </a:r>
          </a:p>
          <a:p>
            <a:pPr algn="ctr"/>
            <a:r>
              <a:rPr lang="en-CO" sz="2000" dirty="0"/>
              <a:t>120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38079-D3A0-3A62-5236-4DACBEF969CC}"/>
              </a:ext>
            </a:extLst>
          </p:cNvPr>
          <p:cNvSpPr/>
          <p:nvPr/>
        </p:nvSpPr>
        <p:spPr>
          <a:xfrm>
            <a:off x="7380312" y="4371950"/>
            <a:ext cx="765246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Buscar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8240A-86FD-BDAA-0076-693182CF5246}"/>
              </a:ext>
            </a:extLst>
          </p:cNvPr>
          <p:cNvSpPr/>
          <p:nvPr/>
        </p:nvSpPr>
        <p:spPr>
          <a:xfrm>
            <a:off x="5985319" y="4371950"/>
            <a:ext cx="139499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BFD96-86AA-2104-35F8-44BF13027E12}"/>
              </a:ext>
            </a:extLst>
          </p:cNvPr>
          <p:cNvSpPr txBox="1"/>
          <p:nvPr/>
        </p:nvSpPr>
        <p:spPr>
          <a:xfrm>
            <a:off x="892493" y="1619199"/>
            <a:ext cx="3240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El pokedex contará con un módulo de atrapar pokemon, que pemitirá buscar a un pokemon por nombre o ID.</a:t>
            </a:r>
          </a:p>
          <a:p>
            <a:endParaRPr lang="en-CO" dirty="0">
              <a:solidFill>
                <a:schemeClr val="tx1"/>
              </a:solidFill>
            </a:endParaRPr>
          </a:p>
          <a:p>
            <a:r>
              <a:rPr lang="en-CO" dirty="0">
                <a:solidFill>
                  <a:schemeClr val="tx1"/>
                </a:solidFill>
              </a:rPr>
              <a:t>Luego, el usuario lo podrá atrapar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A2C33AC-15DC-CB7E-2E25-97FD975A681B}"/>
              </a:ext>
            </a:extLst>
          </p:cNvPr>
          <p:cNvCxnSpPr>
            <a:stCxn id="8" idx="3"/>
            <a:endCxn id="21" idx="1"/>
          </p:cNvCxnSpPr>
          <p:nvPr/>
        </p:nvCxnSpPr>
        <p:spPr>
          <a:xfrm>
            <a:off x="4132853" y="2203975"/>
            <a:ext cx="1852465" cy="585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76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POKEDEX</a:t>
            </a:r>
            <a:endParaRPr lang="en-US" dirty="0"/>
          </a:p>
        </p:txBody>
      </p:sp>
      <p:sp>
        <p:nvSpPr>
          <p:cNvPr id="21" name="3 Rectángulo">
            <a:extLst>
              <a:ext uri="{FF2B5EF4-FFF2-40B4-BE49-F238E27FC236}">
                <a16:creationId xmlns:a16="http://schemas.microsoft.com/office/drawing/2014/main" id="{F3BDED92-6A2E-6E2C-69E8-373DACD12542}"/>
              </a:ext>
            </a:extLst>
          </p:cNvPr>
          <p:cNvSpPr/>
          <p:nvPr/>
        </p:nvSpPr>
        <p:spPr>
          <a:xfrm>
            <a:off x="5985318" y="1213296"/>
            <a:ext cx="2160240" cy="34466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219860-3388-850B-88EA-5C04669B397B}"/>
              </a:ext>
            </a:extLst>
          </p:cNvPr>
          <p:cNvSpPr/>
          <p:nvPr/>
        </p:nvSpPr>
        <p:spPr>
          <a:xfrm>
            <a:off x="6411452" y="2367211"/>
            <a:ext cx="130797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Pepito Pérez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BFD96-86AA-2104-35F8-44BF13027E12}"/>
              </a:ext>
            </a:extLst>
          </p:cNvPr>
          <p:cNvSpPr txBox="1"/>
          <p:nvPr/>
        </p:nvSpPr>
        <p:spPr>
          <a:xfrm>
            <a:off x="892493" y="1619199"/>
            <a:ext cx="3240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El pokedex contará también con un módulo de usuario que permitirá ver los pokemon creados para un usuario específico.</a:t>
            </a:r>
            <a:br>
              <a:rPr lang="en-CO" dirty="0">
                <a:solidFill>
                  <a:schemeClr val="tx1"/>
                </a:solidFill>
              </a:rPr>
            </a:br>
            <a:br>
              <a:rPr lang="en-CO" dirty="0">
                <a:solidFill>
                  <a:schemeClr val="tx1"/>
                </a:solidFill>
              </a:rPr>
            </a:br>
            <a:r>
              <a:rPr lang="en-CO" dirty="0">
                <a:solidFill>
                  <a:schemeClr val="tx1"/>
                </a:solidFill>
              </a:rPr>
              <a:t>Los datos del usuario por ahora quedarán quemados en la base de datos Realtime Database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A2C33AC-15DC-CB7E-2E25-97FD975A681B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4132853" y="2527140"/>
            <a:ext cx="1852465" cy="409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090CB08-4EC7-D1F1-D889-D453F2C69B62}"/>
              </a:ext>
            </a:extLst>
          </p:cNvPr>
          <p:cNvSpPr/>
          <p:nvPr/>
        </p:nvSpPr>
        <p:spPr>
          <a:xfrm>
            <a:off x="6561382" y="1329897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6918A-9887-2AB7-6563-A210389DEE95}"/>
              </a:ext>
            </a:extLst>
          </p:cNvPr>
          <p:cNvSpPr/>
          <p:nvPr/>
        </p:nvSpPr>
        <p:spPr>
          <a:xfrm>
            <a:off x="5985318" y="2792623"/>
            <a:ext cx="2160240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dirty="0"/>
              <a:t>      Alfa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30D38-C73A-4FC1-7652-6CBBDE92C114}"/>
              </a:ext>
            </a:extLst>
          </p:cNvPr>
          <p:cNvSpPr/>
          <p:nvPr/>
        </p:nvSpPr>
        <p:spPr>
          <a:xfrm>
            <a:off x="5985318" y="3202121"/>
            <a:ext cx="2160240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dirty="0"/>
              <a:t>      Beta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75DD9B-794F-9CD2-6070-788823338195}"/>
              </a:ext>
            </a:extLst>
          </p:cNvPr>
          <p:cNvSpPr/>
          <p:nvPr/>
        </p:nvSpPr>
        <p:spPr>
          <a:xfrm>
            <a:off x="5985318" y="3611619"/>
            <a:ext cx="2160240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dirty="0"/>
              <a:t>      Gamma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6B5920-B2A9-205A-DA25-7C8DF1D19FCB}"/>
              </a:ext>
            </a:extLst>
          </p:cNvPr>
          <p:cNvSpPr/>
          <p:nvPr/>
        </p:nvSpPr>
        <p:spPr>
          <a:xfrm>
            <a:off x="5985318" y="4021117"/>
            <a:ext cx="2160240" cy="40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dirty="0"/>
              <a:t>      Delta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DAACA1-DE84-12F4-A74D-147CD1D4EC64}"/>
              </a:ext>
            </a:extLst>
          </p:cNvPr>
          <p:cNvSpPr/>
          <p:nvPr/>
        </p:nvSpPr>
        <p:spPr>
          <a:xfrm>
            <a:off x="6053318" y="2880131"/>
            <a:ext cx="234482" cy="234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96D1BE-7EE1-971C-534C-98E266A24148}"/>
              </a:ext>
            </a:extLst>
          </p:cNvPr>
          <p:cNvSpPr/>
          <p:nvPr/>
        </p:nvSpPr>
        <p:spPr>
          <a:xfrm>
            <a:off x="6052186" y="3287464"/>
            <a:ext cx="234482" cy="234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58DABA-47A7-A893-1A80-7AFC5EE33D6F}"/>
              </a:ext>
            </a:extLst>
          </p:cNvPr>
          <p:cNvSpPr/>
          <p:nvPr/>
        </p:nvSpPr>
        <p:spPr>
          <a:xfrm>
            <a:off x="6052186" y="3699127"/>
            <a:ext cx="234482" cy="234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7FAEB-0C5A-E17B-28C1-03C9688F9A54}"/>
              </a:ext>
            </a:extLst>
          </p:cNvPr>
          <p:cNvSpPr/>
          <p:nvPr/>
        </p:nvSpPr>
        <p:spPr>
          <a:xfrm>
            <a:off x="6052186" y="4108625"/>
            <a:ext cx="234482" cy="234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719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POKEDEX</a:t>
            </a:r>
            <a:endParaRPr lang="en-US" dirty="0"/>
          </a:p>
        </p:txBody>
      </p:sp>
      <p:sp>
        <p:nvSpPr>
          <p:cNvPr id="21" name="3 Rectángulo">
            <a:extLst>
              <a:ext uri="{FF2B5EF4-FFF2-40B4-BE49-F238E27FC236}">
                <a16:creationId xmlns:a16="http://schemas.microsoft.com/office/drawing/2014/main" id="{F3BDED92-6A2E-6E2C-69E8-373DACD12542}"/>
              </a:ext>
            </a:extLst>
          </p:cNvPr>
          <p:cNvSpPr/>
          <p:nvPr/>
        </p:nvSpPr>
        <p:spPr>
          <a:xfrm>
            <a:off x="5985318" y="1213296"/>
            <a:ext cx="2160240" cy="34466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BFD96-86AA-2104-35F8-44BF13027E12}"/>
              </a:ext>
            </a:extLst>
          </p:cNvPr>
          <p:cNvSpPr txBox="1"/>
          <p:nvPr/>
        </p:nvSpPr>
        <p:spPr>
          <a:xfrm>
            <a:off x="892493" y="1619199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Ensamble los dos modos en 2 fragments de modo que tenga una navegación con barra inferior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A2C33AC-15DC-CB7E-2E25-97FD975A681B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4132853" y="1988531"/>
            <a:ext cx="1852465" cy="948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3 Rectángulo">
            <a:extLst>
              <a:ext uri="{FF2B5EF4-FFF2-40B4-BE49-F238E27FC236}">
                <a16:creationId xmlns:a16="http://schemas.microsoft.com/office/drawing/2014/main" id="{2EFDAEA8-5059-D8F7-F9EA-3E02C54F104E}"/>
              </a:ext>
            </a:extLst>
          </p:cNvPr>
          <p:cNvSpPr/>
          <p:nvPr/>
        </p:nvSpPr>
        <p:spPr>
          <a:xfrm>
            <a:off x="5985318" y="4291558"/>
            <a:ext cx="2160240" cy="3684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3 Rectángulo">
            <a:extLst>
              <a:ext uri="{FF2B5EF4-FFF2-40B4-BE49-F238E27FC236}">
                <a16:creationId xmlns:a16="http://schemas.microsoft.com/office/drawing/2014/main" id="{31AD6396-9FBC-4436-844B-C4F19F877645}"/>
              </a:ext>
            </a:extLst>
          </p:cNvPr>
          <p:cNvSpPr/>
          <p:nvPr/>
        </p:nvSpPr>
        <p:spPr>
          <a:xfrm>
            <a:off x="6084168" y="1303021"/>
            <a:ext cx="1944216" cy="2852905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F09385-53EE-3135-5F47-89F1E0D470BF}"/>
              </a:ext>
            </a:extLst>
          </p:cNvPr>
          <p:cNvSpPr/>
          <p:nvPr/>
        </p:nvSpPr>
        <p:spPr>
          <a:xfrm>
            <a:off x="6390048" y="4358529"/>
            <a:ext cx="234482" cy="234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1A14D6-2CBD-64E6-FC9B-33A596B2136A}"/>
              </a:ext>
            </a:extLst>
          </p:cNvPr>
          <p:cNvSpPr/>
          <p:nvPr/>
        </p:nvSpPr>
        <p:spPr>
          <a:xfrm>
            <a:off x="7452320" y="4363473"/>
            <a:ext cx="234482" cy="234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6509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POKEDEX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CA51B8-6494-1469-FEDB-7B098C43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47037"/>
            <a:ext cx="8520600" cy="3121838"/>
          </a:xfrm>
        </p:spPr>
        <p:txBody>
          <a:bodyPr/>
          <a:lstStyle/>
          <a:p>
            <a:pPr marL="114300" indent="0">
              <a:buNone/>
            </a:pPr>
            <a:r>
              <a:rPr lang="en-CO" dirty="0"/>
              <a:t>Desarrolle una aplicación de Pokedex usando </a:t>
            </a:r>
            <a:r>
              <a:rPr lang="en-CO" b="1" dirty="0"/>
              <a:t>Firebase Realtime Database</a:t>
            </a:r>
            <a:r>
              <a:rPr lang="en-CO" dirty="0"/>
              <a:t> y el PokeAPI</a:t>
            </a:r>
          </a:p>
          <a:p>
            <a:endParaRPr lang="en-CO" dirty="0"/>
          </a:p>
          <a:p>
            <a:pPr marL="114300" indent="0">
              <a:buNone/>
            </a:pPr>
            <a:r>
              <a:rPr lang="en-CO" dirty="0"/>
              <a:t>Para esto use los siguientes elementos</a:t>
            </a:r>
          </a:p>
          <a:p>
            <a:pPr marL="114300" indent="0">
              <a:buNone/>
            </a:pPr>
            <a:endParaRPr lang="en-CO" dirty="0"/>
          </a:p>
          <a:p>
            <a:pPr marL="114300" indent="0">
              <a:buNone/>
            </a:pPr>
            <a:r>
              <a:rPr lang="en-CO" b="1" dirty="0"/>
              <a:t>1. Retrofit</a:t>
            </a:r>
          </a:p>
          <a:p>
            <a:pPr marL="114300" indent="0">
              <a:buNone/>
            </a:pPr>
            <a:r>
              <a:rPr lang="en-CO" dirty="0"/>
              <a:t>Para consumir REST API. Lo necesitará para conectarse al PokeAPI y Firebase Realtime</a:t>
            </a:r>
          </a:p>
          <a:p>
            <a:pPr marL="114300" indent="0">
              <a:buNone/>
            </a:pPr>
            <a:endParaRPr lang="en-CO" dirty="0"/>
          </a:p>
          <a:p>
            <a:pPr marL="114300" indent="0">
              <a:buNone/>
            </a:pPr>
            <a:r>
              <a:rPr lang="en-CO" b="1" dirty="0"/>
              <a:t>2. ViewModels</a:t>
            </a:r>
          </a:p>
          <a:p>
            <a:pPr marL="114300" indent="0">
              <a:buNone/>
            </a:pPr>
            <a:r>
              <a:rPr lang="en-CO" dirty="0"/>
              <a:t>Implemente la arquitectura MVVM</a:t>
            </a:r>
          </a:p>
          <a:p>
            <a:pPr marL="114300" indent="0">
              <a:buNone/>
            </a:pPr>
            <a:endParaRPr lang="en-CO" dirty="0"/>
          </a:p>
          <a:p>
            <a:pPr marL="114300" indent="0">
              <a:buNone/>
            </a:pPr>
            <a:r>
              <a:rPr lang="en-CO" b="1" dirty="0"/>
              <a:t>3. Corutinas</a:t>
            </a:r>
          </a:p>
          <a:p>
            <a:pPr marL="114300" indent="0">
              <a:buNone/>
            </a:pPr>
            <a:r>
              <a:rPr lang="en-CO" dirty="0"/>
              <a:t>Para soporte asíncrono use corutinas en los scopes adecuados</a:t>
            </a:r>
          </a:p>
        </p:txBody>
      </p:sp>
    </p:spTree>
    <p:extLst>
      <p:ext uri="{BB962C8B-B14F-4D97-AF65-F5344CB8AC3E}">
        <p14:creationId xmlns:p14="http://schemas.microsoft.com/office/powerpoint/2010/main" val="17074838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6296</TotalTime>
  <Words>190</Words>
  <Application>Microsoft Macintosh PowerPoint</Application>
  <PresentationFormat>On-screen Show (16:9)</PresentationFormat>
  <Paragraphs>49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Retrospección</vt:lpstr>
      <vt:lpstr>Aplicaciones Móviles</vt:lpstr>
      <vt:lpstr>Pokedex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120</cp:revision>
  <dcterms:modified xsi:type="dcterms:W3CDTF">2023-09-10T18:41:46Z</dcterms:modified>
</cp:coreProperties>
</file>