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41"/>
  </p:notesMasterIdLst>
  <p:sldIdLst>
    <p:sldId id="256" r:id="rId2"/>
    <p:sldId id="291" r:id="rId3"/>
    <p:sldId id="292" r:id="rId4"/>
    <p:sldId id="293" r:id="rId5"/>
    <p:sldId id="294" r:id="rId6"/>
    <p:sldId id="295" r:id="rId7"/>
    <p:sldId id="360" r:id="rId8"/>
    <p:sldId id="325" r:id="rId9"/>
    <p:sldId id="358" r:id="rId10"/>
    <p:sldId id="356" r:id="rId11"/>
    <p:sldId id="383" r:id="rId12"/>
    <p:sldId id="384" r:id="rId13"/>
    <p:sldId id="296" r:id="rId14"/>
    <p:sldId id="301" r:id="rId15"/>
    <p:sldId id="284" r:id="rId16"/>
    <p:sldId id="285" r:id="rId17"/>
    <p:sldId id="286" r:id="rId18"/>
    <p:sldId id="287" r:id="rId19"/>
    <p:sldId id="289" r:id="rId20"/>
    <p:sldId id="359" r:id="rId21"/>
    <p:sldId id="257" r:id="rId22"/>
    <p:sldId id="364" r:id="rId23"/>
    <p:sldId id="260" r:id="rId24"/>
    <p:sldId id="288" r:id="rId25"/>
    <p:sldId id="381" r:id="rId26"/>
    <p:sldId id="382" r:id="rId27"/>
    <p:sldId id="300" r:id="rId28"/>
    <p:sldId id="329" r:id="rId29"/>
    <p:sldId id="363" r:id="rId30"/>
    <p:sldId id="361" r:id="rId31"/>
    <p:sldId id="328" r:id="rId32"/>
    <p:sldId id="362" r:id="rId33"/>
    <p:sldId id="366" r:id="rId34"/>
    <p:sldId id="376" r:id="rId35"/>
    <p:sldId id="373" r:id="rId36"/>
    <p:sldId id="374" r:id="rId37"/>
    <p:sldId id="377" r:id="rId38"/>
    <p:sldId id="370" r:id="rId39"/>
    <p:sldId id="375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F41"/>
    <a:srgbClr val="CBECFF"/>
    <a:srgbClr val="2B2B2B"/>
    <a:srgbClr val="9E5ECE"/>
    <a:srgbClr val="FCF6B3"/>
    <a:srgbClr val="FFFFFF"/>
    <a:srgbClr val="000000"/>
    <a:srgbClr val="002060"/>
    <a:srgbClr val="FE9900"/>
    <a:srgbClr val="23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51"/>
  </p:normalViewPr>
  <p:slideViewPr>
    <p:cSldViewPr>
      <p:cViewPr varScale="1">
        <p:scale>
          <a:sx n="191" d="100"/>
          <a:sy n="191" d="100"/>
        </p:scale>
        <p:origin x="2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4-D646-A30E-E6B660CE4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9D-9F46-9BE5-5003E3D5BD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9D-9F46-9BE5-5003E3D5BD00}"/>
              </c:ext>
            </c:extLst>
          </c:dPt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0.72150000000000003</c:v>
                </c:pt>
                <c:pt idx="1">
                  <c:v>0.23960000000000001</c:v>
                </c:pt>
                <c:pt idx="2">
                  <c:v>3.8899999999999962E-2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4-D646-A30E-E6B660CE4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E7D9356-49CE-2F04-DC71-7DCAFDA3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>
            <a:extLst>
              <a:ext uri="{FF2B5EF4-FFF2-40B4-BE49-F238E27FC236}">
                <a16:creationId xmlns:a16="http://schemas.microsoft.com/office/drawing/2014/main" id="{DAF637FE-CD9B-5D92-CCB5-B547ACA14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>
            <a:extLst>
              <a:ext uri="{FF2B5EF4-FFF2-40B4-BE49-F238E27FC236}">
                <a16:creationId xmlns:a16="http://schemas.microsoft.com/office/drawing/2014/main" id="{1FEB64E6-6CDA-F2E2-0CF5-658316DD1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0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4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687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04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07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64912A9-529A-9DA6-CF64-E8DEF199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>
            <a:extLst>
              <a:ext uri="{FF2B5EF4-FFF2-40B4-BE49-F238E27FC236}">
                <a16:creationId xmlns:a16="http://schemas.microsoft.com/office/drawing/2014/main" id="{F6FC49A2-40FA-4DD9-C539-C50579FFD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>
            <a:extLst>
              <a:ext uri="{FF2B5EF4-FFF2-40B4-BE49-F238E27FC236}">
                <a16:creationId xmlns:a16="http://schemas.microsoft.com/office/drawing/2014/main" id="{274B7F78-E946-FC4A-E08A-0F20C25DB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6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32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9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41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0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334C6A3-7AE7-4C9F-C401-11EFB1A6B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>
            <a:extLst>
              <a:ext uri="{FF2B5EF4-FFF2-40B4-BE49-F238E27FC236}">
                <a16:creationId xmlns:a16="http://schemas.microsoft.com/office/drawing/2014/main" id="{72799FE2-1E42-52E7-EDE6-407C8ADCA2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>
            <a:extLst>
              <a:ext uri="{FF2B5EF4-FFF2-40B4-BE49-F238E27FC236}">
                <a16:creationId xmlns:a16="http://schemas.microsoft.com/office/drawing/2014/main" id="{A2A7ECE0-94DC-385F-BC8E-36F7562CE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9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49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ntimeter.com/app/presentation/alwewusqf4n6586xop5pwf6axmffard6/edit?question=4jbq8x9tdro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6" name="Picture 5" descr="A logo with white text&#10;&#10;AI-generated content may be incorrect.">
            <a:extLst>
              <a:ext uri="{FF2B5EF4-FFF2-40B4-BE49-F238E27FC236}">
                <a16:creationId xmlns:a16="http://schemas.microsoft.com/office/drawing/2014/main" id="{4BBD1CF7-395C-E3A1-9FA6-8FB5D9BFA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7" y="3507854"/>
            <a:ext cx="2241863" cy="8338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F5BA77A0-0940-0683-1B09-0A76BC92E697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F1DB-42CE-6006-D39C-A97F44E7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with white text&#10;&#10;AI-generated content may be incorrect.">
            <a:extLst>
              <a:ext uri="{FF2B5EF4-FFF2-40B4-BE49-F238E27FC236}">
                <a16:creationId xmlns:a16="http://schemas.microsoft.com/office/drawing/2014/main" id="{AA17FCA0-C839-9E59-7370-B2E681F24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313B6-DFAC-0E26-AEC1-BDB613B0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1AFE47-25D3-4A72-4A32-D32CAD71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B6BD4D92-448E-B148-C136-5BA540FB1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4443B75E-92D5-0CCE-BCFF-CC3890A9B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AC10E04E-BF03-71C5-5512-A919AD93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2ABA61A9-739E-8D5C-B927-E4311A8D6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361F1B2B-368D-0BEF-4BDC-0C8DD6A2E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6B10E013-A8E7-BF9D-CB2D-72BF86E9EC5B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DAD1B-5CFA-D334-0955-0C0F265B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with white text&#10;&#10;AI-generated content may be incorrect.">
            <a:extLst>
              <a:ext uri="{FF2B5EF4-FFF2-40B4-BE49-F238E27FC236}">
                <a16:creationId xmlns:a16="http://schemas.microsoft.com/office/drawing/2014/main" id="{E60E2FEF-8B6D-EE9B-6C5A-730C8454B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7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BCA44D2-890E-7F1E-E6ED-EBB965998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>
            <a:extLst>
              <a:ext uri="{FF2B5EF4-FFF2-40B4-BE49-F238E27FC236}">
                <a16:creationId xmlns:a16="http://schemas.microsoft.com/office/drawing/2014/main" id="{3967FBC6-3765-0C50-96D5-2C8314B600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Mentimeter</a:t>
            </a:r>
            <a:endParaRPr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554352F8-1D80-9F61-FD1F-4358D33F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6432DE3-AE07-61A6-396D-3699B139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O" dirty="0">
                <a:hlinkClick r:id="rId4"/>
              </a:rPr>
              <a:t>GO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2542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EB33CF1D-FF1D-D0DF-1A3F-E4EFEBD3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001CF919-1FB1-8714-D1C6-4A5CE472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  <p:pic>
        <p:nvPicPr>
          <p:cNvPr id="10" name="Picture 9" descr="A logo with white text&#10;&#10;AI-generated content may be incorrect.">
            <a:extLst>
              <a:ext uri="{FF2B5EF4-FFF2-40B4-BE49-F238E27FC236}">
                <a16:creationId xmlns:a16="http://schemas.microsoft.com/office/drawing/2014/main" id="{40C6EA36-DE09-C0D9-094A-E9D9E25A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1171B0B7-D41E-24D6-2F6C-8C697F0E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6B693DA2-ADA0-4448-21F4-DA5EADCC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6BFFF57D-4829-74A3-CDBC-BA5488A0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3164AF6E-2019-1E0D-68BA-FDC121169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Android/</a:t>
            </a:r>
            <a:r>
              <a:rPr lang="es-ES" dirty="0" err="1">
                <a:solidFill>
                  <a:schemeClr val="tx2"/>
                </a:solidFill>
              </a:rPr>
              <a:t>Kotlin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</a:t>
            </a:r>
            <a:r>
              <a:rPr lang="es-ES" dirty="0" err="1">
                <a:solidFill>
                  <a:schemeClr val="tx2"/>
                </a:solidFill>
              </a:rPr>
              <a:t>concpeto</a:t>
            </a:r>
            <a:r>
              <a:rPr lang="es-ES" dirty="0">
                <a:solidFill>
                  <a:schemeClr val="tx2"/>
                </a:solidFill>
              </a:rPr>
              <a:t> y prototipado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white text&#10;&#10;AI-generated content may be incorrect.">
            <a:extLst>
              <a:ext uri="{FF2B5EF4-FFF2-40B4-BE49-F238E27FC236}">
                <a16:creationId xmlns:a16="http://schemas.microsoft.com/office/drawing/2014/main" id="{D45E2F44-35D7-D7BE-492A-05CF66BA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651870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12E266AF-9538-1135-ABDC-D31A6C87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</a:t>
            </a:r>
            <a:r>
              <a:rPr lang="es-CO" dirty="0" err="1">
                <a:solidFill>
                  <a:schemeClr val="tx1"/>
                </a:solidFill>
              </a:rPr>
              <a:t>Kotlin</a:t>
            </a:r>
            <a:r>
              <a:rPr lang="es-CO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4977C104-1E9A-70FC-3B9B-791EB760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063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La cuota de mercado de Android (72.15%) es superior a iOS (23.96%).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Sin embargo, iOS no es para nada despreciable.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Hay gran </a:t>
            </a:r>
            <a:r>
              <a:rPr lang="en-US" dirty="0" err="1">
                <a:solidFill>
                  <a:schemeClr val="tx1"/>
                </a:solidFill>
              </a:rPr>
              <a:t>demanda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desarrolladores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soluciones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también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un gran auge.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ahorro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Estadísticas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69C03D-2BF1-F8E3-ABDB-0BFE8A8E6CB6}"/>
              </a:ext>
            </a:extLst>
          </p:cNvPr>
          <p:cNvGraphicFramePr/>
          <p:nvPr/>
        </p:nvGraphicFramePr>
        <p:xfrm>
          <a:off x="4963538" y="1491630"/>
          <a:ext cx="4063946" cy="2848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 descr="Android Logo | significado del logotipo, png, vector">
            <a:extLst>
              <a:ext uri="{FF2B5EF4-FFF2-40B4-BE49-F238E27FC236}">
                <a16:creationId xmlns:a16="http://schemas.microsoft.com/office/drawing/2014/main" id="{C8E8C3C1-C241-BD71-47D9-ABDE917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4892"/>
            <a:ext cx="936104" cy="5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9CC09-CBA9-6DF4-121E-3BF58880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77794"/>
            <a:ext cx="326407" cy="3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7ACC8-1849-6491-4EF1-020365E275C6}"/>
              </a:ext>
            </a:extLst>
          </p:cNvPr>
          <p:cNvSpPr txBox="1"/>
          <p:nvPr/>
        </p:nvSpPr>
        <p:spPr>
          <a:xfrm>
            <a:off x="6056154" y="4227934"/>
            <a:ext cx="1878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Fuente: </a:t>
            </a:r>
            <a:r>
              <a:rPr lang="es-CO" dirty="0" err="1">
                <a:solidFill>
                  <a:schemeClr val="tx1"/>
                </a:solidFill>
              </a:rPr>
              <a:t>Statita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A 2024</a:t>
            </a:r>
            <a:endParaRPr lang="en-CO" dirty="0"/>
          </a:p>
        </p:txBody>
      </p:sp>
      <p:pic>
        <p:nvPicPr>
          <p:cNvPr id="4" name="Picture 3" descr="A logo with white text&#10;&#10;AI-generated content may be incorrect.">
            <a:extLst>
              <a:ext uri="{FF2B5EF4-FFF2-40B4-BE49-F238E27FC236}">
                <a16:creationId xmlns:a16="http://schemas.microsoft.com/office/drawing/2014/main" id="{A6AC2067-6BD7-8014-6F07-5D7E392F5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0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4F97-881C-6871-9687-9B4F5EE12E41}"/>
              </a:ext>
            </a:extLst>
          </p:cNvPr>
          <p:cNvSpPr txBox="1"/>
          <p:nvPr/>
        </p:nvSpPr>
        <p:spPr>
          <a:xfrm>
            <a:off x="179512" y="257175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14228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Lolipop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14228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Marshmallow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142629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142629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2244093"/>
            <a:ext cx="1512168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2244093"/>
            <a:ext cx="1512168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2244093"/>
            <a:ext cx="1512168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Pie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224409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Quince Tart</a:t>
            </a:r>
            <a:br>
              <a:rPr lang="en-CO" sz="1300" dirty="0">
                <a:solidFill>
                  <a:schemeClr val="bg1"/>
                </a:solidFill>
              </a:rPr>
            </a:br>
            <a:r>
              <a:rPr lang="en-CO" sz="1300" dirty="0">
                <a:solidFill>
                  <a:schemeClr val="bg1"/>
                </a:solidFill>
              </a:rPr>
              <a:t>Android 10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306537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Red Velvet Cake</a:t>
            </a:r>
          </a:p>
          <a:p>
            <a:pPr algn="ctr"/>
            <a:r>
              <a:rPr lang="en-CO" sz="1300" dirty="0">
                <a:solidFill>
                  <a:schemeClr val="bg1"/>
                </a:solidFill>
              </a:rPr>
              <a:t>Android 11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306537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sz="1300" dirty="0">
                <a:solidFill>
                  <a:schemeClr val="bg1"/>
                </a:solidFill>
              </a:rPr>
              <a:t>Android 12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10962-5733-BFBB-E341-008772CC4214}"/>
              </a:ext>
            </a:extLst>
          </p:cNvPr>
          <p:cNvSpPr txBox="1"/>
          <p:nvPr/>
        </p:nvSpPr>
        <p:spPr>
          <a:xfrm>
            <a:off x="6516216" y="982110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https://apilevels.com/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3061890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sz="1300" dirty="0">
                <a:solidFill>
                  <a:schemeClr val="bg1"/>
                </a:solidFill>
              </a:rPr>
              <a:t>Android 12L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3061890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Tiramisú</a:t>
            </a:r>
          </a:p>
          <a:p>
            <a:pPr algn="ctr"/>
            <a:r>
              <a:rPr lang="en-CO" sz="1300" dirty="0">
                <a:solidFill>
                  <a:schemeClr val="bg1"/>
                </a:solidFill>
              </a:rPr>
              <a:t>Android 13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33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350480-A328-E1B9-84F6-3B7B28F19908}"/>
              </a:ext>
            </a:extLst>
          </p:cNvPr>
          <p:cNvSpPr/>
          <p:nvPr/>
        </p:nvSpPr>
        <p:spPr>
          <a:xfrm>
            <a:off x="919570" y="388666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Upside Down Cake</a:t>
            </a:r>
          </a:p>
          <a:p>
            <a:pPr algn="ctr"/>
            <a:r>
              <a:rPr lang="en-CO" sz="1300" dirty="0">
                <a:solidFill>
                  <a:schemeClr val="bg1"/>
                </a:solidFill>
              </a:rPr>
              <a:t>Android 14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34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69535B-B00D-A7CE-E6C8-0F81107B92E2}"/>
              </a:ext>
            </a:extLst>
          </p:cNvPr>
          <p:cNvSpPr/>
          <p:nvPr/>
        </p:nvSpPr>
        <p:spPr>
          <a:xfrm>
            <a:off x="2719263" y="388666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300" dirty="0">
                <a:solidFill>
                  <a:schemeClr val="bg1"/>
                </a:solidFill>
              </a:rPr>
              <a:t>V (por lanzarse)</a:t>
            </a:r>
          </a:p>
          <a:p>
            <a:pPr algn="ctr"/>
            <a:r>
              <a:rPr lang="en-CO" sz="1300" dirty="0">
                <a:solidFill>
                  <a:schemeClr val="bg1"/>
                </a:solidFill>
              </a:rPr>
              <a:t>Android 15</a:t>
            </a:r>
          </a:p>
          <a:p>
            <a:pPr algn="ctr"/>
            <a:r>
              <a:rPr lang="en-CO" sz="1300" dirty="0">
                <a:solidFill>
                  <a:schemeClr val="accent3"/>
                </a:solidFill>
              </a:rPr>
              <a:t>35</a:t>
            </a:r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C74EED38-171E-C9B4-9E08-FC27666D5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CBA82F-1CE1-DBA5-6A81-151AD764BFEF}"/>
              </a:ext>
            </a:extLst>
          </p:cNvPr>
          <p:cNvSpPr/>
          <p:nvPr/>
        </p:nvSpPr>
        <p:spPr>
          <a:xfrm>
            <a:off x="0" y="1236897"/>
            <a:ext cx="9144000" cy="3454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Topologías actuales</a:t>
            </a:r>
            <a:endParaRPr lang="en-US" dirty="0"/>
          </a:p>
        </p:txBody>
      </p:sp>
      <p:pic>
        <p:nvPicPr>
          <p:cNvPr id="2" name="Picture 2" descr="What Is Web Application Architecture">
            <a:extLst>
              <a:ext uri="{FF2B5EF4-FFF2-40B4-BE49-F238E27FC236}">
                <a16:creationId xmlns:a16="http://schemas.microsoft.com/office/drawing/2014/main" id="{D39222AC-33FD-9787-AEF3-B3D392AEE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0" b="4178"/>
          <a:stretch/>
        </p:blipFill>
        <p:spPr bwMode="auto">
          <a:xfrm>
            <a:off x="851784" y="1584967"/>
            <a:ext cx="7452320" cy="27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79C7F-7CD4-4DB4-CB80-EF39D8C992B9}"/>
              </a:ext>
            </a:extLst>
          </p:cNvPr>
          <p:cNvSpPr txBox="1"/>
          <p:nvPr/>
        </p:nvSpPr>
        <p:spPr>
          <a:xfrm>
            <a:off x="6800162" y="929120"/>
            <a:ext cx="2267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O" dirty="0">
                <a:solidFill>
                  <a:schemeClr val="tx1"/>
                </a:solidFill>
              </a:rPr>
              <a:t>Fuente: Softkraft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E19E6-3F19-9D5F-21A6-0A972260EE89}"/>
              </a:ext>
            </a:extLst>
          </p:cNvPr>
          <p:cNvSpPr/>
          <p:nvPr/>
        </p:nvSpPr>
        <p:spPr>
          <a:xfrm>
            <a:off x="4211960" y="2427734"/>
            <a:ext cx="1368152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2" descr="What Is Web Application Architecture">
            <a:extLst>
              <a:ext uri="{FF2B5EF4-FFF2-40B4-BE49-F238E27FC236}">
                <a16:creationId xmlns:a16="http://schemas.microsoft.com/office/drawing/2014/main" id="{A857B795-E416-9192-4B63-61B4A8530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75" t="36525" r="40530" b="34687"/>
          <a:stretch/>
        </p:blipFill>
        <p:spPr bwMode="auto">
          <a:xfrm>
            <a:off x="4323118" y="2063477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n 13">
            <a:extLst>
              <a:ext uri="{FF2B5EF4-FFF2-40B4-BE49-F238E27FC236}">
                <a16:creationId xmlns:a16="http://schemas.microsoft.com/office/drawing/2014/main" id="{53B5E40E-3F72-B54C-9730-4A55B64310C2}"/>
              </a:ext>
            </a:extLst>
          </p:cNvPr>
          <p:cNvSpPr/>
          <p:nvPr/>
        </p:nvSpPr>
        <p:spPr>
          <a:xfrm rot="16200000">
            <a:off x="4580972" y="3407856"/>
            <a:ext cx="348388" cy="607372"/>
          </a:xfrm>
          <a:prstGeom prst="can">
            <a:avLst/>
          </a:prstGeom>
          <a:solidFill>
            <a:srgbClr val="64D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44D2D-26F5-CEA1-862A-F1AD75EFDDB1}"/>
              </a:ext>
            </a:extLst>
          </p:cNvPr>
          <p:cNvSpPr txBox="1"/>
          <p:nvPr/>
        </p:nvSpPr>
        <p:spPr>
          <a:xfrm>
            <a:off x="4152057" y="2782992"/>
            <a:ext cx="133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200" dirty="0">
                <a:solidFill>
                  <a:srgbClr val="64D7EF"/>
                </a:solidFill>
              </a:rPr>
              <a:t>App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A16D2-0B99-3CF7-1749-5D79DDE4C1D0}"/>
              </a:ext>
            </a:extLst>
          </p:cNvPr>
          <p:cNvSpPr txBox="1"/>
          <p:nvPr/>
        </p:nvSpPr>
        <p:spPr>
          <a:xfrm>
            <a:off x="4152057" y="3023047"/>
            <a:ext cx="133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200" dirty="0">
                <a:solidFill>
                  <a:srgbClr val="64D7EF"/>
                </a:solidFill>
              </a:rPr>
              <a:t>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75E75-0758-9DCE-0B74-2926CD8B9B9B}"/>
              </a:ext>
            </a:extLst>
          </p:cNvPr>
          <p:cNvSpPr txBox="1"/>
          <p:nvPr/>
        </p:nvSpPr>
        <p:spPr>
          <a:xfrm>
            <a:off x="4085848" y="3928924"/>
            <a:ext cx="133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200" dirty="0">
                <a:solidFill>
                  <a:srgbClr val="64D7EF"/>
                </a:solidFill>
              </a:rPr>
              <a:t>Message Broker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F4133-396E-A778-874E-E1E7BAF0D1D9}"/>
              </a:ext>
            </a:extLst>
          </p:cNvPr>
          <p:cNvSpPr txBox="1"/>
          <p:nvPr/>
        </p:nvSpPr>
        <p:spPr>
          <a:xfrm>
            <a:off x="5187214" y="4286524"/>
            <a:ext cx="133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200" dirty="0">
                <a:solidFill>
                  <a:srgbClr val="64D7EF"/>
                </a:solidFill>
              </a:rPr>
              <a:t>Infrastructure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E2A528-5264-8011-28EC-AC41FB03F435}"/>
              </a:ext>
            </a:extLst>
          </p:cNvPr>
          <p:cNvCxnSpPr>
            <a:cxnSpLocks/>
          </p:cNvCxnSpPr>
          <p:nvPr/>
        </p:nvCxnSpPr>
        <p:spPr>
          <a:xfrm>
            <a:off x="3923928" y="4258016"/>
            <a:ext cx="3816424" cy="0"/>
          </a:xfrm>
          <a:prstGeom prst="line">
            <a:avLst/>
          </a:prstGeom>
          <a:ln>
            <a:solidFill>
              <a:srgbClr val="64D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713D76F7-6C75-8540-86D3-70781DA11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0176EB9-131B-8219-7190-D6C23D3A0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9EE57-ECF9-11CE-6DBD-E5E3699801AF}"/>
              </a:ext>
            </a:extLst>
          </p:cNvPr>
          <p:cNvSpPr/>
          <p:nvPr/>
        </p:nvSpPr>
        <p:spPr>
          <a:xfrm>
            <a:off x="0" y="1236897"/>
            <a:ext cx="9144000" cy="3454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18519-0FA8-ADC7-A9D4-89AC6888713D}"/>
              </a:ext>
            </a:extLst>
          </p:cNvPr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EE396-C930-39D2-4C8D-FD63F564B0DD}"/>
              </a:ext>
            </a:extLst>
          </p:cNvPr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E3733B-AA57-34ED-BF67-B3521BA21146}"/>
              </a:ext>
            </a:extLst>
          </p:cNvPr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B667-0061-72F7-4CF4-3625EE355DEC}"/>
              </a:ext>
            </a:extLst>
          </p:cNvPr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E7983A8-3F36-4019-2136-EFD8303E58B9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Topologías actuales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3B722-0186-89BE-11F8-AE05859D9B67}"/>
              </a:ext>
            </a:extLst>
          </p:cNvPr>
          <p:cNvSpPr txBox="1"/>
          <p:nvPr/>
        </p:nvSpPr>
        <p:spPr>
          <a:xfrm>
            <a:off x="6800162" y="929120"/>
            <a:ext cx="2267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O" dirty="0">
                <a:solidFill>
                  <a:schemeClr val="tx1"/>
                </a:solidFill>
              </a:rPr>
              <a:t>Fuente: Softkraft</a:t>
            </a:r>
          </a:p>
        </p:txBody>
      </p:sp>
      <p:pic>
        <p:nvPicPr>
          <p:cNvPr id="2050" name="Picture 2" descr="Microservices Architecture">
            <a:extLst>
              <a:ext uri="{FF2B5EF4-FFF2-40B4-BE49-F238E27FC236}">
                <a16:creationId xmlns:a16="http://schemas.microsoft.com/office/drawing/2014/main" id="{82F18634-D223-6781-0F1C-121D24DF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20" y="1236897"/>
            <a:ext cx="5677359" cy="34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1B1F8-1D9E-2E6B-09BD-7E1F74F68E0E}"/>
              </a:ext>
            </a:extLst>
          </p:cNvPr>
          <p:cNvSpPr txBox="1"/>
          <p:nvPr/>
        </p:nvSpPr>
        <p:spPr>
          <a:xfrm>
            <a:off x="4982802" y="4462651"/>
            <a:ext cx="133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200" dirty="0">
                <a:solidFill>
                  <a:srgbClr val="64D7EF"/>
                </a:solidFill>
              </a:rPr>
              <a:t>Infrastructure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04AC84-2AB3-FF56-38E1-DC287AE2CCC3}"/>
              </a:ext>
            </a:extLst>
          </p:cNvPr>
          <p:cNvCxnSpPr>
            <a:cxnSpLocks/>
          </p:cNvCxnSpPr>
          <p:nvPr/>
        </p:nvCxnSpPr>
        <p:spPr>
          <a:xfrm>
            <a:off x="4139952" y="4495961"/>
            <a:ext cx="3024336" cy="0"/>
          </a:xfrm>
          <a:prstGeom prst="line">
            <a:avLst/>
          </a:prstGeom>
          <a:ln>
            <a:solidFill>
              <a:srgbClr val="64D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6518C307-2C94-5B8D-E76A-E5530C41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714C4B85-BF47-D161-4229-33688B54D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9AAF5E-2A6F-5FA9-AA9C-665114FB6ACB}"/>
              </a:ext>
            </a:extLst>
          </p:cNvPr>
          <p:cNvSpPr/>
          <p:nvPr/>
        </p:nvSpPr>
        <p:spPr>
          <a:xfrm>
            <a:off x="0" y="1236897"/>
            <a:ext cx="9144000" cy="3454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A057F-442E-BA4B-5D23-BDF202C0AD5D}"/>
              </a:ext>
            </a:extLst>
          </p:cNvPr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1B3FB-0F30-3749-976C-0F2DE96A1F8B}"/>
              </a:ext>
            </a:extLst>
          </p:cNvPr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1C6BE9-33F6-7C9F-8BE9-8D2DF69CF904}"/>
              </a:ext>
            </a:extLst>
          </p:cNvPr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96A5DD-9EE1-AC0A-7B7D-27877F3BA692}"/>
              </a:ext>
            </a:extLst>
          </p:cNvPr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250E2809-72E2-8BEA-7971-4B459A4A17EC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Topologías actuales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CFD1C-3BBD-4F9E-92E0-38170E5666D2}"/>
              </a:ext>
            </a:extLst>
          </p:cNvPr>
          <p:cNvSpPr txBox="1"/>
          <p:nvPr/>
        </p:nvSpPr>
        <p:spPr>
          <a:xfrm>
            <a:off x="6800162" y="929120"/>
            <a:ext cx="2267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O" dirty="0">
                <a:solidFill>
                  <a:schemeClr val="tx1"/>
                </a:solidFill>
              </a:rPr>
              <a:t>Fuente: Softkraft</a:t>
            </a:r>
          </a:p>
        </p:txBody>
      </p:sp>
      <p:pic>
        <p:nvPicPr>
          <p:cNvPr id="4098" name="Picture 2" descr="Serverless Architecture">
            <a:extLst>
              <a:ext uri="{FF2B5EF4-FFF2-40B4-BE49-F238E27FC236}">
                <a16:creationId xmlns:a16="http://schemas.microsoft.com/office/drawing/2014/main" id="{2DB41253-6FE9-5559-593B-45C989DE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77" y="1255881"/>
            <a:ext cx="5214966" cy="31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8D6C5-9D6D-6DC4-A9E4-5E6A940710C2}"/>
              </a:ext>
            </a:extLst>
          </p:cNvPr>
          <p:cNvSpPr txBox="1"/>
          <p:nvPr/>
        </p:nvSpPr>
        <p:spPr>
          <a:xfrm>
            <a:off x="4982802" y="4382983"/>
            <a:ext cx="133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200" dirty="0">
                <a:solidFill>
                  <a:srgbClr val="64D7EF"/>
                </a:solidFill>
              </a:rPr>
              <a:t>Infrastructure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6460C4-410A-B01C-E262-D521F9B5D2DA}"/>
              </a:ext>
            </a:extLst>
          </p:cNvPr>
          <p:cNvCxnSpPr>
            <a:cxnSpLocks/>
          </p:cNvCxnSpPr>
          <p:nvPr/>
        </p:nvCxnSpPr>
        <p:spPr>
          <a:xfrm>
            <a:off x="4139952" y="4416293"/>
            <a:ext cx="3024336" cy="0"/>
          </a:xfrm>
          <a:prstGeom prst="line">
            <a:avLst/>
          </a:prstGeom>
          <a:ln>
            <a:solidFill>
              <a:srgbClr val="64D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84427457-DE17-7929-3E4A-7D4E8877C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71BC84F1-E4AB-165B-A879-541A9F1F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791BB-A39B-3504-137B-7B9623F60B98}"/>
              </a:ext>
            </a:extLst>
          </p:cNvPr>
          <p:cNvCxnSpPr/>
          <p:nvPr/>
        </p:nvCxnSpPr>
        <p:spPr>
          <a:xfrm>
            <a:off x="3347864" y="1867345"/>
            <a:ext cx="0" cy="27926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FFB305-7F17-7EE6-2B18-7B0C3D4D35B2}"/>
              </a:ext>
            </a:extLst>
          </p:cNvPr>
          <p:cNvCxnSpPr/>
          <p:nvPr/>
        </p:nvCxnSpPr>
        <p:spPr>
          <a:xfrm>
            <a:off x="6876256" y="1867345"/>
            <a:ext cx="0" cy="27926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BBCE7CB8-9518-C408-4966-23AF2EE2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83568" y="1707654"/>
            <a:ext cx="3987668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Tecnologías</a:t>
            </a:r>
            <a:endParaRPr lang="en-US" dirty="0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EED5CEAC-A822-E050-D55C-14155EF18BD7}"/>
              </a:ext>
            </a:extLst>
          </p:cNvPr>
          <p:cNvSpPr/>
          <p:nvPr/>
        </p:nvSpPr>
        <p:spPr>
          <a:xfrm>
            <a:off x="1979711" y="2639691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CC8E933A-2A18-027A-6FB6-B9A32E246FDB}"/>
              </a:ext>
            </a:extLst>
          </p:cNvPr>
          <p:cNvSpPr/>
          <p:nvPr/>
        </p:nvSpPr>
        <p:spPr>
          <a:xfrm>
            <a:off x="2976344" y="2635227"/>
            <a:ext cx="169489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02FD26C-6789-1B28-8969-2DA62962F8B8}"/>
              </a:ext>
            </a:extLst>
          </p:cNvPr>
          <p:cNvSpPr/>
          <p:nvPr/>
        </p:nvSpPr>
        <p:spPr>
          <a:xfrm>
            <a:off x="683567" y="2638371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40D3DC-61C4-BDBE-CBCF-2E9FC62DECD8}"/>
              </a:ext>
            </a:extLst>
          </p:cNvPr>
          <p:cNvSpPr/>
          <p:nvPr/>
        </p:nvSpPr>
        <p:spPr>
          <a:xfrm>
            <a:off x="683567" y="3799953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Xamarin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ABD9E27D-E8AA-E084-7EA2-06C00315F816}"/>
              </a:ext>
            </a:extLst>
          </p:cNvPr>
          <p:cNvSpPr/>
          <p:nvPr/>
        </p:nvSpPr>
        <p:spPr>
          <a:xfrm>
            <a:off x="2339751" y="3799953"/>
            <a:ext cx="230425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Cordova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ED62F1A-58D6-FED8-7CDE-5AF8695E39D6}"/>
              </a:ext>
            </a:extLst>
          </p:cNvPr>
          <p:cNvSpPr/>
          <p:nvPr/>
        </p:nvSpPr>
        <p:spPr>
          <a:xfrm>
            <a:off x="3594825" y="3219822"/>
            <a:ext cx="107641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1AE405D7-3D1F-AAC3-DB54-EF22FB496443}"/>
              </a:ext>
            </a:extLst>
          </p:cNvPr>
          <p:cNvSpPr/>
          <p:nvPr/>
        </p:nvSpPr>
        <p:spPr>
          <a:xfrm>
            <a:off x="685240" y="3219822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Ionic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A62D264-0B0D-2148-C62A-15176A6563BF}"/>
              </a:ext>
            </a:extLst>
          </p:cNvPr>
          <p:cNvSpPr/>
          <p:nvPr/>
        </p:nvSpPr>
        <p:spPr>
          <a:xfrm>
            <a:off x="1675581" y="3219822"/>
            <a:ext cx="177836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responsive app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9E39A2E9-4483-778C-6B57-FCD60E2566D2}"/>
              </a:ext>
            </a:extLst>
          </p:cNvPr>
          <p:cNvSpPr/>
          <p:nvPr/>
        </p:nvSpPr>
        <p:spPr>
          <a:xfrm>
            <a:off x="5220072" y="3450175"/>
            <a:ext cx="325471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Desarrollo </a:t>
            </a:r>
            <a:r>
              <a:rPr lang="en-US" dirty="0" err="1"/>
              <a:t>Nativo</a:t>
            </a:r>
            <a:endParaRPr 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4CC9D4E3-2E7B-2902-548F-8BF410D07859}"/>
              </a:ext>
            </a:extLst>
          </p:cNvPr>
          <p:cNvSpPr/>
          <p:nvPr/>
        </p:nvSpPr>
        <p:spPr>
          <a:xfrm>
            <a:off x="6797336" y="2422129"/>
            <a:ext cx="16705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Desarrollo </a:t>
            </a:r>
            <a:r>
              <a:rPr lang="en-US" dirty="0" err="1"/>
              <a:t>Híbrido</a:t>
            </a:r>
            <a:endParaRPr lang="en-US" dirty="0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95BCF33-704A-7521-107B-495595E8D638}"/>
              </a:ext>
            </a:extLst>
          </p:cNvPr>
          <p:cNvSpPr/>
          <p:nvPr/>
        </p:nvSpPr>
        <p:spPr>
          <a:xfrm>
            <a:off x="5213161" y="2422128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Desarrollo Web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59CA824-D34B-31B7-7289-7C33EC6878E0}"/>
              </a:ext>
            </a:extLst>
          </p:cNvPr>
          <p:cNvSpPr/>
          <p:nvPr/>
        </p:nvSpPr>
        <p:spPr>
          <a:xfrm>
            <a:off x="5220072" y="2942053"/>
            <a:ext cx="43204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902C82AA-B247-BEC1-856F-2DEDAD455FCE}"/>
              </a:ext>
            </a:extLst>
          </p:cNvPr>
          <p:cNvSpPr/>
          <p:nvPr/>
        </p:nvSpPr>
        <p:spPr>
          <a:xfrm>
            <a:off x="5760132" y="2942053"/>
            <a:ext cx="90010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Lifecycles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BB61840-D1D8-5C84-89C8-E074455DFB28}"/>
              </a:ext>
            </a:extLst>
          </p:cNvPr>
          <p:cNvSpPr/>
          <p:nvPr/>
        </p:nvSpPr>
        <p:spPr>
          <a:xfrm>
            <a:off x="6768244" y="2942053"/>
            <a:ext cx="97210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FAC4D141-8447-0068-B535-D08C41208814}"/>
              </a:ext>
            </a:extLst>
          </p:cNvPr>
          <p:cNvSpPr/>
          <p:nvPr/>
        </p:nvSpPr>
        <p:spPr>
          <a:xfrm>
            <a:off x="7848363" y="2942053"/>
            <a:ext cx="62642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51E33C-8AC9-F2E3-7BAD-2739EF79AC8D}"/>
              </a:ext>
            </a:extLst>
          </p:cNvPr>
          <p:cNvCxnSpPr/>
          <p:nvPr/>
        </p:nvCxnSpPr>
        <p:spPr>
          <a:xfrm flipV="1">
            <a:off x="8676456" y="2221973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logo with white text&#10;&#10;AI-generated content may be incorrect.">
            <a:extLst>
              <a:ext uri="{FF2B5EF4-FFF2-40B4-BE49-F238E27FC236}">
                <a16:creationId xmlns:a16="http://schemas.microsoft.com/office/drawing/2014/main" id="{E0C67EDC-574D-F5A6-5183-0D5C4A20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E43AD9C4-E45E-6A60-6731-2CDFF4E8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83568" y="1707654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326585" y="3152433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79712" y="2639691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76346" y="2635227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83568" y="2638371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83568" y="3147969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138204" y="3152433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92885" y="3144827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156177" y="3138434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211960" y="2635227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530548" y="2628834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849137" y="2628834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514243" y="3146398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83567" y="3667104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443319" y="3667104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82053" y="3667104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76981" y="3655998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79517" y="3667103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2D6DE3B9-453A-E96E-06F3-10A33580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48846" y="138750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Card {</a:t>
            </a:r>
          </a:p>
          <a:p>
            <a:r>
              <a:rPr lang="en-US" dirty="0"/>
              <a:t>   Column{</a:t>
            </a:r>
          </a:p>
          <a:p>
            <a:r>
              <a:rPr lang="en-US" dirty="0"/>
              <a:t>      Image(…)</a:t>
            </a:r>
            <a:br>
              <a:rPr lang="en-US" dirty="0"/>
            </a:br>
            <a:r>
              <a:rPr lang="en-US" dirty="0"/>
              <a:t>      Text(…)</a:t>
            </a:r>
            <a:br>
              <a:rPr lang="en-US" dirty="0"/>
            </a:br>
            <a:r>
              <a:rPr lang="en-US" dirty="0"/>
              <a:t>      Row{…}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r>
              <a:rPr lang="en-US" dirty="0" err="1">
                <a:solidFill>
                  <a:schemeClr val="tx1"/>
                </a:solidFill>
              </a:rPr>
              <a:t>Herramienta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Drag and Drop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6E708-8C4C-62B7-02F2-0DE5C28B458E}"/>
              </a:ext>
            </a:extLst>
          </p:cNvPr>
          <p:cNvSpPr txBox="1"/>
          <p:nvPr/>
        </p:nvSpPr>
        <p:spPr>
          <a:xfrm>
            <a:off x="7056901" y="2672492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Vistas </a:t>
            </a:r>
            <a:r>
              <a:rPr lang="en-US" dirty="0" err="1">
                <a:solidFill>
                  <a:schemeClr val="tx1"/>
                </a:solidFill>
              </a:rPr>
              <a:t>declarativas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704C4-50E9-AA73-1F30-C4BDF60A80A8}"/>
              </a:ext>
            </a:extLst>
          </p:cNvPr>
          <p:cNvSpPr txBox="1"/>
          <p:nvPr/>
        </p:nvSpPr>
        <p:spPr>
          <a:xfrm>
            <a:off x="4075260" y="13825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NOWDAYS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214BBCB-D244-4FCE-13C6-5673A6B6B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8"/>
          <a:stretch/>
        </p:blipFill>
        <p:spPr bwMode="auto">
          <a:xfrm>
            <a:off x="7246443" y="3918368"/>
            <a:ext cx="330648" cy="3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ndroid Developers Blog: Announcing Jetpack Compose Alpha!">
            <a:extLst>
              <a:ext uri="{FF2B5EF4-FFF2-40B4-BE49-F238E27FC236}">
                <a16:creationId xmlns:a16="http://schemas.microsoft.com/office/drawing/2014/main" id="{52DA3661-AD40-03D2-26BB-961FB525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68" y="3827791"/>
            <a:ext cx="472933" cy="5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0D5D1-10EB-AB22-8ED1-41AA7E756D8F}"/>
              </a:ext>
            </a:extLst>
          </p:cNvPr>
          <p:cNvSpPr txBox="1"/>
          <p:nvPr/>
        </p:nvSpPr>
        <p:spPr>
          <a:xfrm>
            <a:off x="7661910" y="4277459"/>
            <a:ext cx="644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Jetpack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Compose</a:t>
            </a:r>
            <a:endParaRPr lang="en-CO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AA34E-54CC-9EA1-4646-E43B5CFFA761}"/>
              </a:ext>
            </a:extLst>
          </p:cNvPr>
          <p:cNvSpPr txBox="1"/>
          <p:nvPr/>
        </p:nvSpPr>
        <p:spPr>
          <a:xfrm>
            <a:off x="7088131" y="4278761"/>
            <a:ext cx="6444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Flutter</a:t>
            </a:r>
            <a:endParaRPr lang="en-CO" sz="700" dirty="0"/>
          </a:p>
        </p:txBody>
      </p:sp>
      <p:pic>
        <p:nvPicPr>
          <p:cNvPr id="5126" name="Picture 6" descr="Swift - Resources - Apple Developer">
            <a:extLst>
              <a:ext uri="{FF2B5EF4-FFF2-40B4-BE49-F238E27FC236}">
                <a16:creationId xmlns:a16="http://schemas.microsoft.com/office/drawing/2014/main" id="{4741AF4E-3BE1-5922-A4A4-26D75CFD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97" y="3918368"/>
            <a:ext cx="330296" cy="3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AE234-CD21-C3C6-3641-CEF7D802CD4F}"/>
              </a:ext>
            </a:extLst>
          </p:cNvPr>
          <p:cNvSpPr txBox="1"/>
          <p:nvPr/>
        </p:nvSpPr>
        <p:spPr>
          <a:xfrm>
            <a:off x="8265537" y="4278761"/>
            <a:ext cx="6444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Swift UI</a:t>
            </a:r>
            <a:endParaRPr lang="en-CO" sz="700"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E81F740B-02C2-36B7-5584-B92868757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1026" name="Picture 2" descr="SwiftUI vs. Jetpack Compose: Why Android Wins Hands Down | by Michael Long  | Better Programming">
            <a:extLst>
              <a:ext uri="{FF2B5EF4-FFF2-40B4-BE49-F238E27FC236}">
                <a16:creationId xmlns:a16="http://schemas.microsoft.com/office/drawing/2014/main" id="{8AD14B53-75BB-EBA4-51CD-B840CE1D3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6914" r="2835" b="6237"/>
          <a:stretch/>
        </p:blipFill>
        <p:spPr bwMode="auto">
          <a:xfrm>
            <a:off x="2015716" y="1843422"/>
            <a:ext cx="5112568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5F6CD849-E475-196B-7323-BDA60B37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2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4098" name="Picture 2" descr="Building a menu using List - a free SwiftUI by Example tutorial">
            <a:extLst>
              <a:ext uri="{FF2B5EF4-FFF2-40B4-BE49-F238E27FC236}">
                <a16:creationId xmlns:a16="http://schemas.microsoft.com/office/drawing/2014/main" id="{66BC4894-0C6B-DA52-2587-BBC75BFB7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3483"/>
          <a:stretch/>
        </p:blipFill>
        <p:spPr bwMode="auto">
          <a:xfrm>
            <a:off x="1971712" y="1890382"/>
            <a:ext cx="5596114" cy="26255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EB5F9618-89CD-82BC-2F55-08E517DE6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09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Características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7B740ED2-B81C-D36D-A315-1A610DA2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90577-7317-3484-E53F-62A3B0572DBA}"/>
              </a:ext>
            </a:extLst>
          </p:cNvPr>
          <p:cNvGraphicFramePr>
            <a:graphicFrameLocks noGrp="1"/>
          </p:cNvGraphicFramePr>
          <p:nvPr/>
        </p:nvGraphicFramePr>
        <p:xfrm>
          <a:off x="15628" y="915566"/>
          <a:ext cx="9121140" cy="3469000"/>
        </p:xfrm>
        <a:graphic>
          <a:graphicData uri="http://schemas.openxmlformats.org/drawingml/2006/table">
            <a:tbl>
              <a:tblPr>
                <a:effectLst/>
                <a:tableStyleId>{638B1855-1B75-4FBE-930C-398BA8C253C6}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62341289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05779599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106347101"/>
                    </a:ext>
                  </a:extLst>
                </a:gridCol>
              </a:tblGrid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 err="1">
                          <a:solidFill>
                            <a:schemeClr val="tx1"/>
                          </a:solidFill>
                          <a:effectLst/>
                        </a:rPr>
                        <a:t>Flutter</a:t>
                      </a:r>
                      <a:endParaRPr lang="es-ES_tradnl" sz="28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Nativo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338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Lenguaje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Dart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Kotlin/Swift (Android/iOS)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1493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Rendimiento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Similar a nativo, pero procesos complejos de la interfaz de usuario pueden ser más lentas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Mejor rendimiento posible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8979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Tiempo de desarrollo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Más rápido debido a la base de código única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Generalmente más lento, requiere código separado para cada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95187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Mantenimiento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Más fácil, debido a una única base de código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Más complejo, requiere mantener bases de código separadas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35592"/>
                  </a:ext>
                </a:extLst>
              </a:tr>
            </a:tbl>
          </a:graphicData>
        </a:graphic>
      </p:graphicFrame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6F0C9328-CEA7-A79C-E8CE-78C86FD5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1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90577-7317-3484-E53F-62A3B0572DBA}"/>
              </a:ext>
            </a:extLst>
          </p:cNvPr>
          <p:cNvGraphicFramePr>
            <a:graphicFrameLocks noGrp="1"/>
          </p:cNvGraphicFramePr>
          <p:nvPr/>
        </p:nvGraphicFramePr>
        <p:xfrm>
          <a:off x="11430" y="723319"/>
          <a:ext cx="9121140" cy="3697600"/>
        </p:xfrm>
        <a:graphic>
          <a:graphicData uri="http://schemas.openxmlformats.org/drawingml/2006/table">
            <a:tbl>
              <a:tblPr>
                <a:effectLst/>
                <a:tableStyleId>{638B1855-1B75-4FBE-930C-398BA8C253C6}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62341289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05779599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106347101"/>
                    </a:ext>
                  </a:extLst>
                </a:gridCol>
              </a:tblGrid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 err="1">
                          <a:solidFill>
                            <a:schemeClr val="tx1"/>
                          </a:solidFill>
                          <a:effectLst/>
                        </a:rPr>
                        <a:t>Flutter</a:t>
                      </a:r>
                      <a:endParaRPr lang="es-ES_tradnl" sz="28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Nativo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338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Comunidad y soporte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Creciente, pero aún más pequeña que las comunidades de desarrollo nativas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Grande y madura, con amplios recursos de soporte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1493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Soporte de paquetes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Bueno y en crecimiento, pero algunos paquetes aún pueden faltar o ser menos maduros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Amplio soporte para diversas funcionalidades a través de numerosas bibliotecas y herramientas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8979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API y características específicas de la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Se pueden usar, pero se requiere código nativo adicional, lo que puede complicar el desarrollo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Acceso directo a todas las API y características de la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33241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Soporte de CI/CD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Posible, pero menos herramientas y configuraciones listas para usar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Completo, con muchas herramientas listas para usar como </a:t>
                      </a:r>
                      <a:r>
                        <a:rPr lang="es-ES_tradnl" sz="1500" noProof="0" dirty="0" err="1">
                          <a:solidFill>
                            <a:schemeClr val="tx1"/>
                          </a:solidFill>
                          <a:effectLst/>
                        </a:rPr>
                        <a:t>Fastlane</a:t>
                      </a:r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, Jenkins, etc.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95187"/>
                  </a:ext>
                </a:extLst>
              </a:tr>
            </a:tbl>
          </a:graphicData>
        </a:graphic>
      </p:graphicFrame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C9D0C342-5E5B-65B1-6148-9E613FF9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7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Casos de uso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B09F7A3F-CFC5-1340-D23D-D1AA87B4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2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FE0B9-5739-482A-E7FC-2D86126E7493}"/>
              </a:ext>
            </a:extLst>
          </p:cNvPr>
          <p:cNvGraphicFramePr>
            <a:graphicFrameLocks noGrp="1"/>
          </p:cNvGraphicFramePr>
          <p:nvPr/>
        </p:nvGraphicFramePr>
        <p:xfrm>
          <a:off x="0" y="1174586"/>
          <a:ext cx="9144000" cy="2794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5714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1184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854139"/>
                    </a:ext>
                  </a:extLst>
                </a:gridCol>
              </a:tblGrid>
              <a:tr h="130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Caso de </a:t>
                      </a:r>
                      <a:r>
                        <a:rPr lang="en-US" sz="2800" dirty="0" err="1">
                          <a:effectLst/>
                        </a:rPr>
                        <a:t>uso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Flutter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err="1">
                          <a:effectLst/>
                        </a:rPr>
                        <a:t>Nativo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9923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Prototipado rápido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Perfecto para </a:t>
                      </a:r>
                      <a:r>
                        <a:rPr lang="en-US" sz="1500" dirty="0" err="1">
                          <a:effectLst/>
                        </a:rPr>
                        <a:t>prototipado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rápido</a:t>
                      </a:r>
                      <a:r>
                        <a:rPr lang="en-US" sz="1500" dirty="0">
                          <a:effectLst/>
                        </a:rPr>
                        <a:t> gracias a la </a:t>
                      </a:r>
                      <a:r>
                        <a:rPr lang="en-US" sz="1500" dirty="0" err="1">
                          <a:effectLst/>
                        </a:rPr>
                        <a:t>función</a:t>
                      </a:r>
                      <a:r>
                        <a:rPr lang="en-US" sz="1500" dirty="0">
                          <a:effectLst/>
                        </a:rPr>
                        <a:t> de "hot reload" y a la base de </a:t>
                      </a:r>
                      <a:r>
                        <a:rPr lang="en-US" sz="1500" dirty="0" err="1">
                          <a:effectLst/>
                        </a:rPr>
                        <a:t>código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única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Puede no ser tan adecuado debido al mayor tiempo de desarrollo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791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Restricciones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presupuestales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Más rentable </a:t>
                      </a:r>
                      <a:r>
                        <a:rPr lang="en-US" sz="1500" dirty="0" err="1">
                          <a:effectLst/>
                        </a:rPr>
                        <a:t>debido</a:t>
                      </a:r>
                      <a:r>
                        <a:rPr lang="en-US" sz="1500" dirty="0">
                          <a:effectLst/>
                        </a:rPr>
                        <a:t> a la base de </a:t>
                      </a:r>
                      <a:r>
                        <a:rPr lang="en-US" sz="1500" dirty="0" err="1">
                          <a:effectLst/>
                        </a:rPr>
                        <a:t>código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única</a:t>
                      </a:r>
                      <a:r>
                        <a:rPr lang="en-US" sz="1500" dirty="0">
                          <a:effectLst/>
                        </a:rPr>
                        <a:t> y al </a:t>
                      </a:r>
                      <a:r>
                        <a:rPr lang="en-US" sz="1500" dirty="0" err="1">
                          <a:effectLst/>
                        </a:rPr>
                        <a:t>menor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tiempo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desarrollo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Puede ser más costoso debido a la necesidad de desarrollo separado para cada plataforma</a:t>
                      </a:r>
                    </a:p>
                  </a:txBody>
                  <a:tcPr marL="0" marR="0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7220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nativas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Puede</a:t>
                      </a:r>
                      <a:r>
                        <a:rPr lang="en-US" sz="1500" dirty="0">
                          <a:effectLst/>
                        </a:rPr>
                        <a:t> no ser la </a:t>
                      </a:r>
                      <a:r>
                        <a:rPr lang="en-US" sz="1500" dirty="0" err="1">
                          <a:effectLst/>
                        </a:rPr>
                        <a:t>mejor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opción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desea</a:t>
                      </a:r>
                      <a:r>
                        <a:rPr lang="en-US" sz="1500" dirty="0">
                          <a:effectLst/>
                        </a:rPr>
                        <a:t> un </a:t>
                      </a:r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inmediato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específicas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La </a:t>
                      </a:r>
                      <a:r>
                        <a:rPr lang="en-US" sz="1500" dirty="0" err="1">
                          <a:effectLst/>
                        </a:rPr>
                        <a:t>mejor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opción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desea</a:t>
                      </a:r>
                      <a:r>
                        <a:rPr lang="en-US" sz="1500" dirty="0">
                          <a:effectLst/>
                        </a:rPr>
                        <a:t> un </a:t>
                      </a:r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inmediato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específicas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r>
                        <a:rPr lang="en-US" sz="1500" dirty="0">
                          <a:effectLst/>
                        </a:rPr>
                        <a:t> al ser </a:t>
                      </a:r>
                      <a:r>
                        <a:rPr lang="en-US" sz="1500" dirty="0" err="1">
                          <a:effectLst/>
                        </a:rPr>
                        <a:t>lanzadas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59560"/>
                  </a:ext>
                </a:extLst>
              </a:tr>
            </a:tbl>
          </a:graphicData>
        </a:graphic>
      </p:graphicFrame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6C91CABD-49B0-F2FC-95D3-46035CC2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3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FE0B9-5739-482A-E7FC-2D86126E7493}"/>
              </a:ext>
            </a:extLst>
          </p:cNvPr>
          <p:cNvGraphicFramePr>
            <a:graphicFrameLocks noGrp="1"/>
          </p:cNvGraphicFramePr>
          <p:nvPr/>
        </p:nvGraphicFramePr>
        <p:xfrm>
          <a:off x="0" y="843558"/>
          <a:ext cx="9144000" cy="37618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5714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1184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854139"/>
                    </a:ext>
                  </a:extLst>
                </a:gridCol>
              </a:tblGrid>
              <a:tr h="130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Caso de </a:t>
                      </a:r>
                      <a:r>
                        <a:rPr lang="en-US" sz="2800" dirty="0" err="1">
                          <a:effectLst/>
                        </a:rPr>
                        <a:t>uso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Flutter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err="1">
                          <a:effectLst/>
                        </a:rPr>
                        <a:t>Nativo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9923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Complejidad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aplicación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Bueno para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complejidad</a:t>
                      </a:r>
                      <a:r>
                        <a:rPr lang="en-US" sz="1500" dirty="0">
                          <a:effectLst/>
                        </a:rPr>
                        <a:t> media, </a:t>
                      </a:r>
                      <a:r>
                        <a:rPr lang="en-US" sz="1500" dirty="0" err="1">
                          <a:effectLst/>
                        </a:rPr>
                        <a:t>pero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puede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tener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problemas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rendimiento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de alto </a:t>
                      </a:r>
                      <a:r>
                        <a:rPr lang="en-US" sz="1500" dirty="0" err="1">
                          <a:effectLst/>
                        </a:rPr>
                        <a:t>nivel</a:t>
                      </a:r>
                      <a:r>
                        <a:rPr lang="en-US" sz="1500" dirty="0">
                          <a:effectLst/>
                        </a:rPr>
                        <a:t> o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gráficos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intensivos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Ideal para crear aplicaciones de alto rendimiento y complejas, como juegos en 3D o aplicaciones con gran carga computacional</a:t>
                      </a: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791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Disponibilidad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>
                          <a:effectLst/>
                        </a:rPr>
                        <a:t>desarrolladores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La </a:t>
                      </a:r>
                      <a:r>
                        <a:rPr lang="en-US" sz="1500" dirty="0" err="1">
                          <a:effectLst/>
                        </a:rPr>
                        <a:t>comunidad</a:t>
                      </a:r>
                      <a:r>
                        <a:rPr lang="en-US" sz="1500" dirty="0">
                          <a:effectLst/>
                        </a:rPr>
                        <a:t> de Flutter </a:t>
                      </a:r>
                      <a:r>
                        <a:rPr lang="en-US" sz="1500" dirty="0" err="1">
                          <a:effectLst/>
                        </a:rPr>
                        <a:t>está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creciendo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pero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aún</a:t>
                      </a:r>
                      <a:r>
                        <a:rPr lang="en-US" sz="1500" dirty="0">
                          <a:effectLst/>
                        </a:rPr>
                        <a:t> es </a:t>
                      </a:r>
                      <a:r>
                        <a:rPr lang="en-US" sz="1500" dirty="0" err="1">
                          <a:effectLst/>
                        </a:rPr>
                        <a:t>más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pequeña</a:t>
                      </a:r>
                      <a:r>
                        <a:rPr lang="en-US" sz="1500" dirty="0">
                          <a:effectLst/>
                        </a:rPr>
                        <a:t> que las </a:t>
                      </a:r>
                      <a:r>
                        <a:rPr lang="en-US" sz="1500" dirty="0" err="1">
                          <a:effectLst/>
                        </a:rPr>
                        <a:t>comunidades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desarrollo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nativas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Más </a:t>
                      </a:r>
                      <a:r>
                        <a:rPr lang="en-US" sz="1500" dirty="0" err="1">
                          <a:effectLst/>
                        </a:rPr>
                        <a:t>fácil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encontrar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desarrolladores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experiencia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ya</a:t>
                      </a:r>
                      <a:r>
                        <a:rPr lang="en-US" sz="1500" dirty="0">
                          <a:effectLst/>
                        </a:rPr>
                        <a:t> que Java, Kotlin, Swift y Objective-C son </a:t>
                      </a:r>
                      <a:r>
                        <a:rPr lang="en-US" sz="1500" dirty="0" err="1">
                          <a:effectLst/>
                        </a:rPr>
                        <a:t>ampliamente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utilizados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7220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UX/UI específica de la plataforma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Menos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adecuado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quiere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seguir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estrictamente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lenguajes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diseño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específicos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r>
                        <a:rPr lang="en-US" sz="1500" dirty="0">
                          <a:effectLst/>
                        </a:rPr>
                        <a:t> (Material Design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Android, Human Interface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iOS)</a:t>
                      </a:r>
                    </a:p>
                  </a:txBody>
                  <a:tcPr marL="108000" marR="10800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Ideal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quiere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seguir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estrictamente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lenguajes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diseño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específicos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59560"/>
                  </a:ext>
                </a:extLst>
              </a:tr>
            </a:tbl>
          </a:graphicData>
        </a:graphic>
      </p:graphicFrame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5B6BE4FE-CFD3-CFBA-C9C8-10444E49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DB13DD70-EEC0-95D0-3D99-DC5ED554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4BA79A0C-72AF-E846-2D8A-A143993E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3285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Mínimo viable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Despligue</a:t>
            </a:r>
            <a:r>
              <a:rPr lang="es-ES" dirty="0">
                <a:solidFill>
                  <a:schemeClr val="tx1"/>
                </a:solidFill>
              </a:rPr>
              <a:t> en 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Despliegue en Google Play (</a:t>
            </a:r>
            <a:r>
              <a:rPr lang="es-ES" dirty="0" err="1">
                <a:solidFill>
                  <a:schemeClr val="tx1"/>
                </a:solidFill>
              </a:rPr>
              <a:t>Signed</a:t>
            </a:r>
            <a:r>
              <a:rPr lang="es-ES" dirty="0">
                <a:solidFill>
                  <a:schemeClr val="tx1"/>
                </a:solidFill>
              </a:rPr>
              <a:t> ABB/APK)</a:t>
            </a:r>
          </a:p>
        </p:txBody>
      </p:sp>
      <p:pic>
        <p:nvPicPr>
          <p:cNvPr id="3" name="Picture 2" descr="A logo with white text&#10;&#10;AI-generated content may be incorrect.">
            <a:extLst>
              <a:ext uri="{FF2B5EF4-FFF2-40B4-BE49-F238E27FC236}">
                <a16:creationId xmlns:a16="http://schemas.microsoft.com/office/drawing/2014/main" id="{C7BC8352-2519-E3DA-4251-A53DC4CC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070029" y="2643758"/>
            <a:ext cx="28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Diseño de base de datos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073949" y="1957437"/>
            <a:ext cx="310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Prototipo gráfico de alta fidelidad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073950" y="13090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Pitch </a:t>
            </a:r>
            <a:r>
              <a:rPr lang="es-CO" dirty="0" err="1">
                <a:solidFill>
                  <a:schemeClr val="tx1"/>
                </a:solidFill>
              </a:rPr>
              <a:t>Elevator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redondeado 17">
            <a:extLst>
              <a:ext uri="{FF2B5EF4-FFF2-40B4-BE49-F238E27FC236}">
                <a16:creationId xmlns:a16="http://schemas.microsoft.com/office/drawing/2014/main" id="{201F760D-9BFB-BD8B-3F9D-115C91B52789}"/>
              </a:ext>
            </a:extLst>
          </p:cNvPr>
          <p:cNvSpPr/>
          <p:nvPr/>
        </p:nvSpPr>
        <p:spPr>
          <a:xfrm>
            <a:off x="1275271" y="2251737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CCF87BB0-9F3C-0C24-619E-E754BF609986}"/>
              </a:ext>
            </a:extLst>
          </p:cNvPr>
          <p:cNvSpPr/>
          <p:nvPr/>
        </p:nvSpPr>
        <p:spPr>
          <a:xfrm>
            <a:off x="1275271" y="2920475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8" name="Rectángulo redondeado 17">
            <a:extLst>
              <a:ext uri="{FF2B5EF4-FFF2-40B4-BE49-F238E27FC236}">
                <a16:creationId xmlns:a16="http://schemas.microsoft.com/office/drawing/2014/main" id="{36865106-42DF-688E-FF9E-DA1B6C5D806D}"/>
              </a:ext>
            </a:extLst>
          </p:cNvPr>
          <p:cNvSpPr/>
          <p:nvPr/>
        </p:nvSpPr>
        <p:spPr>
          <a:xfrm>
            <a:off x="1278821" y="1584461"/>
            <a:ext cx="156498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4" name="CuadroTexto 25">
            <a:extLst>
              <a:ext uri="{FF2B5EF4-FFF2-40B4-BE49-F238E27FC236}">
                <a16:creationId xmlns:a16="http://schemas.microsoft.com/office/drawing/2014/main" id="{260B8EF5-54F6-25E0-2113-355898867F43}"/>
              </a:ext>
            </a:extLst>
          </p:cNvPr>
          <p:cNvSpPr txBox="1"/>
          <p:nvPr/>
        </p:nvSpPr>
        <p:spPr>
          <a:xfrm>
            <a:off x="1043608" y="3292188"/>
            <a:ext cx="339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2AC910BA-271B-DAB4-FCED-B4F6732EC8D7}"/>
              </a:ext>
            </a:extLst>
          </p:cNvPr>
          <p:cNvSpPr/>
          <p:nvPr/>
        </p:nvSpPr>
        <p:spPr>
          <a:xfrm>
            <a:off x="1275271" y="3571223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19" name="CuadroTexto 25">
            <a:extLst>
              <a:ext uri="{FF2B5EF4-FFF2-40B4-BE49-F238E27FC236}">
                <a16:creationId xmlns:a16="http://schemas.microsoft.com/office/drawing/2014/main" id="{53E16849-FD7F-4DFF-F59C-081C88450C99}"/>
              </a:ext>
            </a:extLst>
          </p:cNvPr>
          <p:cNvSpPr txBox="1"/>
          <p:nvPr/>
        </p:nvSpPr>
        <p:spPr>
          <a:xfrm>
            <a:off x="4988500" y="2643758"/>
            <a:ext cx="28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Exhibición</a:t>
            </a:r>
          </a:p>
        </p:txBody>
      </p:sp>
      <p:sp>
        <p:nvSpPr>
          <p:cNvPr id="20" name="CuadroTexto 28">
            <a:extLst>
              <a:ext uri="{FF2B5EF4-FFF2-40B4-BE49-F238E27FC236}">
                <a16:creationId xmlns:a16="http://schemas.microsoft.com/office/drawing/2014/main" id="{39B9F318-2820-DE87-C91B-C88C711F7CAD}"/>
              </a:ext>
            </a:extLst>
          </p:cNvPr>
          <p:cNvSpPr txBox="1"/>
          <p:nvPr/>
        </p:nvSpPr>
        <p:spPr>
          <a:xfrm>
            <a:off x="4992420" y="1957437"/>
            <a:ext cx="310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Sprint 3</a:t>
            </a:r>
          </a:p>
        </p:txBody>
      </p:sp>
      <p:sp>
        <p:nvSpPr>
          <p:cNvPr id="21" name="CuadroTexto 29">
            <a:extLst>
              <a:ext uri="{FF2B5EF4-FFF2-40B4-BE49-F238E27FC236}">
                <a16:creationId xmlns:a16="http://schemas.microsoft.com/office/drawing/2014/main" id="{A17C88A4-D65A-AC23-78C4-FF9707AE57E2}"/>
              </a:ext>
            </a:extLst>
          </p:cNvPr>
          <p:cNvSpPr txBox="1"/>
          <p:nvPr/>
        </p:nvSpPr>
        <p:spPr>
          <a:xfrm>
            <a:off x="4992421" y="13090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22" name="Rectángulo redondeado 17">
            <a:extLst>
              <a:ext uri="{FF2B5EF4-FFF2-40B4-BE49-F238E27FC236}">
                <a16:creationId xmlns:a16="http://schemas.microsoft.com/office/drawing/2014/main" id="{BBA48B77-1B9F-A117-BFE0-5C9E6DB27268}"/>
              </a:ext>
            </a:extLst>
          </p:cNvPr>
          <p:cNvSpPr/>
          <p:nvPr/>
        </p:nvSpPr>
        <p:spPr>
          <a:xfrm>
            <a:off x="5193742" y="2251737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3" name="Rectángulo redondeado 17">
            <a:extLst>
              <a:ext uri="{FF2B5EF4-FFF2-40B4-BE49-F238E27FC236}">
                <a16:creationId xmlns:a16="http://schemas.microsoft.com/office/drawing/2014/main" id="{C42A1240-BA94-4E1E-0789-4C388B4AC9E0}"/>
              </a:ext>
            </a:extLst>
          </p:cNvPr>
          <p:cNvSpPr/>
          <p:nvPr/>
        </p:nvSpPr>
        <p:spPr>
          <a:xfrm>
            <a:off x="5193742" y="2920475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4" name="Rectángulo redondeado 17">
            <a:extLst>
              <a:ext uri="{FF2B5EF4-FFF2-40B4-BE49-F238E27FC236}">
                <a16:creationId xmlns:a16="http://schemas.microsoft.com/office/drawing/2014/main" id="{1FFAF938-3692-5FDA-3C5F-3D5F0D4A8A68}"/>
              </a:ext>
            </a:extLst>
          </p:cNvPr>
          <p:cNvSpPr/>
          <p:nvPr/>
        </p:nvSpPr>
        <p:spPr>
          <a:xfrm>
            <a:off x="5197292" y="1584461"/>
            <a:ext cx="217835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pic>
        <p:nvPicPr>
          <p:cNvPr id="28" name="Picture 27" descr="A logo with white text&#10;&#10;AI-generated content may be incorrect.">
            <a:extLst>
              <a:ext uri="{FF2B5EF4-FFF2-40B4-BE49-F238E27FC236}">
                <a16:creationId xmlns:a16="http://schemas.microsoft.com/office/drawing/2014/main" id="{310BFD37-493F-A133-23AE-1D00E1B1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3B07-CDB4-0C09-37CA-08063E9AC8E4}"/>
              </a:ext>
            </a:extLst>
          </p:cNvPr>
          <p:cNvSpPr/>
          <p:nvPr/>
        </p:nvSpPr>
        <p:spPr>
          <a:xfrm>
            <a:off x="-36512" y="1821799"/>
            <a:ext cx="9191814" cy="2262119"/>
          </a:xfrm>
          <a:prstGeom prst="rect">
            <a:avLst/>
          </a:prstGeom>
          <a:solidFill>
            <a:srgbClr val="CB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 evento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0"/>
            <a:ext cx="7543800" cy="3275681"/>
          </a:xfrm>
        </p:spPr>
        <p:txBody>
          <a:bodyPr>
            <a:normAutofit fontScale="85000" lnSpcReduction="20000"/>
          </a:bodyPr>
          <a:lstStyle/>
          <a:p>
            <a:r>
              <a:rPr lang="es-ES" sz="2000" b="1" dirty="0"/>
              <a:t>Pitch </a:t>
            </a:r>
            <a:r>
              <a:rPr lang="es-ES" sz="2000" b="1" dirty="0" err="1"/>
              <a:t>Elevator</a:t>
            </a:r>
            <a:r>
              <a:rPr lang="es-ES" sz="2000" b="1" dirty="0"/>
              <a:t>. Semana 5</a:t>
            </a:r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r>
              <a:rPr lang="es-ES" dirty="0"/>
              <a:t>Deberá preparar 3 propuestas de proyecto final de aplicaciones móviles. Lo hará en una exposición sucinta en la que el objetivo es convencer a la audiencia.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2" descr="Qué es un Elevator Pitch y cómo prepararlo? + Ejemplos">
            <a:extLst>
              <a:ext uri="{FF2B5EF4-FFF2-40B4-BE49-F238E27FC236}">
                <a16:creationId xmlns:a16="http://schemas.microsoft.com/office/drawing/2014/main" id="{5AF61BD7-58FD-7CA7-8A21-295C2A10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2089260" y="1821799"/>
            <a:ext cx="5011200" cy="2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white text&#10;&#10;AI-generated content may be incorrect.">
            <a:extLst>
              <a:ext uri="{FF2B5EF4-FFF2-40B4-BE49-F238E27FC236}">
                <a16:creationId xmlns:a16="http://schemas.microsoft.com/office/drawing/2014/main" id="{5722D4A3-5A38-2F02-A4EC-56D43EEB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43482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ogo with white text&#10;&#10;AI-generated content may be incorrect.">
            <a:extLst>
              <a:ext uri="{FF2B5EF4-FFF2-40B4-BE49-F238E27FC236}">
                <a16:creationId xmlns:a16="http://schemas.microsoft.com/office/drawing/2014/main" id="{C1213146-77C6-9D18-8733-B1C288A9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" y="123478"/>
            <a:ext cx="1106332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9162</TotalTime>
  <Words>1318</Words>
  <Application>Microsoft Macintosh PowerPoint</Application>
  <PresentationFormat>On-screen Show (16:9)</PresentationFormat>
  <Paragraphs>389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Próximo evento</vt:lpstr>
      <vt:lpstr>CLASES</vt:lpstr>
      <vt:lpstr>Comunicación</vt:lpstr>
      <vt:lpstr>Comunicación</vt:lpstr>
      <vt:lpstr>Mentimeter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Tendencias del desarrollo móvil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Características</vt:lpstr>
      <vt:lpstr>PowerPoint Presentation</vt:lpstr>
      <vt:lpstr>PowerPoint Presentation</vt:lpstr>
      <vt:lpstr>Casos de uso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150</cp:revision>
  <dcterms:modified xsi:type="dcterms:W3CDTF">2025-02-03T15:25:20Z</dcterms:modified>
</cp:coreProperties>
</file>