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301" r:id="rId14"/>
    <p:sldId id="300" r:id="rId15"/>
    <p:sldId id="299" r:id="rId16"/>
    <p:sldId id="271" r:id="rId17"/>
    <p:sldId id="273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1BA6-707B-4E82-B0DE-555D29010799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6AD4-832F-491B-A6C9-D9EB14E7CD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7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06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79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9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8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7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62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2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5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4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8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5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23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5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EAA89B-6D6E-4EFB-9514-1C58B8A992C5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093CE-D088-4F4D-AED0-AE941B78054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9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51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43" y="119428"/>
            <a:ext cx="3514909" cy="60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8209443" y="1124744"/>
            <a:ext cx="3522144" cy="4416491"/>
          </a:xfrm>
          <a:prstGeom prst="rect">
            <a:avLst/>
          </a:prstGeom>
          <a:solidFill>
            <a:srgbClr val="07304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87" y="1799955"/>
            <a:ext cx="3228085" cy="3927504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1090179" y="578501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Facebook, es una lista de publicaciones</a:t>
            </a:r>
            <a:endParaRPr lang="en-US" sz="2400" dirty="0"/>
          </a:p>
        </p:txBody>
      </p:sp>
      <p:cxnSp>
        <p:nvCxnSpPr>
          <p:cNvPr id="10" name="Conector angular 9"/>
          <p:cNvCxnSpPr>
            <a:stCxn id="3" idx="3"/>
            <a:endCxn id="6" idx="1"/>
          </p:cNvCxnSpPr>
          <p:nvPr/>
        </p:nvCxnSpPr>
        <p:spPr>
          <a:xfrm flipV="1">
            <a:off x="6052973" y="3332990"/>
            <a:ext cx="2156471" cy="430717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43" y="119428"/>
            <a:ext cx="3514909" cy="60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8209443" y="1124744"/>
            <a:ext cx="3522144" cy="4416491"/>
          </a:xfrm>
          <a:prstGeom prst="rect">
            <a:avLst/>
          </a:prstGeom>
          <a:solidFill>
            <a:srgbClr val="07304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87" y="1799955"/>
            <a:ext cx="3228085" cy="3927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7"/>
          <p:cNvSpPr txBox="1"/>
          <p:nvPr/>
        </p:nvSpPr>
        <p:spPr>
          <a:xfrm>
            <a:off x="1090179" y="578501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Facebook, es una lista de publicaciones</a:t>
            </a:r>
            <a:endParaRPr lang="en-US" sz="2400" dirty="0"/>
          </a:p>
        </p:txBody>
      </p:sp>
      <p:cxnSp>
        <p:nvCxnSpPr>
          <p:cNvPr id="10" name="Conector angular 9"/>
          <p:cNvCxnSpPr>
            <a:stCxn id="3" idx="3"/>
            <a:endCxn id="6" idx="1"/>
          </p:cNvCxnSpPr>
          <p:nvPr/>
        </p:nvCxnSpPr>
        <p:spPr>
          <a:xfrm flipV="1">
            <a:off x="6052973" y="3332990"/>
            <a:ext cx="2156471" cy="430717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2927648" y="2564904"/>
            <a:ext cx="2976331" cy="1056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dirty="0">
                <a:solidFill>
                  <a:schemeClr val="tx1"/>
                </a:solidFill>
              </a:rPr>
              <a:t>Descripción de la publicación. La extensión del texto puede ser hasta de 65635 </a:t>
            </a:r>
            <a:r>
              <a:rPr lang="es-ES" sz="1333" dirty="0" err="1">
                <a:solidFill>
                  <a:schemeClr val="tx1"/>
                </a:solidFill>
              </a:rPr>
              <a:t>carácteres</a:t>
            </a:r>
            <a:endParaRPr lang="es-CO" sz="1333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27866" y="3718243"/>
            <a:ext cx="3217871" cy="124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333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2827865" y="3718242"/>
            <a:ext cx="3217872" cy="124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2824288" y="3718241"/>
            <a:ext cx="3221449" cy="1246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2827863" y="4965169"/>
            <a:ext cx="3228087" cy="37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dirty="0" err="1">
                <a:solidFill>
                  <a:schemeClr val="tx1"/>
                </a:solidFill>
              </a:rPr>
              <a:t>Likes</a:t>
            </a:r>
            <a:r>
              <a:rPr lang="es-ES" sz="1333" dirty="0">
                <a:solidFill>
                  <a:schemeClr val="tx1"/>
                </a:solidFill>
              </a:rPr>
              <a:t> y reacciones</a:t>
            </a:r>
            <a:endParaRPr lang="es-CO" sz="1333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827864" y="5338033"/>
            <a:ext cx="1048713" cy="372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dirty="0">
                <a:solidFill>
                  <a:schemeClr val="tx1"/>
                </a:solidFill>
              </a:rPr>
              <a:t>Reaccionar</a:t>
            </a:r>
            <a:endParaRPr lang="es-CO" sz="1333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869554" y="5338033"/>
            <a:ext cx="1048713" cy="372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dirty="0">
                <a:solidFill>
                  <a:schemeClr val="tx1"/>
                </a:solidFill>
              </a:rPr>
              <a:t>Comentar</a:t>
            </a:r>
            <a:endParaRPr lang="es-CO" sz="1333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930853" y="5338033"/>
            <a:ext cx="1114884" cy="372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dirty="0">
                <a:solidFill>
                  <a:schemeClr val="tx1"/>
                </a:solidFill>
              </a:rPr>
              <a:t>Compartir</a:t>
            </a:r>
            <a:endParaRPr lang="es-CO" sz="1333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56008" y="2276872"/>
            <a:ext cx="171701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800" dirty="0">
                <a:solidFill>
                  <a:schemeClr val="tx1"/>
                </a:solidFill>
              </a:rPr>
              <a:t>Hora y fecha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55197" y="1861592"/>
            <a:ext cx="2167717" cy="46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b="1" dirty="0">
                <a:solidFill>
                  <a:schemeClr val="tx1"/>
                </a:solidFill>
              </a:rPr>
              <a:t>Información de la publicación en negrita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896986" y="1903128"/>
            <a:ext cx="455233" cy="42733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200" b="1" dirty="0">
              <a:solidFill>
                <a:schemeClr val="bg1"/>
              </a:solidFill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2889751" y="1903127"/>
            <a:ext cx="462468" cy="427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894008" y="1903125"/>
            <a:ext cx="458211" cy="41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 smtClean="0"/>
              <a:t>Listas simples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simples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8259098" y="2104102"/>
            <a:ext cx="1809135" cy="52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Alfa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259098" y="2625212"/>
            <a:ext cx="1809135" cy="52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Beta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59098" y="3146322"/>
            <a:ext cx="1809135" cy="52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Gamma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259097" y="3667432"/>
            <a:ext cx="1809135" cy="52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Delta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5476568" y="2644877"/>
            <a:ext cx="806245" cy="80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4807974" y="3633019"/>
            <a:ext cx="23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ArrayAdapter</a:t>
            </a:r>
            <a:r>
              <a:rPr lang="es-ES" dirty="0" smtClean="0"/>
              <a:t>&lt;</a:t>
            </a:r>
            <a:r>
              <a:rPr lang="es-ES" dirty="0" err="1" smtClean="0"/>
              <a:t>String</a:t>
            </a:r>
            <a:r>
              <a:rPr lang="es-ES" dirty="0" smtClean="0"/>
              <a:t>&gt;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633138" y="2644877"/>
            <a:ext cx="1867145" cy="80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ArrayList</a:t>
            </a:r>
            <a:r>
              <a:rPr lang="es-ES" dirty="0" smtClean="0">
                <a:solidFill>
                  <a:schemeClr val="tx1"/>
                </a:solidFill>
              </a:rPr>
              <a:t>&lt;</a:t>
            </a:r>
            <a:r>
              <a:rPr lang="es-ES" dirty="0" err="1" smtClean="0">
                <a:solidFill>
                  <a:schemeClr val="tx1"/>
                </a:solidFill>
              </a:rPr>
              <a:t>String</a:t>
            </a:r>
            <a:r>
              <a:rPr lang="es-ES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(4)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>
            <a:stCxn id="11" idx="3"/>
            <a:endCxn id="9" idx="1"/>
          </p:cNvCxnSpPr>
          <p:nvPr/>
        </p:nvCxnSpPr>
        <p:spPr>
          <a:xfrm>
            <a:off x="3500283" y="3048000"/>
            <a:ext cx="197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282812" y="3062748"/>
            <a:ext cx="197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057832" y="4978073"/>
            <a:ext cx="580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lista simple, contiene listas de </a:t>
            </a:r>
            <a:r>
              <a:rPr lang="es-ES" dirty="0" err="1" smtClean="0"/>
              <a:t>String</a:t>
            </a:r>
            <a:r>
              <a:rPr lang="es-ES" dirty="0" smtClean="0"/>
              <a:t> usualmente.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ArrayAdapter</a:t>
            </a:r>
            <a:r>
              <a:rPr lang="es-ES" dirty="0" smtClean="0"/>
              <a:t> es capaz de representar </a:t>
            </a:r>
            <a:r>
              <a:rPr lang="es-ES" dirty="0" err="1" smtClean="0"/>
              <a:t>graficamente</a:t>
            </a:r>
            <a:r>
              <a:rPr lang="es-ES" dirty="0" smtClean="0"/>
              <a:t> información en arreglos usando </a:t>
            </a:r>
            <a:r>
              <a:rPr lang="es-ES" b="1" dirty="0" err="1" smtClean="0"/>
              <a:t>ListView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8670837" y="4213975"/>
            <a:ext cx="98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/>
              <a:t>ListView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39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 smtClean="0"/>
              <a:t>Inflater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2752554" y="2519902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5" name="Rectangle 31"/>
          <p:cNvSpPr/>
          <p:nvPr/>
        </p:nvSpPr>
        <p:spPr>
          <a:xfrm>
            <a:off x="3280312" y="207335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5722373" y="2705851"/>
            <a:ext cx="816078" cy="81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7875639" y="2951658"/>
            <a:ext cx="324464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7241208" y="1981017"/>
            <a:ext cx="15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Objeto de la clase View</a:t>
            </a:r>
            <a:endParaRPr lang="es-CO" dirty="0"/>
          </a:p>
        </p:txBody>
      </p:sp>
      <p:sp>
        <p:nvSpPr>
          <p:cNvPr id="9" name="Rectangle 31"/>
          <p:cNvSpPr/>
          <p:nvPr/>
        </p:nvSpPr>
        <p:spPr>
          <a:xfrm>
            <a:off x="5584429" y="3707878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 smtClean="0"/>
              <a:t>Inflater</a:t>
            </a:r>
            <a:endParaRPr lang="en-US" sz="2400" dirty="0"/>
          </a:p>
        </p:txBody>
      </p:sp>
      <p:cxnSp>
        <p:nvCxnSpPr>
          <p:cNvPr id="11" name="Conector recto de flecha 10"/>
          <p:cNvCxnSpPr>
            <a:stCxn id="4" idx="3"/>
            <a:endCxn id="6" idx="1"/>
          </p:cNvCxnSpPr>
          <p:nvPr/>
        </p:nvCxnSpPr>
        <p:spPr>
          <a:xfrm>
            <a:off x="4552833" y="3113890"/>
            <a:ext cx="1169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endCxn id="7" idx="2"/>
          </p:cNvCxnSpPr>
          <p:nvPr/>
        </p:nvCxnSpPr>
        <p:spPr>
          <a:xfrm>
            <a:off x="6538451" y="3113890"/>
            <a:ext cx="133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513125" y="5026432"/>
            <a:ext cx="722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inflater</a:t>
            </a:r>
            <a:r>
              <a:rPr lang="es-ES" dirty="0" smtClean="0"/>
              <a:t> interpreta todo el código XML y es capaz de </a:t>
            </a:r>
            <a:r>
              <a:rPr lang="es-ES" dirty="0" err="1" smtClean="0"/>
              <a:t>transformalo</a:t>
            </a:r>
            <a:r>
              <a:rPr lang="es-ES" dirty="0" smtClean="0"/>
              <a:t> en un objeto de la clase View.</a:t>
            </a:r>
          </a:p>
          <a:p>
            <a:endParaRPr lang="es-ES" dirty="0"/>
          </a:p>
          <a:p>
            <a:r>
              <a:rPr lang="es-ES" dirty="0" smtClean="0"/>
              <a:t>! No olvide que la clase </a:t>
            </a:r>
            <a:r>
              <a:rPr lang="es-ES" dirty="0" err="1" smtClean="0"/>
              <a:t>view</a:t>
            </a:r>
            <a:r>
              <a:rPr lang="es-ES" dirty="0" smtClean="0"/>
              <a:t> es la clase padre de todo lo visible en pantalla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72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 smtClean="0"/>
              <a:t>Adapter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entender el concepto de </a:t>
            </a:r>
            <a:r>
              <a:rPr lang="es-ES" sz="2400" dirty="0" err="1"/>
              <a:t>adapter</a:t>
            </a:r>
            <a:r>
              <a:rPr lang="es-ES" sz="2400" dirty="0"/>
              <a:t>, necesitamos primero una clase modelo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4847862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6611110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423926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133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Creamos un </a:t>
            </a:r>
            <a:r>
              <a:rPr lang="es-ES" sz="2400" dirty="0" err="1" smtClean="0"/>
              <a:t>arraylist</a:t>
            </a:r>
            <a:r>
              <a:rPr lang="es-ES" sz="2400" dirty="0" smtClean="0"/>
              <a:t> de ese objeto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383970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5147218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960034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9" name="Rectangle 30"/>
          <p:cNvSpPr/>
          <p:nvPr/>
        </p:nvSpPr>
        <p:spPr>
          <a:xfrm>
            <a:off x="685221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sp>
        <p:nvSpPr>
          <p:cNvPr id="10" name="Rectangle 31"/>
          <p:cNvSpPr/>
          <p:nvPr/>
        </p:nvSpPr>
        <p:spPr>
          <a:xfrm>
            <a:off x="6264290" y="5725893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cxnSp>
        <p:nvCxnSpPr>
          <p:cNvPr id="5" name="Conector recto de flecha 4"/>
          <p:cNvCxnSpPr>
            <a:stCxn id="12" idx="0"/>
          </p:cNvCxnSpPr>
          <p:nvPr/>
        </p:nvCxnSpPr>
        <p:spPr>
          <a:xfrm>
            <a:off x="5516990" y="4621603"/>
            <a:ext cx="133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 incluye un adaptador y el </a:t>
            </a:r>
            <a:r>
              <a:rPr lang="es-ES" sz="2400" dirty="0" err="1" smtClean="0"/>
              <a:t>ListView</a:t>
            </a:r>
            <a:r>
              <a:rPr lang="es-ES" sz="2400" dirty="0" smtClean="0"/>
              <a:t> vinculado a él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9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sp>
        <p:nvSpPr>
          <p:cNvPr id="10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/>
              <a:t>Listas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7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adapter</a:t>
            </a:r>
            <a:r>
              <a:rPr lang="es-ES" sz="2400" dirty="0"/>
              <a:t> por dentro, es en </a:t>
            </a:r>
            <a:r>
              <a:rPr lang="es-ES" sz="2400" dirty="0" err="1"/>
              <a:t>escencia</a:t>
            </a:r>
            <a:r>
              <a:rPr lang="es-ES" sz="2400" dirty="0"/>
              <a:t> un </a:t>
            </a:r>
            <a:r>
              <a:rPr lang="es-ES" sz="2400" dirty="0" err="1"/>
              <a:t>inflater</a:t>
            </a:r>
            <a:r>
              <a:rPr lang="es-ES" sz="2400" dirty="0"/>
              <a:t>, que va a “inflar” cada objeto de la lista.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3" name="Cubo 22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4" name="Cubo 23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5" name="CuadroTexto 2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7"/>
            <a:ext cx="480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ser un </a:t>
            </a:r>
            <a:r>
              <a:rPr lang="es-ES" sz="2400" dirty="0" err="1"/>
              <a:t>inflater</a:t>
            </a:r>
            <a:r>
              <a:rPr lang="es-ES" sz="2400" dirty="0"/>
              <a:t>, necesitará un Android XML para inflar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4" name="Cubo 2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5" name="Cubo 24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6" name="CuadroTexto 25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7"/>
            <a:ext cx="480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ser un </a:t>
            </a:r>
            <a:r>
              <a:rPr lang="es-ES" sz="2400" dirty="0" err="1"/>
              <a:t>inflater</a:t>
            </a:r>
            <a:r>
              <a:rPr lang="es-ES" sz="2400" dirty="0"/>
              <a:t>, necesitará un Android XML para inflar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Cubo 2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5" name="Cubo 24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6" name="CuadroTexto 25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Cubo 2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5" name="Cubo 24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6" name="CuadroTexto 25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5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4495727" y="4197085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9" name="Conector angular 8"/>
          <p:cNvCxnSpPr>
            <a:stCxn id="6" idx="3"/>
            <a:endCxn id="11" idx="2"/>
          </p:cNvCxnSpPr>
          <p:nvPr/>
        </p:nvCxnSpPr>
        <p:spPr>
          <a:xfrm>
            <a:off x="5647857" y="4365086"/>
            <a:ext cx="1563131" cy="371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4495727" y="4197085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9" name="Conector angular 8"/>
          <p:cNvCxnSpPr>
            <a:stCxn id="6" idx="3"/>
            <a:endCxn id="11" idx="2"/>
          </p:cNvCxnSpPr>
          <p:nvPr/>
        </p:nvCxnSpPr>
        <p:spPr>
          <a:xfrm>
            <a:off x="5647857" y="4365086"/>
            <a:ext cx="1563131" cy="371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4495727" y="4197085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4495727" y="448511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4495727" y="448511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647857" y="4677139"/>
            <a:ext cx="156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chemeClr val="tx1"/>
                </a:solidFill>
              </a:rPr>
              <a:t>Falcao</a:t>
            </a:r>
            <a:r>
              <a:rPr lang="es-ES" sz="1467" i="1" dirty="0">
                <a:solidFill>
                  <a:schemeClr val="tx1"/>
                </a:solidFill>
              </a:rPr>
              <a:t> García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1,77 m       32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67" y="2276873"/>
            <a:ext cx="6048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/>
              <a:t>Las listas son los elementos más utilizados en las aplicaciones móviles.</a:t>
            </a:r>
          </a:p>
          <a:p>
            <a:endParaRPr lang="es-E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/>
              <a:t>Permite mostrar información de ítems con estructura similar</a:t>
            </a:r>
          </a:p>
          <a:p>
            <a:endParaRPr lang="es-E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/>
              <a:t>Si los ítems son muchos, el sistema operativo administra su visualización ofreciendo un </a:t>
            </a:r>
            <a:r>
              <a:rPr lang="es-ES" sz="2400" dirty="0" err="1"/>
              <a:t>scroll</a:t>
            </a:r>
            <a:r>
              <a:rPr lang="es-ES" sz="2400" dirty="0" smtClean="0"/>
              <a:t>.</a:t>
            </a:r>
            <a:endParaRPr lang="es-ES" sz="2400" dirty="0"/>
          </a:p>
          <a:p>
            <a:endParaRPr lang="en-US" sz="2400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36" y="140633"/>
            <a:ext cx="3522145" cy="60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chemeClr val="tx1"/>
                </a:solidFill>
              </a:rPr>
              <a:t>Falcao</a:t>
            </a:r>
            <a:r>
              <a:rPr lang="es-ES" sz="1467" i="1" dirty="0">
                <a:solidFill>
                  <a:schemeClr val="tx1"/>
                </a:solidFill>
              </a:rPr>
              <a:t> García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1,77 m       32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95727" y="448511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5647857" y="4677139"/>
            <a:ext cx="156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chemeClr val="tx1"/>
                </a:solidFill>
              </a:rPr>
              <a:t>James </a:t>
            </a:r>
            <a:r>
              <a:rPr lang="es-ES" sz="1467" i="1" dirty="0" err="1">
                <a:solidFill>
                  <a:schemeClr val="tx1"/>
                </a:solidFill>
              </a:rPr>
              <a:t>Rodriguez</a:t>
            </a:r>
            <a:endParaRPr lang="es-ES" sz="1467" i="1" dirty="0">
              <a:solidFill>
                <a:schemeClr val="tx1"/>
              </a:solidFill>
            </a:endParaRPr>
          </a:p>
          <a:p>
            <a:r>
              <a:rPr lang="es-ES" sz="1467" b="1" dirty="0">
                <a:solidFill>
                  <a:schemeClr val="tx1"/>
                </a:solidFill>
              </a:rPr>
              <a:t>      1,80 m       26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7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chemeClr val="tx1"/>
                </a:solidFill>
              </a:rPr>
              <a:t>Falcao</a:t>
            </a:r>
            <a:r>
              <a:rPr lang="es-ES" sz="1467" i="1" dirty="0">
                <a:solidFill>
                  <a:schemeClr val="tx1"/>
                </a:solidFill>
              </a:rPr>
              <a:t> García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1,77 m       32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479769" y="4800789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9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chemeClr val="tx1"/>
                </a:solidFill>
              </a:rPr>
              <a:t>James </a:t>
            </a:r>
            <a:r>
              <a:rPr lang="es-ES" sz="1467" i="1" dirty="0" err="1">
                <a:solidFill>
                  <a:schemeClr val="tx1"/>
                </a:solidFill>
              </a:rPr>
              <a:t>Rodriguez</a:t>
            </a:r>
            <a:endParaRPr lang="es-ES" sz="1467" i="1" dirty="0">
              <a:solidFill>
                <a:schemeClr val="tx1"/>
              </a:solidFill>
            </a:endParaRPr>
          </a:p>
          <a:p>
            <a:r>
              <a:rPr lang="es-ES" sz="1467" b="1" dirty="0">
                <a:solidFill>
                  <a:schemeClr val="tx1"/>
                </a:solidFill>
              </a:rPr>
              <a:t>      1,80 m       26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479769" y="4800789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25" name="Conector angular 24"/>
          <p:cNvCxnSpPr/>
          <p:nvPr/>
        </p:nvCxnSpPr>
        <p:spPr>
          <a:xfrm flipV="1">
            <a:off x="5647857" y="4736355"/>
            <a:ext cx="1563132" cy="228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James </a:t>
            </a:r>
            <a:r>
              <a:rPr lang="es-ES" sz="1467" i="1" dirty="0" err="1">
                <a:solidFill>
                  <a:sysClr val="windowText" lastClr="000000"/>
                </a:solidFill>
              </a:rPr>
              <a:t>Rodriguez</a:t>
            </a:r>
            <a:endParaRPr lang="es-ES" sz="1467" i="1" dirty="0">
              <a:solidFill>
                <a:sysClr val="windowText" lastClr="000000"/>
              </a:solidFill>
            </a:endParaRP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1,80 m       26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479769" y="4800789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9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James </a:t>
            </a:r>
            <a:r>
              <a:rPr lang="es-ES" sz="1467" i="1" dirty="0" err="1">
                <a:solidFill>
                  <a:sysClr val="windowText" lastClr="000000"/>
                </a:solidFill>
              </a:rPr>
              <a:t>Rodriguez</a:t>
            </a:r>
            <a:endParaRPr lang="es-ES" sz="1467" i="1" dirty="0">
              <a:solidFill>
                <a:sysClr val="windowText" lastClr="000000"/>
              </a:solidFill>
            </a:endParaRP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1,80 m       26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1,79 m       29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>
          <a:xfrm flipV="1">
            <a:off x="5647857" y="4736355"/>
            <a:ext cx="1563132" cy="228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chemeClr val="tx1"/>
                </a:solidFill>
              </a:rPr>
              <a:t>Falcao</a:t>
            </a:r>
            <a:r>
              <a:rPr lang="es-ES" sz="1467" i="1" dirty="0">
                <a:solidFill>
                  <a:schemeClr val="tx1"/>
                </a:solidFill>
              </a:rPr>
              <a:t> García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1,77 m       32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479769" y="4800789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9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chemeClr val="tx1"/>
                </a:solidFill>
              </a:rPr>
              <a:t>James </a:t>
            </a:r>
            <a:r>
              <a:rPr lang="es-ES" sz="1467" i="1" dirty="0" err="1">
                <a:solidFill>
                  <a:schemeClr val="tx1"/>
                </a:solidFill>
              </a:rPr>
              <a:t>Rodriguez</a:t>
            </a:r>
            <a:endParaRPr lang="es-ES" sz="1467" i="1" dirty="0">
              <a:solidFill>
                <a:schemeClr val="tx1"/>
              </a:solidFill>
            </a:endParaRPr>
          </a:p>
          <a:p>
            <a:r>
              <a:rPr lang="es-ES" sz="1467" b="1" dirty="0">
                <a:solidFill>
                  <a:schemeClr val="tx1"/>
                </a:solidFill>
              </a:rPr>
              <a:t>      1,80 m       26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30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chemeClr val="tx1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1,79 m       29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473739" y="507567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6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James </a:t>
            </a:r>
            <a:r>
              <a:rPr lang="es-ES" sz="1467" i="1" dirty="0" err="1">
                <a:solidFill>
                  <a:sysClr val="windowText" lastClr="000000"/>
                </a:solidFill>
              </a:rPr>
              <a:t>Rodriguez</a:t>
            </a:r>
            <a:endParaRPr lang="es-ES" sz="1467" i="1" dirty="0">
              <a:solidFill>
                <a:sysClr val="windowText" lastClr="000000"/>
              </a:solidFill>
            </a:endParaRP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1,80 m       26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1,79 m       29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6" idx="3"/>
          </p:cNvCxnSpPr>
          <p:nvPr/>
        </p:nvCxnSpPr>
        <p:spPr>
          <a:xfrm flipV="1">
            <a:off x="5625870" y="4736355"/>
            <a:ext cx="1585119" cy="50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4473739" y="507567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7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chemeClr val="tx1"/>
                </a:solidFill>
              </a:rPr>
              <a:t>Falcao</a:t>
            </a:r>
            <a:r>
              <a:rPr lang="es-ES" sz="1467" i="1" dirty="0">
                <a:solidFill>
                  <a:schemeClr val="tx1"/>
                </a:solidFill>
              </a:rPr>
              <a:t> García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1,77 m       32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8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chemeClr val="tx1"/>
                </a:solidFill>
              </a:rPr>
              <a:t>James </a:t>
            </a:r>
            <a:r>
              <a:rPr lang="es-ES" sz="1467" i="1" dirty="0" err="1">
                <a:solidFill>
                  <a:schemeClr val="tx1"/>
                </a:solidFill>
              </a:rPr>
              <a:t>Rodriguez</a:t>
            </a:r>
            <a:endParaRPr lang="es-ES" sz="1467" i="1" dirty="0">
              <a:solidFill>
                <a:schemeClr val="tx1"/>
              </a:solidFill>
            </a:endParaRPr>
          </a:p>
          <a:p>
            <a:r>
              <a:rPr lang="es-ES" sz="1467" b="1" dirty="0">
                <a:solidFill>
                  <a:schemeClr val="tx1"/>
                </a:solidFill>
              </a:rPr>
              <a:t>      1,80 m       26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29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chemeClr val="tx1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chemeClr val="tx1"/>
                </a:solidFill>
              </a:rPr>
              <a:t>      1,79 m       29 años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73739" y="507567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6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James </a:t>
            </a:r>
            <a:r>
              <a:rPr lang="es-ES" sz="1467" i="1" dirty="0" err="1">
                <a:solidFill>
                  <a:sysClr val="windowText" lastClr="000000"/>
                </a:solidFill>
              </a:rPr>
              <a:t>Rodriguez</a:t>
            </a:r>
            <a:endParaRPr lang="es-ES" sz="1467" i="1" dirty="0">
              <a:solidFill>
                <a:sysClr val="windowText" lastClr="000000"/>
              </a:solidFill>
            </a:endParaRP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1,80 m       26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1,79 m       29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34"/>
          <p:cNvSpPr/>
          <p:nvPr/>
        </p:nvSpPr>
        <p:spPr>
          <a:xfrm>
            <a:off x="9459590" y="4504923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Yerry</a:t>
            </a:r>
            <a:r>
              <a:rPr lang="es-ES" sz="1467" i="1" dirty="0">
                <a:solidFill>
                  <a:sysClr val="windowText" lastClr="000000"/>
                </a:solidFill>
              </a:rPr>
              <a:t> Mina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1,95 m       23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533273" y="3513309"/>
            <a:ext cx="0" cy="74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flipV="1">
            <a:off x="5625870" y="4736355"/>
            <a:ext cx="1585119" cy="50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4473739" y="5075677"/>
            <a:ext cx="1152131" cy="336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8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James </a:t>
            </a:r>
            <a:r>
              <a:rPr lang="es-ES" sz="1467" i="1" dirty="0" err="1">
                <a:solidFill>
                  <a:sysClr val="windowText" lastClr="000000"/>
                </a:solidFill>
              </a:rPr>
              <a:t>Rodriguez</a:t>
            </a:r>
            <a:endParaRPr lang="es-ES" sz="1467" i="1" dirty="0">
              <a:solidFill>
                <a:sysClr val="windowText" lastClr="000000"/>
              </a:solidFill>
            </a:endParaRP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1,80 m       26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1,79 m       29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34"/>
          <p:cNvSpPr/>
          <p:nvPr/>
        </p:nvSpPr>
        <p:spPr>
          <a:xfrm>
            <a:off x="9459590" y="4504923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Yerry</a:t>
            </a:r>
            <a:r>
              <a:rPr lang="es-ES" sz="1467" i="1" dirty="0">
                <a:solidFill>
                  <a:sysClr val="windowText" lastClr="000000"/>
                </a:solidFill>
              </a:rPr>
              <a:t> Mina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1,95 m       23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Adapters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64836"/>
            <a:ext cx="480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Luego, el </a:t>
            </a:r>
            <a:r>
              <a:rPr lang="es-ES" sz="2400" dirty="0" err="1"/>
              <a:t>adapter</a:t>
            </a:r>
            <a:r>
              <a:rPr lang="es-ES" sz="2400" dirty="0"/>
              <a:t> recorrerá cada uno de los ítems del arreglo para representar cada uno.</a:t>
            </a:r>
            <a:endParaRPr lang="en-US" sz="2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03446" y="3525011"/>
            <a:ext cx="2133020" cy="219318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>
                <a:solidFill>
                  <a:schemeClr val="tx1"/>
                </a:solidFill>
              </a:rPr>
              <a:t>public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class</a:t>
            </a:r>
            <a:r>
              <a:rPr lang="es-ES" sz="1600" dirty="0">
                <a:solidFill>
                  <a:schemeClr val="tx1"/>
                </a:solidFill>
              </a:rPr>
              <a:t> Jugador{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nombre;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int</a:t>
            </a:r>
            <a:r>
              <a:rPr lang="es-ES" sz="1600" dirty="0">
                <a:solidFill>
                  <a:schemeClr val="tx1"/>
                </a:solidFill>
              </a:rPr>
              <a:t> edad;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</a:t>
            </a:r>
            <a:r>
              <a:rPr lang="es-ES" sz="1600" dirty="0" err="1">
                <a:solidFill>
                  <a:schemeClr val="tx1"/>
                </a:solidFill>
              </a:rPr>
              <a:t>double</a:t>
            </a:r>
            <a:r>
              <a:rPr lang="es-ES" sz="1600" dirty="0">
                <a:solidFill>
                  <a:schemeClr val="tx1"/>
                </a:solidFill>
              </a:rPr>
              <a:t> estatura;</a:t>
            </a:r>
          </a:p>
          <a:p>
            <a:r>
              <a:rPr lang="es-E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2866694" y="3525011"/>
            <a:ext cx="369772" cy="3840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41205" y="572589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Clase</a:t>
            </a:r>
            <a:endParaRPr lang="es-CO" sz="2400" dirty="0"/>
          </a:p>
        </p:txBody>
      </p:sp>
      <p:sp>
        <p:nvSpPr>
          <p:cNvPr id="4" name="Cubo 3"/>
          <p:cNvSpPr/>
          <p:nvPr/>
        </p:nvSpPr>
        <p:spPr>
          <a:xfrm>
            <a:off x="6768075" y="3717033"/>
            <a:ext cx="1802472" cy="180247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Cubo 10"/>
          <p:cNvSpPr/>
          <p:nvPr/>
        </p:nvSpPr>
        <p:spPr>
          <a:xfrm>
            <a:off x="7210989" y="4293097"/>
            <a:ext cx="709215" cy="7092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26 Rectángulo"/>
          <p:cNvSpPr/>
          <p:nvPr/>
        </p:nvSpPr>
        <p:spPr>
          <a:xfrm>
            <a:off x="9310191" y="2406856"/>
            <a:ext cx="2220167" cy="3330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ysClr val="windowText" lastClr="000000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6992315" y="5718196"/>
            <a:ext cx="119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Adapter</a:t>
            </a:r>
            <a:endParaRPr lang="en-US" sz="2400" dirty="0"/>
          </a:p>
        </p:txBody>
      </p:sp>
      <p:sp>
        <p:nvSpPr>
          <p:cNvPr id="22" name="Rectangle 31"/>
          <p:cNvSpPr/>
          <p:nvPr/>
        </p:nvSpPr>
        <p:spPr>
          <a:xfrm>
            <a:off x="9878737" y="5725893"/>
            <a:ext cx="122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ListView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09046" y="5038494"/>
            <a:ext cx="124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Inflater</a:t>
            </a:r>
            <a:endParaRPr lang="es-CO" sz="2400" dirty="0"/>
          </a:p>
        </p:txBody>
      </p:sp>
      <p:sp>
        <p:nvSpPr>
          <p:cNvPr id="19" name="Rectangle 31"/>
          <p:cNvSpPr/>
          <p:nvPr/>
        </p:nvSpPr>
        <p:spPr>
          <a:xfrm>
            <a:off x="3983766" y="5718196"/>
            <a:ext cx="255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ArrayList</a:t>
            </a:r>
            <a:r>
              <a:rPr lang="es-ES" sz="2400" dirty="0"/>
              <a:t>&lt;Jugador&gt;</a:t>
            </a:r>
            <a:endParaRPr lang="en-US" sz="2400" dirty="0"/>
          </a:p>
        </p:txBody>
      </p:sp>
      <p:sp>
        <p:nvSpPr>
          <p:cNvPr id="20" name="4 Rectángulo"/>
          <p:cNvSpPr/>
          <p:nvPr/>
        </p:nvSpPr>
        <p:spPr>
          <a:xfrm>
            <a:off x="6891935" y="2313424"/>
            <a:ext cx="1800279" cy="1187976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   &lt;</a:t>
            </a:r>
            <a:r>
              <a:rPr lang="es-ES" sz="1333" b="1" dirty="0" err="1">
                <a:solidFill>
                  <a:srgbClr val="9E5ECE"/>
                </a:solidFill>
              </a:rPr>
              <a:t>TextView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  <a:p>
            <a:r>
              <a:rPr lang="es-ES" sz="1333" b="1" dirty="0">
                <a:solidFill>
                  <a:srgbClr val="9E5ECE"/>
                </a:solidFill>
              </a:rPr>
              <a:t>&lt;</a:t>
            </a:r>
            <a:r>
              <a:rPr lang="es-ES" sz="1333" b="1" dirty="0" err="1">
                <a:solidFill>
                  <a:srgbClr val="9E5ECE"/>
                </a:solidFill>
              </a:rPr>
              <a:t>LinearLayout</a:t>
            </a:r>
            <a:r>
              <a:rPr lang="es-ES" sz="1333" b="1" dirty="0">
                <a:solidFill>
                  <a:srgbClr val="9E5ECE"/>
                </a:solidFill>
              </a:rPr>
              <a:t>/&gt;</a:t>
            </a:r>
          </a:p>
        </p:txBody>
      </p:sp>
      <p:sp>
        <p:nvSpPr>
          <p:cNvPr id="23" name="Rectangle 31"/>
          <p:cNvSpPr/>
          <p:nvPr/>
        </p:nvSpPr>
        <p:spPr>
          <a:xfrm>
            <a:off x="7419693" y="186687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XML</a:t>
            </a:r>
            <a:endParaRPr lang="en-US" sz="2400" dirty="0"/>
          </a:p>
        </p:txBody>
      </p:sp>
      <p:sp>
        <p:nvSpPr>
          <p:cNvPr id="24" name="Rectangle 15"/>
          <p:cNvSpPr/>
          <p:nvPr/>
        </p:nvSpPr>
        <p:spPr>
          <a:xfrm>
            <a:off x="9459591" y="2500711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Falcao</a:t>
            </a:r>
            <a:r>
              <a:rPr lang="es-ES" sz="1467" i="1" dirty="0">
                <a:solidFill>
                  <a:sysClr val="windowText" lastClr="000000"/>
                </a:solidFill>
              </a:rPr>
              <a:t> García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1,77 m       32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304246" y="4677139"/>
            <a:ext cx="100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2"/>
          <p:cNvSpPr/>
          <p:nvPr/>
        </p:nvSpPr>
        <p:spPr>
          <a:xfrm>
            <a:off x="9459591" y="3166520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James </a:t>
            </a:r>
            <a:r>
              <a:rPr lang="es-ES" sz="1467" i="1" dirty="0" err="1">
                <a:solidFill>
                  <a:sysClr val="windowText" lastClr="000000"/>
                </a:solidFill>
              </a:rPr>
              <a:t>Rodriguez</a:t>
            </a:r>
            <a:endParaRPr lang="es-ES" sz="1467" i="1" dirty="0">
              <a:solidFill>
                <a:sysClr val="windowText" lastClr="000000"/>
              </a:solidFill>
            </a:endParaRP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1,80 m       26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33"/>
          <p:cNvSpPr/>
          <p:nvPr/>
        </p:nvSpPr>
        <p:spPr>
          <a:xfrm>
            <a:off x="9459591" y="3832329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>
                <a:solidFill>
                  <a:sysClr val="windowText" lastClr="000000"/>
                </a:solidFill>
              </a:rPr>
              <a:t>Juan Cuadrado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1,79 m       29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34"/>
          <p:cNvSpPr/>
          <p:nvPr/>
        </p:nvSpPr>
        <p:spPr>
          <a:xfrm>
            <a:off x="9459590" y="4504923"/>
            <a:ext cx="1921364" cy="550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67" i="1" dirty="0" err="1">
                <a:solidFill>
                  <a:sysClr val="windowText" lastClr="000000"/>
                </a:solidFill>
              </a:rPr>
              <a:t>Yerry</a:t>
            </a:r>
            <a:r>
              <a:rPr lang="es-ES" sz="1467" i="1" dirty="0">
                <a:solidFill>
                  <a:sysClr val="windowText" lastClr="000000"/>
                </a:solidFill>
              </a:rPr>
              <a:t> Mina</a:t>
            </a:r>
          </a:p>
          <a:p>
            <a:r>
              <a:rPr lang="es-ES" sz="1467" b="1" dirty="0">
                <a:solidFill>
                  <a:sysClr val="windowText" lastClr="000000"/>
                </a:solidFill>
              </a:rPr>
              <a:t>      1,95 m       23 años</a:t>
            </a:r>
            <a:endParaRPr lang="en-US" sz="1467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4495728" y="4152718"/>
            <a:ext cx="1152129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chemeClr val="tx1"/>
                </a:solidFill>
              </a:rPr>
              <a:t>Objeto 0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1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2</a:t>
            </a:r>
          </a:p>
          <a:p>
            <a:r>
              <a:rPr lang="es-ES" sz="2000" dirty="0">
                <a:solidFill>
                  <a:schemeClr val="tx1"/>
                </a:solidFill>
              </a:rPr>
              <a:t>Objeto 3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236466" y="4677139"/>
            <a:ext cx="12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67" y="227687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Por ejemplo en </a:t>
            </a:r>
            <a:r>
              <a:rPr lang="es-ES" sz="2400" dirty="0" err="1"/>
              <a:t>Youtube</a:t>
            </a:r>
            <a:r>
              <a:rPr lang="es-ES" sz="2400" dirty="0"/>
              <a:t> se presenta una lista de Videos</a:t>
            </a:r>
          </a:p>
          <a:p>
            <a:endParaRPr lang="en-US" sz="2400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36" y="140633"/>
            <a:ext cx="3522145" cy="60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67" y="227687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Por ejemplo en </a:t>
            </a:r>
            <a:r>
              <a:rPr lang="es-ES" sz="2400" dirty="0" err="1"/>
              <a:t>Youtube</a:t>
            </a:r>
            <a:r>
              <a:rPr lang="es-ES" sz="2400" dirty="0"/>
              <a:t> se presenta una lista de Videos</a:t>
            </a:r>
          </a:p>
          <a:p>
            <a:endParaRPr lang="en-US" sz="2400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36" y="140633"/>
            <a:ext cx="3522145" cy="60267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208235" y="1508787"/>
            <a:ext cx="3522144" cy="42244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41418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67" y="227687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Cada ítem tiene una estructura simular al resto de los ítems</a:t>
            </a:r>
          </a:p>
          <a:p>
            <a:endParaRPr lang="en-US" sz="2400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36" y="140633"/>
            <a:ext cx="3522145" cy="60267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208235" y="1508787"/>
            <a:ext cx="3522144" cy="42244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3261758"/>
            <a:ext cx="6204159" cy="1832525"/>
          </a:xfrm>
          <a:prstGeom prst="rect">
            <a:avLst/>
          </a:prstGeom>
          <a:ln>
            <a:noFill/>
          </a:ln>
        </p:spPr>
      </p:pic>
      <p:cxnSp>
        <p:nvCxnSpPr>
          <p:cNvPr id="7" name="Conector angular 6"/>
          <p:cNvCxnSpPr>
            <a:stCxn id="5" idx="3"/>
            <a:endCxn id="4" idx="1"/>
          </p:cNvCxnSpPr>
          <p:nvPr/>
        </p:nvCxnSpPr>
        <p:spPr>
          <a:xfrm flipV="1">
            <a:off x="7301439" y="3621022"/>
            <a:ext cx="906796" cy="55699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1103445" y="3261759"/>
            <a:ext cx="6197992" cy="183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67" y="227687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Cada ítem tiene una estructura simular al resto de los ítems</a:t>
            </a:r>
          </a:p>
          <a:p>
            <a:endParaRPr lang="en-US" sz="2400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36" y="140633"/>
            <a:ext cx="3522145" cy="60267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208235" y="1508787"/>
            <a:ext cx="3522144" cy="42244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7" name="Conector angular 6"/>
          <p:cNvCxnSpPr>
            <a:stCxn id="5" idx="3"/>
            <a:endCxn id="4" idx="1"/>
          </p:cNvCxnSpPr>
          <p:nvPr/>
        </p:nvCxnSpPr>
        <p:spPr>
          <a:xfrm flipV="1">
            <a:off x="7301439" y="3621022"/>
            <a:ext cx="906796" cy="55699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295467" y="3361930"/>
            <a:ext cx="2880320" cy="1632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95467" y="3361931"/>
            <a:ext cx="2880320" cy="163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295466" y="3361930"/>
            <a:ext cx="2880321" cy="1632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367808" y="3429000"/>
            <a:ext cx="220208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133" b="1" dirty="0">
                <a:solidFill>
                  <a:schemeClr val="tx1"/>
                </a:solidFill>
              </a:rPr>
              <a:t>Título del video</a:t>
            </a:r>
            <a:endParaRPr lang="es-CO" sz="2133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367808" y="4320826"/>
            <a:ext cx="2592288" cy="356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dirty="0">
                <a:solidFill>
                  <a:schemeClr val="tx1"/>
                </a:solidFill>
              </a:rPr>
              <a:t>Fecha del video . </a:t>
            </a:r>
            <a:r>
              <a:rPr lang="es-ES" sz="2000" dirty="0" err="1">
                <a:solidFill>
                  <a:schemeClr val="tx1"/>
                </a:solidFill>
              </a:rPr>
              <a:t>Views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 rot="5400000">
            <a:off x="6698429" y="3321299"/>
            <a:ext cx="474464" cy="60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dirty="0">
                <a:solidFill>
                  <a:schemeClr val="tx1"/>
                </a:solidFill>
              </a:rPr>
              <a:t>…</a:t>
            </a:r>
            <a:endParaRPr lang="es-C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179" y="578501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Facebook, es una lista de publicaciones</a:t>
            </a:r>
            <a:endParaRPr lang="en-US" sz="2400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43" y="119428"/>
            <a:ext cx="3514909" cy="60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5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43" y="119428"/>
            <a:ext cx="3514909" cy="60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7"/>
          <p:cNvSpPr txBox="1"/>
          <p:nvPr/>
        </p:nvSpPr>
        <p:spPr>
          <a:xfrm>
            <a:off x="1090179" y="578501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Facebook, es una lista de publicaciones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7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1930</Words>
  <Application>Microsoft Office PowerPoint</Application>
  <PresentationFormat>Panorámica</PresentationFormat>
  <Paragraphs>597</Paragraphs>
  <Slides>39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Retrospección</vt:lpstr>
      <vt:lpstr>Semana 9</vt:lpstr>
      <vt:lpstr>Listas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Listas simples</vt:lpstr>
      <vt:lpstr>Listas simples</vt:lpstr>
      <vt:lpstr>Inflater</vt:lpstr>
      <vt:lpstr>Inflater</vt:lpstr>
      <vt:lpstr>Adapter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9</dc:title>
  <dc:creator>Domiciano Rﭑηcφη</dc:creator>
  <cp:lastModifiedBy>Domiciano Rﭑηcφη</cp:lastModifiedBy>
  <cp:revision>7</cp:revision>
  <dcterms:created xsi:type="dcterms:W3CDTF">2020-03-22T02:07:17Z</dcterms:created>
  <dcterms:modified xsi:type="dcterms:W3CDTF">2020-03-23T17:41:28Z</dcterms:modified>
</cp:coreProperties>
</file>