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62" r:id="rId2"/>
    <p:sldId id="295" r:id="rId3"/>
    <p:sldId id="319" r:id="rId4"/>
    <p:sldId id="318" r:id="rId5"/>
    <p:sldId id="320" r:id="rId6"/>
    <p:sldId id="323" r:id="rId7"/>
    <p:sldId id="321" r:id="rId8"/>
    <p:sldId id="322" r:id="rId9"/>
    <p:sldId id="290" r:id="rId10"/>
    <p:sldId id="317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2"/>
    <a:srgbClr val="F7F8FD"/>
    <a:srgbClr val="597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/>
    <p:restoredTop sz="94631"/>
  </p:normalViewPr>
  <p:slideViewPr>
    <p:cSldViewPr snapToGrid="0">
      <p:cViewPr varScale="1">
        <p:scale>
          <a:sx n="97" d="100"/>
          <a:sy n="97" d="100"/>
        </p:scale>
        <p:origin x="888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BF6D0-7FD8-44D5-8DDD-97D9EFC2574A}" type="datetimeFigureOut">
              <a:rPr lang="es-CO" smtClean="0"/>
              <a:t>4/05/20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ED86B-BA2A-4797-BD91-3C159CF1010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6911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4/05/20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57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4/05/20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851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4/05/20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517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4/05/20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177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4/05/20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4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4/05/20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717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4/05/20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953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4/05/20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919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4/05/20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941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1C04447-3517-4A2A-94FC-3125FA8A31F8}" type="datetimeFigureOut">
              <a:rPr lang="es-CO" smtClean="0"/>
              <a:t>4/05/20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712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447-3517-4A2A-94FC-3125FA8A31F8}" type="datetimeFigureOut">
              <a:rPr lang="es-CO" smtClean="0"/>
              <a:t>4/05/20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516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C04447-3517-4A2A-94FC-3125FA8A31F8}" type="datetimeFigureOut">
              <a:rPr lang="es-CO" smtClean="0"/>
              <a:t>4/05/20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24812D-C939-4074-B927-AB13AABE6F95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05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firebase.google.com/brand-guidelines/?hl=es-41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firebase.google.com/brand-guidelines/?hl=es-419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firebase.google.com/brand-guidelines/?hl=es-419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firebase.google.com/brand-guidelines/?hl=es-419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firebase.google.com/brand-guidelines/?hl=es-41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firebase.google.com/brand-guidelines/?hl=es-419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firebase.google.com/brand-guidelines/?hl=es-419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firebase.google.com/brand-guidelines/?hl=es-419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firebase.google.com/brand-guidelines/?hl=es-419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firebase.google.com/brand-guidelines/?hl=es-41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firebase.google.com/brand-guidelines/?hl=es-419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Semana 14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Base de datos</a:t>
            </a:r>
          </a:p>
        </p:txBody>
      </p:sp>
    </p:spTree>
    <p:extLst>
      <p:ext uri="{BB962C8B-B14F-4D97-AF65-F5344CB8AC3E}">
        <p14:creationId xmlns:p14="http://schemas.microsoft.com/office/powerpoint/2010/main" val="378275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258F-3C5A-7D4E-92A9-6DA5C7A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Ecosistema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nube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3D33B-11B6-F04D-B500-DDC2EA4BE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72216" cy="4023360"/>
          </a:xfrm>
        </p:spPr>
        <p:txBody>
          <a:bodyPr anchor="ctr"/>
          <a:lstStyle/>
          <a:p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llegado</a:t>
            </a:r>
            <a:r>
              <a:rPr lang="en-US" dirty="0"/>
              <a:t> a un </a:t>
            </a:r>
            <a:r>
              <a:rPr lang="en-US" dirty="0" err="1"/>
              <a:t>ecosistema</a:t>
            </a:r>
            <a:r>
              <a:rPr lang="en-US" dirty="0"/>
              <a:t> WEB, </a:t>
            </a:r>
            <a:r>
              <a:rPr lang="en-US" dirty="0" err="1"/>
              <a:t>en</a:t>
            </a:r>
            <a:r>
              <a:rPr lang="en-US" dirty="0"/>
              <a:t> el que </a:t>
            </a:r>
            <a:r>
              <a:rPr lang="en-US" dirty="0" err="1"/>
              <a:t>usando</a:t>
            </a:r>
            <a:r>
              <a:rPr lang="en-US" dirty="0"/>
              <a:t> la base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nodo</a:t>
            </a:r>
            <a:r>
              <a:rPr lang="en-US" dirty="0"/>
              <a:t> central, </a:t>
            </a:r>
            <a:r>
              <a:rPr lang="en-US" dirty="0" err="1"/>
              <a:t>aplicaciones</a:t>
            </a:r>
            <a:r>
              <a:rPr lang="en-US" dirty="0"/>
              <a:t> </a:t>
            </a:r>
            <a:r>
              <a:rPr lang="en-US" dirty="0" err="1"/>
              <a:t>móviles</a:t>
            </a:r>
            <a:r>
              <a:rPr lang="en-US" dirty="0"/>
              <a:t> y </a:t>
            </a:r>
            <a:r>
              <a:rPr lang="en-US" dirty="0" err="1"/>
              <a:t>aplicaciones</a:t>
            </a:r>
            <a:r>
              <a:rPr lang="en-US" dirty="0"/>
              <a:t> web se </a:t>
            </a:r>
            <a:r>
              <a:rPr lang="en-US" dirty="0" err="1"/>
              <a:t>comunican</a:t>
            </a:r>
            <a:r>
              <a:rPr lang="en-US" dirty="0"/>
              <a:t> entre </a:t>
            </a:r>
            <a:r>
              <a:rPr lang="en-US" dirty="0" err="1"/>
              <a:t>ellas</a:t>
            </a:r>
            <a:r>
              <a:rPr lang="en-US" dirty="0"/>
              <a:t>.</a:t>
            </a:r>
          </a:p>
        </p:txBody>
      </p:sp>
      <p:pic>
        <p:nvPicPr>
          <p:cNvPr id="10" name="Picture 2" descr="Firebase Brand Guidelines">
            <a:hlinkClick r:id="rId2"/>
            <a:extLst>
              <a:ext uri="{FF2B5EF4-FFF2-40B4-BE49-F238E27FC236}">
                <a16:creationId xmlns:a16="http://schemas.microsoft.com/office/drawing/2014/main" id="{15E2A3DC-8C93-F443-8187-06F1F78C0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8876909" y="1845734"/>
            <a:ext cx="1406152" cy="169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rchivo:Logo Sitio Web.png - Wikipedia, la enciclopedia libre">
            <a:extLst>
              <a:ext uri="{FF2B5EF4-FFF2-40B4-BE49-F238E27FC236}">
                <a16:creationId xmlns:a16="http://schemas.microsoft.com/office/drawing/2014/main" id="{2516B313-F49D-9549-BF17-169E34D80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936" y="4736197"/>
            <a:ext cx="122775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droid Logo - PNG y Vector">
            <a:extLst>
              <a:ext uri="{FF2B5EF4-FFF2-40B4-BE49-F238E27FC236}">
                <a16:creationId xmlns:a16="http://schemas.microsoft.com/office/drawing/2014/main" id="{E751F624-7E61-2A49-AFB1-D05A4BBD40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4" t="16999" r="9208" b="15708"/>
          <a:stretch/>
        </p:blipFill>
        <p:spPr bwMode="auto">
          <a:xfrm>
            <a:off x="10486959" y="4736197"/>
            <a:ext cx="130299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D03AB3D4-B73C-3748-AA57-8DCFC2FBD4A2}"/>
              </a:ext>
            </a:extLst>
          </p:cNvPr>
          <p:cNvCxnSpPr>
            <a:cxnSpLocks/>
            <a:endCxn id="10" idx="1"/>
          </p:cNvCxnSpPr>
          <p:nvPr/>
        </p:nvCxnSpPr>
        <p:spPr>
          <a:xfrm rot="5400000" flipH="1" flipV="1">
            <a:off x="7578923" y="3285444"/>
            <a:ext cx="1891876" cy="70409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D8233DA4-EF26-5D44-9D76-756609706D72}"/>
              </a:ext>
            </a:extLst>
          </p:cNvPr>
          <p:cNvCxnSpPr>
            <a:cxnSpLocks/>
            <a:stCxn id="2052" idx="0"/>
            <a:endCxn id="10" idx="3"/>
          </p:cNvCxnSpPr>
          <p:nvPr/>
        </p:nvCxnSpPr>
        <p:spPr>
          <a:xfrm rot="16200000" flipV="1">
            <a:off x="9688438" y="3286178"/>
            <a:ext cx="2044643" cy="85539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34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</a:t>
            </a:r>
            <a:r>
              <a:rPr lang="es-ES" sz="5400" dirty="0"/>
              <a:t>IREBASE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Distribución de aplicaciones</a:t>
            </a:r>
          </a:p>
        </p:txBody>
      </p:sp>
      <p:pic>
        <p:nvPicPr>
          <p:cNvPr id="1026" name="Picture 2" descr="Firebase Brand Guidelines">
            <a:hlinkClick r:id="rId2"/>
            <a:extLst>
              <a:ext uri="{FF2B5EF4-FFF2-40B4-BE49-F238E27FC236}">
                <a16:creationId xmlns:a16="http://schemas.microsoft.com/office/drawing/2014/main" id="{98883016-6D48-8D4F-8CAF-F5B214B44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1517960" y="989942"/>
            <a:ext cx="188437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927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258F-3C5A-7D4E-92A9-6DA5C7A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Ecosistema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nube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3D33B-11B6-F04D-B500-DDC2EA4BE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72216" cy="4023360"/>
          </a:xfrm>
        </p:spPr>
        <p:txBody>
          <a:bodyPr/>
          <a:lstStyle/>
          <a:p>
            <a:r>
              <a:rPr lang="en-US" dirty="0"/>
              <a:t>Hasta el </a:t>
            </a:r>
            <a:r>
              <a:rPr lang="en-US" dirty="0" err="1"/>
              <a:t>momento</a:t>
            </a:r>
            <a:r>
              <a:rPr lang="en-US" dirty="0"/>
              <a:t>, </a:t>
            </a: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desarrollado</a:t>
            </a:r>
            <a:r>
              <a:rPr lang="en-US" dirty="0"/>
              <a:t> </a:t>
            </a:r>
            <a:r>
              <a:rPr lang="en-US" dirty="0" err="1"/>
              <a:t>aplicaciones</a:t>
            </a:r>
            <a:r>
              <a:rPr lang="en-US" dirty="0"/>
              <a:t> WEB que </a:t>
            </a:r>
            <a:r>
              <a:rPr lang="en-US" dirty="0" err="1"/>
              <a:t>funcionan</a:t>
            </a:r>
            <a:r>
              <a:rPr lang="en-US" dirty="0"/>
              <a:t> solo </a:t>
            </a:r>
            <a:r>
              <a:rPr lang="en-US" dirty="0" err="1"/>
              <a:t>en</a:t>
            </a:r>
            <a:r>
              <a:rPr lang="en-US" dirty="0"/>
              <a:t> forma local.</a:t>
            </a:r>
          </a:p>
          <a:p>
            <a:endParaRPr lang="en-US" dirty="0"/>
          </a:p>
          <a:p>
            <a:r>
              <a:rPr lang="en-US" dirty="0"/>
              <a:t>De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modo</a:t>
            </a:r>
            <a:r>
              <a:rPr lang="en-US" dirty="0"/>
              <a:t>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programar</a:t>
            </a:r>
            <a:r>
              <a:rPr lang="en-US" dirty="0"/>
              <a:t> las </a:t>
            </a:r>
            <a:r>
              <a:rPr lang="en-US" dirty="0" err="1"/>
              <a:t>aplicaciones</a:t>
            </a:r>
            <a:r>
              <a:rPr lang="en-US" dirty="0"/>
              <a:t> WEB,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distribuir</a:t>
            </a:r>
            <a:r>
              <a:rPr lang="en-US" dirty="0"/>
              <a:t> la </a:t>
            </a:r>
            <a:r>
              <a:rPr lang="en-US" dirty="0" err="1"/>
              <a:t>aplicacion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hacemos</a:t>
            </a:r>
            <a:r>
              <a:rPr lang="en-US" dirty="0"/>
              <a:t> para </a:t>
            </a:r>
            <a:r>
              <a:rPr lang="en-US" dirty="0" err="1"/>
              <a:t>ofrecer</a:t>
            </a:r>
            <a:r>
              <a:rPr lang="en-US" dirty="0"/>
              <a:t> </a:t>
            </a:r>
            <a:r>
              <a:rPr lang="en-US" dirty="0" err="1"/>
              <a:t>nuestra</a:t>
            </a:r>
            <a:r>
              <a:rPr lang="en-US" dirty="0"/>
              <a:t> </a:t>
            </a:r>
            <a:r>
              <a:rPr lang="en-US" dirty="0" err="1"/>
              <a:t>creación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demás</a:t>
            </a:r>
            <a:r>
              <a:rPr lang="en-US" dirty="0"/>
              <a:t> </a:t>
            </a:r>
            <a:r>
              <a:rPr lang="en-US" dirty="0" err="1"/>
              <a:t>internautas</a:t>
            </a:r>
            <a:r>
              <a:rPr lang="en-US" dirty="0"/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06E4F-C68E-2B4D-BC49-F287ADA9D3F1}"/>
              </a:ext>
            </a:extLst>
          </p:cNvPr>
          <p:cNvSpPr/>
          <p:nvPr/>
        </p:nvSpPr>
        <p:spPr>
          <a:xfrm>
            <a:off x="7195931" y="4689650"/>
            <a:ext cx="1457739" cy="11794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Studio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B0DDC8-6B97-DA43-89A8-C556063FDCBB}"/>
              </a:ext>
            </a:extLst>
          </p:cNvPr>
          <p:cNvSpPr/>
          <p:nvPr/>
        </p:nvSpPr>
        <p:spPr>
          <a:xfrm>
            <a:off x="9892749" y="4689650"/>
            <a:ext cx="1457739" cy="11794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Desarrollo</a:t>
            </a:r>
            <a:r>
              <a:rPr lang="en-US" dirty="0"/>
              <a:t> Web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D6D4A8-1B36-BB4C-840E-9CCD01629E12}"/>
              </a:ext>
            </a:extLst>
          </p:cNvPr>
          <p:cNvSpPr/>
          <p:nvPr/>
        </p:nvSpPr>
        <p:spPr>
          <a:xfrm>
            <a:off x="7195932" y="3246119"/>
            <a:ext cx="4154556" cy="304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864A6B-7775-2946-8F1B-7F9D95175ED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8653670" y="5279372"/>
            <a:ext cx="1239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26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258F-3C5A-7D4E-92A9-6DA5C7A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Ecosistema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nube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3D33B-11B6-F04D-B500-DDC2EA4BE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72216" cy="4023360"/>
          </a:xfrm>
        </p:spPr>
        <p:txBody>
          <a:bodyPr anchor="ctr"/>
          <a:lstStyle/>
          <a:p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programamos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aplicación</a:t>
            </a:r>
            <a:r>
              <a:rPr lang="en-US" dirty="0"/>
              <a:t> WEB, </a:t>
            </a:r>
            <a:r>
              <a:rPr lang="en-US" dirty="0" err="1"/>
              <a:t>usamos</a:t>
            </a:r>
            <a:r>
              <a:rPr lang="en-US" dirty="0"/>
              <a:t> el live server para “</a:t>
            </a:r>
            <a:r>
              <a:rPr lang="en-US" dirty="0" err="1"/>
              <a:t>publicar</a:t>
            </a:r>
            <a:r>
              <a:rPr lang="en-US" dirty="0"/>
              <a:t>” de </a:t>
            </a:r>
            <a:r>
              <a:rPr lang="en-US" dirty="0" err="1"/>
              <a:t>modo</a:t>
            </a:r>
            <a:r>
              <a:rPr lang="en-US" dirty="0"/>
              <a:t> local la </a:t>
            </a:r>
            <a:r>
              <a:rPr lang="en-US" dirty="0" err="1"/>
              <a:t>página</a:t>
            </a:r>
            <a:r>
              <a:rPr lang="en-US" dirty="0"/>
              <a:t> y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usuario</a:t>
            </a:r>
            <a:r>
              <a:rPr lang="en-US" dirty="0"/>
              <a:t> de la </a:t>
            </a:r>
            <a:r>
              <a:rPr lang="en-US" dirty="0" err="1"/>
              <a:t>misma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06E4F-C68E-2B4D-BC49-F287ADA9D3F1}"/>
              </a:ext>
            </a:extLst>
          </p:cNvPr>
          <p:cNvSpPr/>
          <p:nvPr/>
        </p:nvSpPr>
        <p:spPr>
          <a:xfrm>
            <a:off x="7195931" y="4689650"/>
            <a:ext cx="1457739" cy="11794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Studio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B0DDC8-6B97-DA43-89A8-C556063FDCBB}"/>
              </a:ext>
            </a:extLst>
          </p:cNvPr>
          <p:cNvSpPr/>
          <p:nvPr/>
        </p:nvSpPr>
        <p:spPr>
          <a:xfrm>
            <a:off x="9892749" y="4689650"/>
            <a:ext cx="1457739" cy="11794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Desarrollo</a:t>
            </a:r>
            <a:r>
              <a:rPr lang="en-US" dirty="0"/>
              <a:t> Web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D6D4A8-1B36-BB4C-840E-9CCD01629E12}"/>
              </a:ext>
            </a:extLst>
          </p:cNvPr>
          <p:cNvSpPr/>
          <p:nvPr/>
        </p:nvSpPr>
        <p:spPr>
          <a:xfrm>
            <a:off x="7195932" y="3246119"/>
            <a:ext cx="4154556" cy="304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864A6B-7775-2946-8F1B-7F9D95175ED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8653670" y="5279372"/>
            <a:ext cx="1239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519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258F-3C5A-7D4E-92A9-6DA5C7A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Ecosistema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nube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06E4F-C68E-2B4D-BC49-F287ADA9D3F1}"/>
              </a:ext>
            </a:extLst>
          </p:cNvPr>
          <p:cNvSpPr/>
          <p:nvPr/>
        </p:nvSpPr>
        <p:spPr>
          <a:xfrm>
            <a:off x="7195931" y="4689650"/>
            <a:ext cx="1457739" cy="11794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Studio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B0DDC8-6B97-DA43-89A8-C556063FDCBB}"/>
              </a:ext>
            </a:extLst>
          </p:cNvPr>
          <p:cNvSpPr/>
          <p:nvPr/>
        </p:nvSpPr>
        <p:spPr>
          <a:xfrm>
            <a:off x="9892749" y="4689650"/>
            <a:ext cx="1457739" cy="11794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Desarrollo</a:t>
            </a:r>
            <a:r>
              <a:rPr lang="en-US" dirty="0"/>
              <a:t> Web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D6D4A8-1B36-BB4C-840E-9CCD01629E12}"/>
              </a:ext>
            </a:extLst>
          </p:cNvPr>
          <p:cNvSpPr/>
          <p:nvPr/>
        </p:nvSpPr>
        <p:spPr>
          <a:xfrm>
            <a:off x="7195932" y="3246119"/>
            <a:ext cx="4154556" cy="304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864A6B-7775-2946-8F1B-7F9D95175ED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8653670" y="5279372"/>
            <a:ext cx="1239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D9E035-F30B-9E4D-87D2-A802B21F86E9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10620103" y="3550920"/>
            <a:ext cx="1516" cy="1138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1216FF5-83F2-3144-B94D-2B6655A517F1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4972216" cy="402336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Cuando programamos una aplicación WEB, usamos el live server para “publicar” de modo local la página y poder ser usuario de la misma.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74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258F-3C5A-7D4E-92A9-6DA5C7A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Ecosistema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nube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06E4F-C68E-2B4D-BC49-F287ADA9D3F1}"/>
              </a:ext>
            </a:extLst>
          </p:cNvPr>
          <p:cNvSpPr/>
          <p:nvPr/>
        </p:nvSpPr>
        <p:spPr>
          <a:xfrm>
            <a:off x="7195931" y="4689650"/>
            <a:ext cx="1457739" cy="11794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Studio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B0DDC8-6B97-DA43-89A8-C556063FDCBB}"/>
              </a:ext>
            </a:extLst>
          </p:cNvPr>
          <p:cNvSpPr/>
          <p:nvPr/>
        </p:nvSpPr>
        <p:spPr>
          <a:xfrm>
            <a:off x="9892749" y="4689650"/>
            <a:ext cx="1457739" cy="11794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Desarrollo</a:t>
            </a:r>
            <a:r>
              <a:rPr lang="en-US" dirty="0"/>
              <a:t> Web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D6D4A8-1B36-BB4C-840E-9CCD01629E12}"/>
              </a:ext>
            </a:extLst>
          </p:cNvPr>
          <p:cNvSpPr/>
          <p:nvPr/>
        </p:nvSpPr>
        <p:spPr>
          <a:xfrm>
            <a:off x="7195932" y="3246119"/>
            <a:ext cx="4154556" cy="304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864A6B-7775-2946-8F1B-7F9D95175ED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8653670" y="5279372"/>
            <a:ext cx="1239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D9E035-F30B-9E4D-87D2-A802B21F86E9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10620103" y="3550920"/>
            <a:ext cx="1516" cy="1138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1216FF5-83F2-3144-B94D-2B6655A517F1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4972216" cy="402336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El Live Server </a:t>
            </a:r>
            <a:r>
              <a:rPr lang="en-US" dirty="0" err="1"/>
              <a:t>funciona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“hosting”.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la </a:t>
            </a:r>
            <a:r>
              <a:rPr lang="en-US" dirty="0" err="1"/>
              <a:t>aplicación</a:t>
            </a:r>
            <a:r>
              <a:rPr lang="en-US" dirty="0"/>
              <a:t> WEB.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7F3C94-3E5A-C94E-A5D7-312C245AD526}"/>
              </a:ext>
            </a:extLst>
          </p:cNvPr>
          <p:cNvSpPr/>
          <p:nvPr/>
        </p:nvSpPr>
        <p:spPr>
          <a:xfrm>
            <a:off x="8418207" y="2011864"/>
            <a:ext cx="1710004" cy="11794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Aplicación</a:t>
            </a:r>
            <a:r>
              <a:rPr lang="en-US" dirty="0"/>
              <a:t> Web </a:t>
            </a:r>
            <a:r>
              <a:rPr lang="en-US" dirty="0" err="1"/>
              <a:t>desplegada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92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258F-3C5A-7D4E-92A9-6DA5C7A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Ecosistema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nube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06E4F-C68E-2B4D-BC49-F287ADA9D3F1}"/>
              </a:ext>
            </a:extLst>
          </p:cNvPr>
          <p:cNvSpPr/>
          <p:nvPr/>
        </p:nvSpPr>
        <p:spPr>
          <a:xfrm>
            <a:off x="8226477" y="5242114"/>
            <a:ext cx="1046732" cy="8469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Visual Studio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B0DDC8-6B97-DA43-89A8-C556063FDCBB}"/>
              </a:ext>
            </a:extLst>
          </p:cNvPr>
          <p:cNvSpPr/>
          <p:nvPr/>
        </p:nvSpPr>
        <p:spPr>
          <a:xfrm>
            <a:off x="9892750" y="5246864"/>
            <a:ext cx="1040862" cy="8421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Desarrollo</a:t>
            </a:r>
            <a:r>
              <a:rPr lang="en-US" sz="1200" dirty="0"/>
              <a:t> Web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D6D4A8-1B36-BB4C-840E-9CCD01629E12}"/>
              </a:ext>
            </a:extLst>
          </p:cNvPr>
          <p:cNvSpPr/>
          <p:nvPr/>
        </p:nvSpPr>
        <p:spPr>
          <a:xfrm>
            <a:off x="8182635" y="4621061"/>
            <a:ext cx="2707135" cy="2460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Live 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864A6B-7775-2946-8F1B-7F9D95175ED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9273209" y="5665565"/>
            <a:ext cx="619541" cy="2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D9E035-F30B-9E4D-87D2-A802B21F86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0413181" y="4867078"/>
            <a:ext cx="0" cy="379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1216FF5-83F2-3144-B94D-2B6655A517F1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4972216" cy="402336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El Live Server </a:t>
            </a:r>
            <a:r>
              <a:rPr lang="en-US" dirty="0" err="1"/>
              <a:t>funciona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“hosting”.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la </a:t>
            </a:r>
            <a:r>
              <a:rPr lang="en-US" dirty="0" err="1"/>
              <a:t>aplicación</a:t>
            </a:r>
            <a:r>
              <a:rPr lang="en-US" dirty="0"/>
              <a:t> WEB.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7F3C94-3E5A-C94E-A5D7-312C245AD526}"/>
              </a:ext>
            </a:extLst>
          </p:cNvPr>
          <p:cNvSpPr/>
          <p:nvPr/>
        </p:nvSpPr>
        <p:spPr>
          <a:xfrm>
            <a:off x="8930427" y="3958941"/>
            <a:ext cx="1211550" cy="5944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Aplicación</a:t>
            </a:r>
            <a:r>
              <a:rPr lang="en-US" sz="1200" dirty="0"/>
              <a:t> Web </a:t>
            </a:r>
            <a:r>
              <a:rPr lang="en-US" sz="1200" dirty="0" err="1"/>
              <a:t>desplegada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00718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258F-3C5A-7D4E-92A9-6DA5C7A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Ecosistema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nube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06E4F-C68E-2B4D-BC49-F287ADA9D3F1}"/>
              </a:ext>
            </a:extLst>
          </p:cNvPr>
          <p:cNvSpPr/>
          <p:nvPr/>
        </p:nvSpPr>
        <p:spPr>
          <a:xfrm>
            <a:off x="8226477" y="5242114"/>
            <a:ext cx="1046732" cy="8469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Visual Studio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B0DDC8-6B97-DA43-89A8-C556063FDCBB}"/>
              </a:ext>
            </a:extLst>
          </p:cNvPr>
          <p:cNvSpPr/>
          <p:nvPr/>
        </p:nvSpPr>
        <p:spPr>
          <a:xfrm>
            <a:off x="9892750" y="5246864"/>
            <a:ext cx="1040862" cy="8421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Desarrollo</a:t>
            </a:r>
            <a:r>
              <a:rPr lang="en-US" sz="1200" dirty="0"/>
              <a:t> Web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D6D4A8-1B36-BB4C-840E-9CCD01629E12}"/>
              </a:ext>
            </a:extLst>
          </p:cNvPr>
          <p:cNvSpPr/>
          <p:nvPr/>
        </p:nvSpPr>
        <p:spPr>
          <a:xfrm>
            <a:off x="8182635" y="4621061"/>
            <a:ext cx="2707135" cy="2460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Live 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864A6B-7775-2946-8F1B-7F9D95175ED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9273209" y="5665565"/>
            <a:ext cx="619541" cy="2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D9E035-F30B-9E4D-87D2-A802B21F86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0413181" y="4867078"/>
            <a:ext cx="0" cy="379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1216FF5-83F2-3144-B94D-2B6655A517F1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4972216" cy="402336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Una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desplegada</a:t>
            </a:r>
            <a:r>
              <a:rPr lang="en-US" dirty="0"/>
              <a:t> la </a:t>
            </a:r>
            <a:r>
              <a:rPr lang="en-US" dirty="0" err="1"/>
              <a:t>aplicación</a:t>
            </a:r>
            <a:r>
              <a:rPr lang="en-US" dirty="0"/>
              <a:t> web, </a:t>
            </a:r>
            <a:r>
              <a:rPr lang="en-US" dirty="0" err="1"/>
              <a:t>los</a:t>
            </a:r>
            <a:r>
              <a:rPr lang="en-US" dirty="0"/>
              <a:t> script </a:t>
            </a:r>
            <a:r>
              <a:rPr lang="en-US" dirty="0" err="1"/>
              <a:t>javascript</a:t>
            </a:r>
            <a:r>
              <a:rPr lang="en-US" dirty="0"/>
              <a:t> que </a:t>
            </a:r>
            <a:r>
              <a:rPr lang="en-US" dirty="0" err="1"/>
              <a:t>programamos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comunicarse</a:t>
            </a:r>
            <a:r>
              <a:rPr lang="en-US" dirty="0"/>
              <a:t> con </a:t>
            </a:r>
            <a:r>
              <a:rPr lang="en-US" b="1" dirty="0"/>
              <a:t>Firebase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7F3C94-3E5A-C94E-A5D7-312C245AD526}"/>
              </a:ext>
            </a:extLst>
          </p:cNvPr>
          <p:cNvSpPr/>
          <p:nvPr/>
        </p:nvSpPr>
        <p:spPr>
          <a:xfrm>
            <a:off x="8930427" y="3958941"/>
            <a:ext cx="1211550" cy="5944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Aplicación</a:t>
            </a:r>
            <a:r>
              <a:rPr lang="en-US" sz="1200" dirty="0"/>
              <a:t> Web </a:t>
            </a:r>
            <a:r>
              <a:rPr lang="en-US" sz="1200" dirty="0" err="1"/>
              <a:t>desplegada</a:t>
            </a:r>
            <a:endParaRPr lang="en-US" sz="1200" dirty="0"/>
          </a:p>
        </p:txBody>
      </p:sp>
      <p:pic>
        <p:nvPicPr>
          <p:cNvPr id="19" name="Picture 2" descr="Firebase Brand Guidelines">
            <a:hlinkClick r:id="rId2"/>
            <a:extLst>
              <a:ext uri="{FF2B5EF4-FFF2-40B4-BE49-F238E27FC236}">
                <a16:creationId xmlns:a16="http://schemas.microsoft.com/office/drawing/2014/main" id="{F60BA444-1C93-3947-9E54-53CC75A2CD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9104154" y="1925334"/>
            <a:ext cx="864095" cy="103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4C6FE6-EF4D-924E-A604-34B945709506}"/>
              </a:ext>
            </a:extLst>
          </p:cNvPr>
          <p:cNvCxnSpPr>
            <a:stCxn id="10" idx="0"/>
            <a:endCxn id="19" idx="2"/>
          </p:cNvCxnSpPr>
          <p:nvPr/>
        </p:nvCxnSpPr>
        <p:spPr>
          <a:xfrm flipV="1">
            <a:off x="9536202" y="2964865"/>
            <a:ext cx="0" cy="9940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942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258F-3C5A-7D4E-92A9-6DA5C7A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Ecosistema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nube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06E4F-C68E-2B4D-BC49-F287ADA9D3F1}"/>
              </a:ext>
            </a:extLst>
          </p:cNvPr>
          <p:cNvSpPr/>
          <p:nvPr/>
        </p:nvSpPr>
        <p:spPr>
          <a:xfrm>
            <a:off x="8226477" y="5242114"/>
            <a:ext cx="1046732" cy="8469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Visual Studio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B0DDC8-6B97-DA43-89A8-C556063FDCBB}"/>
              </a:ext>
            </a:extLst>
          </p:cNvPr>
          <p:cNvSpPr/>
          <p:nvPr/>
        </p:nvSpPr>
        <p:spPr>
          <a:xfrm>
            <a:off x="9892750" y="5246864"/>
            <a:ext cx="1040862" cy="8421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Desarrollo</a:t>
            </a:r>
            <a:r>
              <a:rPr lang="en-US" sz="1200" dirty="0"/>
              <a:t> Web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D6D4A8-1B36-BB4C-840E-9CCD01629E12}"/>
              </a:ext>
            </a:extLst>
          </p:cNvPr>
          <p:cNvSpPr/>
          <p:nvPr/>
        </p:nvSpPr>
        <p:spPr>
          <a:xfrm>
            <a:off x="8182635" y="4621061"/>
            <a:ext cx="2707135" cy="2460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Live 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864A6B-7775-2946-8F1B-7F9D95175ED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9273209" y="5665565"/>
            <a:ext cx="619541" cy="2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D9E035-F30B-9E4D-87D2-A802B21F86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0413181" y="4867078"/>
            <a:ext cx="0" cy="379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1216FF5-83F2-3144-B94D-2B6655A517F1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4972216" cy="402336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Sin embargo, ese </a:t>
            </a:r>
            <a:r>
              <a:rPr lang="en-US" dirty="0" err="1"/>
              <a:t>entorno</a:t>
            </a:r>
            <a:r>
              <a:rPr lang="en-US" dirty="0"/>
              <a:t> </a:t>
            </a:r>
            <a:r>
              <a:rPr lang="en-US" dirty="0" err="1"/>
              <a:t>aún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local. </a:t>
            </a:r>
            <a:r>
              <a:rPr lang="en-US" dirty="0" err="1"/>
              <a:t>Significa</a:t>
            </a:r>
            <a:r>
              <a:rPr lang="en-US" dirty="0"/>
              <a:t> que la </a:t>
            </a:r>
            <a:r>
              <a:rPr lang="en-US" dirty="0" err="1"/>
              <a:t>página</a:t>
            </a:r>
            <a:r>
              <a:rPr lang="en-US" dirty="0"/>
              <a:t> solo </a:t>
            </a:r>
            <a:r>
              <a:rPr lang="en-US" dirty="0" err="1"/>
              <a:t>es</a:t>
            </a:r>
            <a:r>
              <a:rPr lang="en-US" dirty="0"/>
              <a:t> accessible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redes</a:t>
            </a:r>
            <a:r>
              <a:rPr lang="en-US" dirty="0"/>
              <a:t> locales, </a:t>
            </a:r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internas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7F3C94-3E5A-C94E-A5D7-312C245AD526}"/>
              </a:ext>
            </a:extLst>
          </p:cNvPr>
          <p:cNvSpPr/>
          <p:nvPr/>
        </p:nvSpPr>
        <p:spPr>
          <a:xfrm>
            <a:off x="8930427" y="3958941"/>
            <a:ext cx="1211550" cy="5944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Aplicación</a:t>
            </a:r>
            <a:r>
              <a:rPr lang="en-US" sz="1200" dirty="0"/>
              <a:t> Web </a:t>
            </a:r>
            <a:r>
              <a:rPr lang="en-US" sz="1200" dirty="0" err="1"/>
              <a:t>desplegada</a:t>
            </a:r>
            <a:endParaRPr lang="en-US" sz="1200" dirty="0"/>
          </a:p>
        </p:txBody>
      </p:sp>
      <p:pic>
        <p:nvPicPr>
          <p:cNvPr id="19" name="Picture 2" descr="Firebase Brand Guidelines">
            <a:hlinkClick r:id="rId2"/>
            <a:extLst>
              <a:ext uri="{FF2B5EF4-FFF2-40B4-BE49-F238E27FC236}">
                <a16:creationId xmlns:a16="http://schemas.microsoft.com/office/drawing/2014/main" id="{F60BA444-1C93-3947-9E54-53CC75A2CD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9104154" y="1925334"/>
            <a:ext cx="864095" cy="103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4C6FE6-EF4D-924E-A604-34B945709506}"/>
              </a:ext>
            </a:extLst>
          </p:cNvPr>
          <p:cNvCxnSpPr>
            <a:stCxn id="10" idx="0"/>
            <a:endCxn id="19" idx="2"/>
          </p:cNvCxnSpPr>
          <p:nvPr/>
        </p:nvCxnSpPr>
        <p:spPr>
          <a:xfrm flipV="1">
            <a:off x="9536202" y="2964865"/>
            <a:ext cx="0" cy="9940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B4636D3-E5E3-0D48-B4DE-DCA4E52873F3}"/>
              </a:ext>
            </a:extLst>
          </p:cNvPr>
          <p:cNvSpPr/>
          <p:nvPr/>
        </p:nvSpPr>
        <p:spPr>
          <a:xfrm>
            <a:off x="7905509" y="3750197"/>
            <a:ext cx="3250171" cy="247698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9F3038-2102-C54E-BA53-2996B184A9A4}"/>
              </a:ext>
            </a:extLst>
          </p:cNvPr>
          <p:cNvSpPr/>
          <p:nvPr/>
        </p:nvSpPr>
        <p:spPr>
          <a:xfrm rot="16200000">
            <a:off x="6962263" y="4868782"/>
            <a:ext cx="1468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Entorno</a:t>
            </a:r>
            <a:r>
              <a:rPr lang="en-US" dirty="0"/>
              <a:t> Local</a:t>
            </a:r>
          </a:p>
        </p:txBody>
      </p:sp>
    </p:spTree>
    <p:extLst>
      <p:ext uri="{BB962C8B-B14F-4D97-AF65-F5344CB8AC3E}">
        <p14:creationId xmlns:p14="http://schemas.microsoft.com/office/powerpoint/2010/main" val="3344811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258F-3C5A-7D4E-92A9-6DA5C7A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Ecosistema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nube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06E4F-C68E-2B4D-BC49-F287ADA9D3F1}"/>
              </a:ext>
            </a:extLst>
          </p:cNvPr>
          <p:cNvSpPr/>
          <p:nvPr/>
        </p:nvSpPr>
        <p:spPr>
          <a:xfrm>
            <a:off x="8226477" y="5242114"/>
            <a:ext cx="1046732" cy="8469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Visual Studio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B0DDC8-6B97-DA43-89A8-C556063FDCBB}"/>
              </a:ext>
            </a:extLst>
          </p:cNvPr>
          <p:cNvSpPr/>
          <p:nvPr/>
        </p:nvSpPr>
        <p:spPr>
          <a:xfrm>
            <a:off x="9892750" y="5246864"/>
            <a:ext cx="1040862" cy="8421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Desarrollo</a:t>
            </a:r>
            <a:r>
              <a:rPr lang="en-US" sz="1200" dirty="0"/>
              <a:t> Web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D6D4A8-1B36-BB4C-840E-9CCD01629E12}"/>
              </a:ext>
            </a:extLst>
          </p:cNvPr>
          <p:cNvSpPr/>
          <p:nvPr/>
        </p:nvSpPr>
        <p:spPr>
          <a:xfrm>
            <a:off x="8182635" y="4621061"/>
            <a:ext cx="2707135" cy="2460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Live 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864A6B-7775-2946-8F1B-7F9D95175ED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9273209" y="5665565"/>
            <a:ext cx="619541" cy="2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D9E035-F30B-9E4D-87D2-A802B21F86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0413181" y="4867078"/>
            <a:ext cx="0" cy="379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1216FF5-83F2-3144-B94D-2B6655A517F1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4972216" cy="402336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Para </a:t>
            </a:r>
            <a:r>
              <a:rPr lang="en-US" dirty="0" err="1"/>
              <a:t>publicar</a:t>
            </a:r>
            <a:r>
              <a:rPr lang="en-US" dirty="0"/>
              <a:t> </a:t>
            </a:r>
            <a:r>
              <a:rPr lang="en-US" dirty="0" err="1"/>
              <a:t>nuestras</a:t>
            </a:r>
            <a:r>
              <a:rPr lang="en-US" dirty="0"/>
              <a:t> </a:t>
            </a:r>
            <a:r>
              <a:rPr lang="en-US" dirty="0" err="1"/>
              <a:t>creaciones</a:t>
            </a:r>
            <a:r>
              <a:rPr lang="en-US" dirty="0"/>
              <a:t>, </a:t>
            </a: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un “hosting y un </a:t>
            </a:r>
            <a:r>
              <a:rPr lang="en-US" dirty="0" err="1"/>
              <a:t>dominio</a:t>
            </a:r>
            <a:r>
              <a:rPr lang="en-US" dirty="0"/>
              <a:t>”.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7F3C94-3E5A-C94E-A5D7-312C245AD526}"/>
              </a:ext>
            </a:extLst>
          </p:cNvPr>
          <p:cNvSpPr/>
          <p:nvPr/>
        </p:nvSpPr>
        <p:spPr>
          <a:xfrm>
            <a:off x="8930427" y="3958941"/>
            <a:ext cx="1211550" cy="5944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Aplicación</a:t>
            </a:r>
            <a:r>
              <a:rPr lang="en-US" sz="1200" dirty="0"/>
              <a:t> Web </a:t>
            </a:r>
            <a:r>
              <a:rPr lang="en-US" sz="1200" dirty="0" err="1"/>
              <a:t>desplegada</a:t>
            </a:r>
            <a:endParaRPr lang="en-US" sz="1200" dirty="0"/>
          </a:p>
        </p:txBody>
      </p:sp>
      <p:pic>
        <p:nvPicPr>
          <p:cNvPr id="19" name="Picture 2" descr="Firebase Brand Guidelines">
            <a:hlinkClick r:id="rId2"/>
            <a:extLst>
              <a:ext uri="{FF2B5EF4-FFF2-40B4-BE49-F238E27FC236}">
                <a16:creationId xmlns:a16="http://schemas.microsoft.com/office/drawing/2014/main" id="{F60BA444-1C93-3947-9E54-53CC75A2CD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9104154" y="1925334"/>
            <a:ext cx="864095" cy="103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4C6FE6-EF4D-924E-A604-34B945709506}"/>
              </a:ext>
            </a:extLst>
          </p:cNvPr>
          <p:cNvCxnSpPr>
            <a:stCxn id="10" idx="0"/>
            <a:endCxn id="19" idx="2"/>
          </p:cNvCxnSpPr>
          <p:nvPr/>
        </p:nvCxnSpPr>
        <p:spPr>
          <a:xfrm flipV="1">
            <a:off x="9536202" y="2964865"/>
            <a:ext cx="0" cy="9940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B4636D3-E5E3-0D48-B4DE-DCA4E52873F3}"/>
              </a:ext>
            </a:extLst>
          </p:cNvPr>
          <p:cNvSpPr/>
          <p:nvPr/>
        </p:nvSpPr>
        <p:spPr>
          <a:xfrm>
            <a:off x="7905509" y="3750197"/>
            <a:ext cx="3250171" cy="247698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9F3038-2102-C54E-BA53-2996B184A9A4}"/>
              </a:ext>
            </a:extLst>
          </p:cNvPr>
          <p:cNvSpPr/>
          <p:nvPr/>
        </p:nvSpPr>
        <p:spPr>
          <a:xfrm rot="16200000">
            <a:off x="6962263" y="4868782"/>
            <a:ext cx="1468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Entorno</a:t>
            </a:r>
            <a:r>
              <a:rPr lang="en-US" dirty="0"/>
              <a:t> Local</a:t>
            </a:r>
          </a:p>
        </p:txBody>
      </p:sp>
    </p:spTree>
    <p:extLst>
      <p:ext uri="{BB962C8B-B14F-4D97-AF65-F5344CB8AC3E}">
        <p14:creationId xmlns:p14="http://schemas.microsoft.com/office/powerpoint/2010/main" val="64823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BD8F-1E24-C84B-89CE-979CA0C2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B2CF91-84BD-C945-BEE6-93E36C275C1F}"/>
              </a:ext>
            </a:extLst>
          </p:cNvPr>
          <p:cNvSpPr/>
          <p:nvPr/>
        </p:nvSpPr>
        <p:spPr>
          <a:xfrm>
            <a:off x="1295676" y="4700287"/>
            <a:ext cx="2292627" cy="1521350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Para </a:t>
            </a:r>
            <a:r>
              <a:rPr lang="en-US" dirty="0" err="1">
                <a:solidFill>
                  <a:schemeClr val="tx1"/>
                </a:solidFill>
              </a:rPr>
              <a:t>sellarlo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0135B4-A828-B946-8001-8E62885002D8}"/>
              </a:ext>
            </a:extLst>
          </p:cNvPr>
          <p:cNvSpPr/>
          <p:nvPr/>
        </p:nvSpPr>
        <p:spPr>
          <a:xfrm>
            <a:off x="3821541" y="4700287"/>
            <a:ext cx="2138901" cy="1521350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Para no </a:t>
            </a:r>
            <a:r>
              <a:rPr lang="en-US" dirty="0" err="1">
                <a:solidFill>
                  <a:schemeClr val="tx1"/>
                </a:solidFill>
              </a:rPr>
              <a:t>permitir</a:t>
            </a:r>
            <a:r>
              <a:rPr lang="en-US" dirty="0">
                <a:solidFill>
                  <a:schemeClr val="tx1"/>
                </a:solidFill>
              </a:rPr>
              <a:t> que se </a:t>
            </a:r>
            <a:r>
              <a:rPr lang="en-US" dirty="0" err="1">
                <a:solidFill>
                  <a:schemeClr val="tx1"/>
                </a:solidFill>
              </a:rPr>
              <a:t>añada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elmine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otra</a:t>
            </a:r>
            <a:r>
              <a:rPr lang="en-US" dirty="0">
                <a:solidFill>
                  <a:schemeClr val="tx1"/>
                </a:solidFill>
              </a:rPr>
              <a:t> variable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65226-AC97-7F42-AB70-92470B44E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424" y="1860605"/>
            <a:ext cx="4432300" cy="2590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E62C95-12A2-B24B-A466-D245CA5E1EB1}"/>
              </a:ext>
            </a:extLst>
          </p:cNvPr>
          <p:cNvSpPr txBox="1"/>
          <p:nvPr/>
        </p:nvSpPr>
        <p:spPr>
          <a:xfrm>
            <a:off x="6751983" y="2786673"/>
            <a:ext cx="409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sirver</a:t>
            </a:r>
            <a:r>
              <a:rPr lang="en-US" dirty="0"/>
              <a:t> el </a:t>
            </a:r>
            <a:r>
              <a:rPr lang="en-US" dirty="0" err="1"/>
              <a:t>Object.seal</a:t>
            </a:r>
            <a:r>
              <a:rPr lang="en-US" dirty="0"/>
              <a:t>(this)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FD04DF-EDC0-4E45-A5A7-961CAF975535}"/>
              </a:ext>
            </a:extLst>
          </p:cNvPr>
          <p:cNvSpPr/>
          <p:nvPr/>
        </p:nvSpPr>
        <p:spPr>
          <a:xfrm>
            <a:off x="6193680" y="4700287"/>
            <a:ext cx="2292627" cy="1521350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Para </a:t>
            </a:r>
            <a:r>
              <a:rPr lang="en-US" dirty="0" err="1">
                <a:solidFill>
                  <a:schemeClr val="tx1"/>
                </a:solidFill>
              </a:rPr>
              <a:t>lograr</a:t>
            </a:r>
            <a:r>
              <a:rPr lang="en-US" dirty="0">
                <a:solidFill>
                  <a:schemeClr val="tx1"/>
                </a:solidFill>
              </a:rPr>
              <a:t> que se </a:t>
            </a:r>
            <a:r>
              <a:rPr lang="en-US" dirty="0" err="1">
                <a:solidFill>
                  <a:schemeClr val="tx1"/>
                </a:solidFill>
              </a:rPr>
              <a:t>convierta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un </a:t>
            </a:r>
            <a:r>
              <a:rPr lang="en-US" dirty="0" err="1">
                <a:solidFill>
                  <a:schemeClr val="tx1"/>
                </a:solidFill>
              </a:rPr>
              <a:t>objeto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E1376-BC59-2B4B-80F2-4F0EB40A2201}"/>
              </a:ext>
            </a:extLst>
          </p:cNvPr>
          <p:cNvSpPr/>
          <p:nvPr/>
        </p:nvSpPr>
        <p:spPr>
          <a:xfrm>
            <a:off x="8719545" y="4700287"/>
            <a:ext cx="2138901" cy="1521350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Es</a:t>
            </a:r>
            <a:r>
              <a:rPr lang="en-US" dirty="0">
                <a:solidFill>
                  <a:schemeClr val="tx1"/>
                </a:solidFill>
              </a:rPr>
              <a:t> solo </a:t>
            </a:r>
            <a:r>
              <a:rPr lang="en-US" dirty="0" err="1">
                <a:solidFill>
                  <a:schemeClr val="tx1"/>
                </a:solidFill>
              </a:rPr>
              <a:t>una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cuestión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sintaxis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233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258F-3C5A-7D4E-92A9-6DA5C7A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Ecosistema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nube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06E4F-C68E-2B4D-BC49-F287ADA9D3F1}"/>
              </a:ext>
            </a:extLst>
          </p:cNvPr>
          <p:cNvSpPr/>
          <p:nvPr/>
        </p:nvSpPr>
        <p:spPr>
          <a:xfrm>
            <a:off x="6420823" y="5242114"/>
            <a:ext cx="1046732" cy="8469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Visual Studio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B0DDC8-6B97-DA43-89A8-C556063FDCBB}"/>
              </a:ext>
            </a:extLst>
          </p:cNvPr>
          <p:cNvSpPr/>
          <p:nvPr/>
        </p:nvSpPr>
        <p:spPr>
          <a:xfrm>
            <a:off x="8087096" y="5246864"/>
            <a:ext cx="1040862" cy="8421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Desarrollo</a:t>
            </a:r>
            <a:r>
              <a:rPr lang="en-US" sz="1200" dirty="0"/>
              <a:t> Web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D6D4A8-1B36-BB4C-840E-9CCD01629E12}"/>
              </a:ext>
            </a:extLst>
          </p:cNvPr>
          <p:cNvSpPr/>
          <p:nvPr/>
        </p:nvSpPr>
        <p:spPr>
          <a:xfrm>
            <a:off x="6376981" y="4621061"/>
            <a:ext cx="2707135" cy="2460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Live 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864A6B-7775-2946-8F1B-7F9D95175ED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467555" y="5665565"/>
            <a:ext cx="619541" cy="2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D9E035-F30B-9E4D-87D2-A802B21F86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607527" y="4867078"/>
            <a:ext cx="0" cy="379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1216FF5-83F2-3144-B94D-2B6655A517F1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4972216" cy="402336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Para </a:t>
            </a:r>
            <a:r>
              <a:rPr lang="en-US" dirty="0" err="1"/>
              <a:t>publicar</a:t>
            </a:r>
            <a:r>
              <a:rPr lang="en-US" dirty="0"/>
              <a:t> </a:t>
            </a:r>
            <a:r>
              <a:rPr lang="en-US" dirty="0" err="1"/>
              <a:t>nuestras</a:t>
            </a:r>
            <a:r>
              <a:rPr lang="en-US" dirty="0"/>
              <a:t> </a:t>
            </a:r>
            <a:r>
              <a:rPr lang="en-US" dirty="0" err="1"/>
              <a:t>creaciones</a:t>
            </a:r>
            <a:r>
              <a:rPr lang="en-US" dirty="0"/>
              <a:t>, </a:t>
            </a: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un “hosting y un </a:t>
            </a:r>
            <a:r>
              <a:rPr lang="en-US" dirty="0" err="1"/>
              <a:t>dominio</a:t>
            </a:r>
            <a:r>
              <a:rPr lang="en-US" dirty="0"/>
              <a:t>”.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7F3C94-3E5A-C94E-A5D7-312C245AD526}"/>
              </a:ext>
            </a:extLst>
          </p:cNvPr>
          <p:cNvSpPr/>
          <p:nvPr/>
        </p:nvSpPr>
        <p:spPr>
          <a:xfrm>
            <a:off x="7124773" y="3958941"/>
            <a:ext cx="1211550" cy="5944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Aplicación</a:t>
            </a:r>
            <a:r>
              <a:rPr lang="en-US" sz="1200" dirty="0"/>
              <a:t> Web </a:t>
            </a:r>
            <a:r>
              <a:rPr lang="en-US" sz="1200" dirty="0" err="1"/>
              <a:t>desplegada</a:t>
            </a:r>
            <a:endParaRPr lang="en-US" sz="1200" dirty="0"/>
          </a:p>
        </p:txBody>
      </p:sp>
      <p:pic>
        <p:nvPicPr>
          <p:cNvPr id="19" name="Picture 2" descr="Firebase Brand Guidelines">
            <a:hlinkClick r:id="rId2"/>
            <a:extLst>
              <a:ext uri="{FF2B5EF4-FFF2-40B4-BE49-F238E27FC236}">
                <a16:creationId xmlns:a16="http://schemas.microsoft.com/office/drawing/2014/main" id="{F60BA444-1C93-3947-9E54-53CC75A2CD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9104154" y="1925334"/>
            <a:ext cx="864095" cy="103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B4636D3-E5E3-0D48-B4DE-DCA4E52873F3}"/>
              </a:ext>
            </a:extLst>
          </p:cNvPr>
          <p:cNvSpPr/>
          <p:nvPr/>
        </p:nvSpPr>
        <p:spPr>
          <a:xfrm>
            <a:off x="6099855" y="3750197"/>
            <a:ext cx="3250171" cy="247698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9F3038-2102-C54E-BA53-2996B184A9A4}"/>
              </a:ext>
            </a:extLst>
          </p:cNvPr>
          <p:cNvSpPr/>
          <p:nvPr/>
        </p:nvSpPr>
        <p:spPr>
          <a:xfrm rot="16200000">
            <a:off x="5156609" y="4868782"/>
            <a:ext cx="1468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Entorno</a:t>
            </a:r>
            <a:r>
              <a:rPr lang="en-US" dirty="0"/>
              <a:t> Local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2084C0-4D2C-DE42-B971-5A0EE9EC2E66}"/>
              </a:ext>
            </a:extLst>
          </p:cNvPr>
          <p:cNvSpPr/>
          <p:nvPr/>
        </p:nvSpPr>
        <p:spPr>
          <a:xfrm>
            <a:off x="9670994" y="3759980"/>
            <a:ext cx="2372880" cy="247698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09CAAC-A282-BB46-8152-1FE11B50CE34}"/>
              </a:ext>
            </a:extLst>
          </p:cNvPr>
          <p:cNvSpPr/>
          <p:nvPr/>
        </p:nvSpPr>
        <p:spPr>
          <a:xfrm>
            <a:off x="10358797" y="3380865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Entorno</a:t>
            </a:r>
            <a:r>
              <a:rPr lang="en-US" dirty="0"/>
              <a:t> </a:t>
            </a:r>
            <a:r>
              <a:rPr lang="en-US" dirty="0" err="1"/>
              <a:t>remoto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6D96E-B12E-2C43-90D0-E7EA5F9C377B}"/>
              </a:ext>
            </a:extLst>
          </p:cNvPr>
          <p:cNvSpPr/>
          <p:nvPr/>
        </p:nvSpPr>
        <p:spPr>
          <a:xfrm>
            <a:off x="9747500" y="4631047"/>
            <a:ext cx="2236252" cy="2460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Hosting + </a:t>
            </a:r>
            <a:r>
              <a:rPr lang="en-US" sz="1200" dirty="0" err="1"/>
              <a:t>dominio</a:t>
            </a:r>
            <a:endParaRPr lang="en-US" sz="1200" dirty="0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2D32CE6E-2BA8-9242-8353-F90D879069BC}"/>
              </a:ext>
            </a:extLst>
          </p:cNvPr>
          <p:cNvCxnSpPr>
            <a:stCxn id="10" idx="0"/>
            <a:endCxn id="19" idx="1"/>
          </p:cNvCxnSpPr>
          <p:nvPr/>
        </p:nvCxnSpPr>
        <p:spPr>
          <a:xfrm rot="5400000" flipH="1" flipV="1">
            <a:off x="7660431" y="2515218"/>
            <a:ext cx="1513841" cy="137360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530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258F-3C5A-7D4E-92A9-6DA5C7A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Ecosistema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nube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06E4F-C68E-2B4D-BC49-F287ADA9D3F1}"/>
              </a:ext>
            </a:extLst>
          </p:cNvPr>
          <p:cNvSpPr/>
          <p:nvPr/>
        </p:nvSpPr>
        <p:spPr>
          <a:xfrm>
            <a:off x="6420823" y="5242114"/>
            <a:ext cx="1046732" cy="8469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Visual Studio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B0DDC8-6B97-DA43-89A8-C556063FDCBB}"/>
              </a:ext>
            </a:extLst>
          </p:cNvPr>
          <p:cNvSpPr/>
          <p:nvPr/>
        </p:nvSpPr>
        <p:spPr>
          <a:xfrm>
            <a:off x="8087096" y="5246864"/>
            <a:ext cx="1040862" cy="8421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Desarrollo</a:t>
            </a:r>
            <a:r>
              <a:rPr lang="en-US" sz="1200" dirty="0"/>
              <a:t> Web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D6D4A8-1B36-BB4C-840E-9CCD01629E12}"/>
              </a:ext>
            </a:extLst>
          </p:cNvPr>
          <p:cNvSpPr/>
          <p:nvPr/>
        </p:nvSpPr>
        <p:spPr>
          <a:xfrm>
            <a:off x="6376981" y="4621061"/>
            <a:ext cx="2707135" cy="2460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Live 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864A6B-7775-2946-8F1B-7F9D95175ED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467555" y="5665565"/>
            <a:ext cx="619541" cy="2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D9E035-F30B-9E4D-87D2-A802B21F86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607527" y="4867078"/>
            <a:ext cx="0" cy="379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1216FF5-83F2-3144-B94D-2B6655A517F1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4555711" cy="402336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hagamos</a:t>
            </a:r>
            <a:r>
              <a:rPr lang="en-US" dirty="0"/>
              <a:t> el “</a:t>
            </a:r>
            <a:r>
              <a:rPr lang="en-US" dirty="0" err="1"/>
              <a:t>despliegue</a:t>
            </a:r>
            <a:r>
              <a:rPr lang="en-US" dirty="0"/>
              <a:t>”. La </a:t>
            </a:r>
            <a:r>
              <a:rPr lang="en-US" dirty="0" err="1"/>
              <a:t>aplicacion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quedar</a:t>
            </a:r>
            <a:r>
              <a:rPr lang="en-US" dirty="0"/>
              <a:t> “</a:t>
            </a:r>
            <a:r>
              <a:rPr lang="en-US" dirty="0" err="1"/>
              <a:t>hospedada</a:t>
            </a:r>
            <a:r>
              <a:rPr lang="en-US" dirty="0"/>
              <a:t>”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remoto</a:t>
            </a:r>
            <a:r>
              <a:rPr lang="en-US" dirty="0"/>
              <a:t> y accessible </a:t>
            </a:r>
            <a:r>
              <a:rPr lang="en-US" dirty="0" err="1"/>
              <a:t>mediante</a:t>
            </a:r>
            <a:r>
              <a:rPr lang="en-US" dirty="0"/>
              <a:t> el “</a:t>
            </a:r>
            <a:r>
              <a:rPr lang="en-US" dirty="0" err="1"/>
              <a:t>dominio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7F3C94-3E5A-C94E-A5D7-312C245AD526}"/>
              </a:ext>
            </a:extLst>
          </p:cNvPr>
          <p:cNvSpPr/>
          <p:nvPr/>
        </p:nvSpPr>
        <p:spPr>
          <a:xfrm>
            <a:off x="7124773" y="3958941"/>
            <a:ext cx="1211550" cy="5944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Aplicación</a:t>
            </a:r>
            <a:r>
              <a:rPr lang="en-US" sz="1200" dirty="0"/>
              <a:t> Web </a:t>
            </a:r>
            <a:r>
              <a:rPr lang="en-US" sz="1200" dirty="0" err="1"/>
              <a:t>desplegada</a:t>
            </a:r>
            <a:endParaRPr lang="en-US" sz="1200" dirty="0"/>
          </a:p>
        </p:txBody>
      </p:sp>
      <p:pic>
        <p:nvPicPr>
          <p:cNvPr id="19" name="Picture 2" descr="Firebase Brand Guidelines">
            <a:hlinkClick r:id="rId2"/>
            <a:extLst>
              <a:ext uri="{FF2B5EF4-FFF2-40B4-BE49-F238E27FC236}">
                <a16:creationId xmlns:a16="http://schemas.microsoft.com/office/drawing/2014/main" id="{F60BA444-1C93-3947-9E54-53CC75A2CD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9104154" y="1925334"/>
            <a:ext cx="864095" cy="103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B4636D3-E5E3-0D48-B4DE-DCA4E52873F3}"/>
              </a:ext>
            </a:extLst>
          </p:cNvPr>
          <p:cNvSpPr/>
          <p:nvPr/>
        </p:nvSpPr>
        <p:spPr>
          <a:xfrm>
            <a:off x="6099855" y="3750197"/>
            <a:ext cx="3250171" cy="247698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9F3038-2102-C54E-BA53-2996B184A9A4}"/>
              </a:ext>
            </a:extLst>
          </p:cNvPr>
          <p:cNvSpPr/>
          <p:nvPr/>
        </p:nvSpPr>
        <p:spPr>
          <a:xfrm rot="16200000">
            <a:off x="5156609" y="4868782"/>
            <a:ext cx="1468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Entorno</a:t>
            </a:r>
            <a:r>
              <a:rPr lang="en-US" dirty="0"/>
              <a:t> Local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2084C0-4D2C-DE42-B971-5A0EE9EC2E66}"/>
              </a:ext>
            </a:extLst>
          </p:cNvPr>
          <p:cNvSpPr/>
          <p:nvPr/>
        </p:nvSpPr>
        <p:spPr>
          <a:xfrm>
            <a:off x="9670994" y="3759980"/>
            <a:ext cx="2372880" cy="247698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09CAAC-A282-BB46-8152-1FE11B50CE34}"/>
              </a:ext>
            </a:extLst>
          </p:cNvPr>
          <p:cNvSpPr/>
          <p:nvPr/>
        </p:nvSpPr>
        <p:spPr>
          <a:xfrm>
            <a:off x="10358797" y="3380865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Entorno</a:t>
            </a:r>
            <a:r>
              <a:rPr lang="en-US" dirty="0"/>
              <a:t> </a:t>
            </a:r>
            <a:r>
              <a:rPr lang="en-US" dirty="0" err="1"/>
              <a:t>remoto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6D96E-B12E-2C43-90D0-E7EA5F9C377B}"/>
              </a:ext>
            </a:extLst>
          </p:cNvPr>
          <p:cNvSpPr/>
          <p:nvPr/>
        </p:nvSpPr>
        <p:spPr>
          <a:xfrm>
            <a:off x="9747500" y="4631047"/>
            <a:ext cx="2236252" cy="2460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Hosting + </a:t>
            </a:r>
            <a:r>
              <a:rPr lang="en-US" sz="1200" dirty="0" err="1"/>
              <a:t>dominio</a:t>
            </a:r>
            <a:endParaRPr lang="en-US" sz="1200" dirty="0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2D32CE6E-2BA8-9242-8353-F90D879069BC}"/>
              </a:ext>
            </a:extLst>
          </p:cNvPr>
          <p:cNvCxnSpPr>
            <a:stCxn id="10" idx="0"/>
            <a:endCxn id="19" idx="1"/>
          </p:cNvCxnSpPr>
          <p:nvPr/>
        </p:nvCxnSpPr>
        <p:spPr>
          <a:xfrm rot="5400000" flipH="1" flipV="1">
            <a:off x="7660431" y="2515218"/>
            <a:ext cx="1513841" cy="137360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386C6632-A58D-C44D-A330-AA9A59C43B00}"/>
              </a:ext>
            </a:extLst>
          </p:cNvPr>
          <p:cNvCxnSpPr>
            <a:stCxn id="8" idx="3"/>
            <a:endCxn id="20" idx="2"/>
          </p:cNvCxnSpPr>
          <p:nvPr/>
        </p:nvCxnSpPr>
        <p:spPr>
          <a:xfrm flipV="1">
            <a:off x="9127958" y="4877064"/>
            <a:ext cx="1737668" cy="7908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702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258F-3C5A-7D4E-92A9-6DA5C7A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Ecosistema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nube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06E4F-C68E-2B4D-BC49-F287ADA9D3F1}"/>
              </a:ext>
            </a:extLst>
          </p:cNvPr>
          <p:cNvSpPr/>
          <p:nvPr/>
        </p:nvSpPr>
        <p:spPr>
          <a:xfrm>
            <a:off x="6420823" y="5242114"/>
            <a:ext cx="1046732" cy="8469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Visual Studio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B0DDC8-6B97-DA43-89A8-C556063FDCBB}"/>
              </a:ext>
            </a:extLst>
          </p:cNvPr>
          <p:cNvSpPr/>
          <p:nvPr/>
        </p:nvSpPr>
        <p:spPr>
          <a:xfrm>
            <a:off x="8087096" y="5246864"/>
            <a:ext cx="1040862" cy="8421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Desarrollo</a:t>
            </a:r>
            <a:r>
              <a:rPr lang="en-US" sz="1200" dirty="0"/>
              <a:t> Web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D6D4A8-1B36-BB4C-840E-9CCD01629E12}"/>
              </a:ext>
            </a:extLst>
          </p:cNvPr>
          <p:cNvSpPr/>
          <p:nvPr/>
        </p:nvSpPr>
        <p:spPr>
          <a:xfrm>
            <a:off x="6376981" y="4621061"/>
            <a:ext cx="2707135" cy="2460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Live 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864A6B-7775-2946-8F1B-7F9D95175ED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467555" y="5665565"/>
            <a:ext cx="619541" cy="2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D9E035-F30B-9E4D-87D2-A802B21F86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607527" y="4867078"/>
            <a:ext cx="0" cy="379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1216FF5-83F2-3144-B94D-2B6655A517F1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4555711" cy="402336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hagamos</a:t>
            </a:r>
            <a:r>
              <a:rPr lang="en-US" dirty="0"/>
              <a:t> el “</a:t>
            </a:r>
            <a:r>
              <a:rPr lang="en-US" dirty="0" err="1"/>
              <a:t>despliegue</a:t>
            </a:r>
            <a:r>
              <a:rPr lang="en-US" dirty="0"/>
              <a:t>”. La </a:t>
            </a:r>
            <a:r>
              <a:rPr lang="en-US" dirty="0" err="1"/>
              <a:t>aplicacion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quedar</a:t>
            </a:r>
            <a:r>
              <a:rPr lang="en-US" dirty="0"/>
              <a:t> “</a:t>
            </a:r>
            <a:r>
              <a:rPr lang="en-US" dirty="0" err="1"/>
              <a:t>hospedada</a:t>
            </a:r>
            <a:r>
              <a:rPr lang="en-US" dirty="0"/>
              <a:t>”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remoto</a:t>
            </a:r>
            <a:r>
              <a:rPr lang="en-US" dirty="0"/>
              <a:t> y accessible </a:t>
            </a:r>
            <a:r>
              <a:rPr lang="en-US" dirty="0" err="1"/>
              <a:t>mediante</a:t>
            </a:r>
            <a:r>
              <a:rPr lang="en-US" dirty="0"/>
              <a:t> el “</a:t>
            </a:r>
            <a:r>
              <a:rPr lang="en-US" dirty="0" err="1"/>
              <a:t>dominio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7F3C94-3E5A-C94E-A5D7-312C245AD526}"/>
              </a:ext>
            </a:extLst>
          </p:cNvPr>
          <p:cNvSpPr/>
          <p:nvPr/>
        </p:nvSpPr>
        <p:spPr>
          <a:xfrm>
            <a:off x="7124773" y="3958941"/>
            <a:ext cx="1211550" cy="5944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Aplicación</a:t>
            </a:r>
            <a:r>
              <a:rPr lang="en-US" sz="1200" dirty="0"/>
              <a:t> Web </a:t>
            </a:r>
            <a:r>
              <a:rPr lang="en-US" sz="1200" dirty="0" err="1"/>
              <a:t>desplegada</a:t>
            </a:r>
            <a:endParaRPr lang="en-US" sz="1200" dirty="0"/>
          </a:p>
        </p:txBody>
      </p:sp>
      <p:pic>
        <p:nvPicPr>
          <p:cNvPr id="19" name="Picture 2" descr="Firebase Brand Guidelines">
            <a:hlinkClick r:id="rId2"/>
            <a:extLst>
              <a:ext uri="{FF2B5EF4-FFF2-40B4-BE49-F238E27FC236}">
                <a16:creationId xmlns:a16="http://schemas.microsoft.com/office/drawing/2014/main" id="{F60BA444-1C93-3947-9E54-53CC75A2CD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9104154" y="1925334"/>
            <a:ext cx="864095" cy="103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B4636D3-E5E3-0D48-B4DE-DCA4E52873F3}"/>
              </a:ext>
            </a:extLst>
          </p:cNvPr>
          <p:cNvSpPr/>
          <p:nvPr/>
        </p:nvSpPr>
        <p:spPr>
          <a:xfrm>
            <a:off x="6099855" y="3750197"/>
            <a:ext cx="3250171" cy="247698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9F3038-2102-C54E-BA53-2996B184A9A4}"/>
              </a:ext>
            </a:extLst>
          </p:cNvPr>
          <p:cNvSpPr/>
          <p:nvPr/>
        </p:nvSpPr>
        <p:spPr>
          <a:xfrm rot="16200000">
            <a:off x="5156609" y="4868782"/>
            <a:ext cx="1468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Entorno</a:t>
            </a:r>
            <a:r>
              <a:rPr lang="en-US" dirty="0"/>
              <a:t> Local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2084C0-4D2C-DE42-B971-5A0EE9EC2E66}"/>
              </a:ext>
            </a:extLst>
          </p:cNvPr>
          <p:cNvSpPr/>
          <p:nvPr/>
        </p:nvSpPr>
        <p:spPr>
          <a:xfrm>
            <a:off x="9670994" y="3759980"/>
            <a:ext cx="2372880" cy="247698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09CAAC-A282-BB46-8152-1FE11B50CE34}"/>
              </a:ext>
            </a:extLst>
          </p:cNvPr>
          <p:cNvSpPr/>
          <p:nvPr/>
        </p:nvSpPr>
        <p:spPr>
          <a:xfrm>
            <a:off x="10358797" y="3380865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Entorno</a:t>
            </a:r>
            <a:r>
              <a:rPr lang="en-US" dirty="0"/>
              <a:t> </a:t>
            </a:r>
            <a:r>
              <a:rPr lang="en-US" dirty="0" err="1"/>
              <a:t>remoto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6D96E-B12E-2C43-90D0-E7EA5F9C377B}"/>
              </a:ext>
            </a:extLst>
          </p:cNvPr>
          <p:cNvSpPr/>
          <p:nvPr/>
        </p:nvSpPr>
        <p:spPr>
          <a:xfrm>
            <a:off x="9747500" y="4631047"/>
            <a:ext cx="2236252" cy="2460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Hosting + </a:t>
            </a:r>
            <a:r>
              <a:rPr lang="en-US" sz="1200" dirty="0" err="1"/>
              <a:t>dominio</a:t>
            </a:r>
            <a:endParaRPr lang="en-US" sz="1200" dirty="0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2D32CE6E-2BA8-9242-8353-F90D879069BC}"/>
              </a:ext>
            </a:extLst>
          </p:cNvPr>
          <p:cNvCxnSpPr>
            <a:stCxn id="10" idx="0"/>
            <a:endCxn id="19" idx="1"/>
          </p:cNvCxnSpPr>
          <p:nvPr/>
        </p:nvCxnSpPr>
        <p:spPr>
          <a:xfrm rot="5400000" flipH="1" flipV="1">
            <a:off x="7660431" y="2515218"/>
            <a:ext cx="1513841" cy="137360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386C6632-A58D-C44D-A330-AA9A59C43B00}"/>
              </a:ext>
            </a:extLst>
          </p:cNvPr>
          <p:cNvCxnSpPr>
            <a:stCxn id="8" idx="3"/>
            <a:endCxn id="20" idx="2"/>
          </p:cNvCxnSpPr>
          <p:nvPr/>
        </p:nvCxnSpPr>
        <p:spPr>
          <a:xfrm flipV="1">
            <a:off x="9127958" y="4877064"/>
            <a:ext cx="1737668" cy="7908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BEEEE71-5CB5-2D4E-A5D3-659D7AADD199}"/>
              </a:ext>
            </a:extLst>
          </p:cNvPr>
          <p:cNvSpPr/>
          <p:nvPr/>
        </p:nvSpPr>
        <p:spPr>
          <a:xfrm>
            <a:off x="10216033" y="3955450"/>
            <a:ext cx="1211550" cy="5944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Aplicación</a:t>
            </a:r>
            <a:r>
              <a:rPr lang="en-US" sz="1200" dirty="0"/>
              <a:t> Web </a:t>
            </a:r>
            <a:r>
              <a:rPr lang="en-US" sz="1200" dirty="0" err="1"/>
              <a:t>desplegada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06747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258F-3C5A-7D4E-92A9-6DA5C7A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Ecosistema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nube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06E4F-C68E-2B4D-BC49-F287ADA9D3F1}"/>
              </a:ext>
            </a:extLst>
          </p:cNvPr>
          <p:cNvSpPr/>
          <p:nvPr/>
        </p:nvSpPr>
        <p:spPr>
          <a:xfrm>
            <a:off x="6420823" y="5242114"/>
            <a:ext cx="1046732" cy="8469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Visual Studio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B0DDC8-6B97-DA43-89A8-C556063FDCBB}"/>
              </a:ext>
            </a:extLst>
          </p:cNvPr>
          <p:cNvSpPr/>
          <p:nvPr/>
        </p:nvSpPr>
        <p:spPr>
          <a:xfrm>
            <a:off x="8087096" y="5246864"/>
            <a:ext cx="1040862" cy="8421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Desarrollo</a:t>
            </a:r>
            <a:r>
              <a:rPr lang="en-US" sz="1200" dirty="0"/>
              <a:t> Web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D6D4A8-1B36-BB4C-840E-9CCD01629E12}"/>
              </a:ext>
            </a:extLst>
          </p:cNvPr>
          <p:cNvSpPr/>
          <p:nvPr/>
        </p:nvSpPr>
        <p:spPr>
          <a:xfrm>
            <a:off x="6376981" y="4621061"/>
            <a:ext cx="2707135" cy="2460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Live 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864A6B-7775-2946-8F1B-7F9D95175ED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467555" y="5665565"/>
            <a:ext cx="619541" cy="2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D9E035-F30B-9E4D-87D2-A802B21F86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607527" y="4867078"/>
            <a:ext cx="0" cy="379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1216FF5-83F2-3144-B94D-2B6655A517F1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4555711" cy="402336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hagamos</a:t>
            </a:r>
            <a:r>
              <a:rPr lang="en-US" dirty="0"/>
              <a:t> el “</a:t>
            </a:r>
            <a:r>
              <a:rPr lang="en-US" dirty="0" err="1"/>
              <a:t>despliegue</a:t>
            </a:r>
            <a:r>
              <a:rPr lang="en-US" dirty="0"/>
              <a:t>”. La </a:t>
            </a:r>
            <a:r>
              <a:rPr lang="en-US" dirty="0" err="1"/>
              <a:t>aplicacion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quedar</a:t>
            </a:r>
            <a:r>
              <a:rPr lang="en-US" dirty="0"/>
              <a:t> “</a:t>
            </a:r>
            <a:r>
              <a:rPr lang="en-US" dirty="0" err="1"/>
              <a:t>hospedada</a:t>
            </a:r>
            <a:r>
              <a:rPr lang="en-US" dirty="0"/>
              <a:t>”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remoto</a:t>
            </a:r>
            <a:r>
              <a:rPr lang="en-US" dirty="0"/>
              <a:t> y accessible </a:t>
            </a:r>
            <a:r>
              <a:rPr lang="en-US" dirty="0" err="1"/>
              <a:t>mediante</a:t>
            </a:r>
            <a:r>
              <a:rPr lang="en-US" dirty="0"/>
              <a:t> el “</a:t>
            </a:r>
            <a:r>
              <a:rPr lang="en-US" dirty="0" err="1"/>
              <a:t>dominio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7F3C94-3E5A-C94E-A5D7-312C245AD526}"/>
              </a:ext>
            </a:extLst>
          </p:cNvPr>
          <p:cNvSpPr/>
          <p:nvPr/>
        </p:nvSpPr>
        <p:spPr>
          <a:xfrm>
            <a:off x="7124773" y="3958941"/>
            <a:ext cx="1211550" cy="5944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Aplicación</a:t>
            </a:r>
            <a:r>
              <a:rPr lang="en-US" sz="1200" dirty="0"/>
              <a:t> Web </a:t>
            </a:r>
            <a:r>
              <a:rPr lang="en-US" sz="1200" dirty="0" err="1"/>
              <a:t>desplegada</a:t>
            </a:r>
            <a:endParaRPr lang="en-US" sz="1200" dirty="0"/>
          </a:p>
        </p:txBody>
      </p:sp>
      <p:pic>
        <p:nvPicPr>
          <p:cNvPr id="19" name="Picture 2" descr="Firebase Brand Guidelines">
            <a:hlinkClick r:id="rId2"/>
            <a:extLst>
              <a:ext uri="{FF2B5EF4-FFF2-40B4-BE49-F238E27FC236}">
                <a16:creationId xmlns:a16="http://schemas.microsoft.com/office/drawing/2014/main" id="{F60BA444-1C93-3947-9E54-53CC75A2CD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9104154" y="1925334"/>
            <a:ext cx="864095" cy="103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B4636D3-E5E3-0D48-B4DE-DCA4E52873F3}"/>
              </a:ext>
            </a:extLst>
          </p:cNvPr>
          <p:cNvSpPr/>
          <p:nvPr/>
        </p:nvSpPr>
        <p:spPr>
          <a:xfrm>
            <a:off x="6099855" y="3750197"/>
            <a:ext cx="3250171" cy="247698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9F3038-2102-C54E-BA53-2996B184A9A4}"/>
              </a:ext>
            </a:extLst>
          </p:cNvPr>
          <p:cNvSpPr/>
          <p:nvPr/>
        </p:nvSpPr>
        <p:spPr>
          <a:xfrm rot="16200000">
            <a:off x="5156609" y="4868782"/>
            <a:ext cx="1468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Entorno</a:t>
            </a:r>
            <a:r>
              <a:rPr lang="en-US" dirty="0"/>
              <a:t> Local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2084C0-4D2C-DE42-B971-5A0EE9EC2E66}"/>
              </a:ext>
            </a:extLst>
          </p:cNvPr>
          <p:cNvSpPr/>
          <p:nvPr/>
        </p:nvSpPr>
        <p:spPr>
          <a:xfrm>
            <a:off x="9670994" y="3759980"/>
            <a:ext cx="2372880" cy="247698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09CAAC-A282-BB46-8152-1FE11B50CE34}"/>
              </a:ext>
            </a:extLst>
          </p:cNvPr>
          <p:cNvSpPr/>
          <p:nvPr/>
        </p:nvSpPr>
        <p:spPr>
          <a:xfrm>
            <a:off x="10358797" y="3380865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Entorno</a:t>
            </a:r>
            <a:r>
              <a:rPr lang="en-US" dirty="0"/>
              <a:t> </a:t>
            </a:r>
            <a:r>
              <a:rPr lang="en-US" dirty="0" err="1"/>
              <a:t>remoto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6D96E-B12E-2C43-90D0-E7EA5F9C377B}"/>
              </a:ext>
            </a:extLst>
          </p:cNvPr>
          <p:cNvSpPr/>
          <p:nvPr/>
        </p:nvSpPr>
        <p:spPr>
          <a:xfrm>
            <a:off x="9747500" y="4631047"/>
            <a:ext cx="2236252" cy="2460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Hosting + </a:t>
            </a:r>
            <a:r>
              <a:rPr lang="en-US" sz="1200" dirty="0" err="1"/>
              <a:t>dominio</a:t>
            </a:r>
            <a:endParaRPr lang="en-US" sz="1200" dirty="0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2D32CE6E-2BA8-9242-8353-F90D879069BC}"/>
              </a:ext>
            </a:extLst>
          </p:cNvPr>
          <p:cNvCxnSpPr>
            <a:stCxn id="10" idx="0"/>
            <a:endCxn id="19" idx="1"/>
          </p:cNvCxnSpPr>
          <p:nvPr/>
        </p:nvCxnSpPr>
        <p:spPr>
          <a:xfrm rot="5400000" flipH="1" flipV="1">
            <a:off x="7660431" y="2515218"/>
            <a:ext cx="1513841" cy="137360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386C6632-A58D-C44D-A330-AA9A59C43B00}"/>
              </a:ext>
            </a:extLst>
          </p:cNvPr>
          <p:cNvCxnSpPr>
            <a:stCxn id="8" idx="3"/>
            <a:endCxn id="20" idx="2"/>
          </p:cNvCxnSpPr>
          <p:nvPr/>
        </p:nvCxnSpPr>
        <p:spPr>
          <a:xfrm flipV="1">
            <a:off x="9127958" y="4877064"/>
            <a:ext cx="1737668" cy="7908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BEEEE71-5CB5-2D4E-A5D3-659D7AADD199}"/>
              </a:ext>
            </a:extLst>
          </p:cNvPr>
          <p:cNvSpPr/>
          <p:nvPr/>
        </p:nvSpPr>
        <p:spPr>
          <a:xfrm>
            <a:off x="10216033" y="3955450"/>
            <a:ext cx="1211550" cy="5944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Aplicación</a:t>
            </a:r>
            <a:r>
              <a:rPr lang="en-US" sz="1200" dirty="0"/>
              <a:t> Web </a:t>
            </a:r>
            <a:r>
              <a:rPr lang="en-US" sz="1200" dirty="0" err="1"/>
              <a:t>desplegada</a:t>
            </a:r>
            <a:endParaRPr lang="en-US" sz="1200" dirty="0"/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D51ADDA8-7ED5-C54E-98A6-09DF194BB0D7}"/>
              </a:ext>
            </a:extLst>
          </p:cNvPr>
          <p:cNvCxnSpPr>
            <a:cxnSpLocks/>
            <a:stCxn id="21" idx="1"/>
            <a:endCxn id="19" idx="2"/>
          </p:cNvCxnSpPr>
          <p:nvPr/>
        </p:nvCxnSpPr>
        <p:spPr>
          <a:xfrm rot="10800000">
            <a:off x="9536203" y="2964866"/>
            <a:ext cx="679831" cy="1287815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905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258F-3C5A-7D4E-92A9-6DA5C7A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Ecosistema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nube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06E4F-C68E-2B4D-BC49-F287ADA9D3F1}"/>
              </a:ext>
            </a:extLst>
          </p:cNvPr>
          <p:cNvSpPr/>
          <p:nvPr/>
        </p:nvSpPr>
        <p:spPr>
          <a:xfrm>
            <a:off x="6420823" y="5242114"/>
            <a:ext cx="1046732" cy="84690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Visual Studio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B0DDC8-6B97-DA43-89A8-C556063FDCBB}"/>
              </a:ext>
            </a:extLst>
          </p:cNvPr>
          <p:cNvSpPr/>
          <p:nvPr/>
        </p:nvSpPr>
        <p:spPr>
          <a:xfrm>
            <a:off x="8087096" y="5246864"/>
            <a:ext cx="1040862" cy="8421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Desarrollo</a:t>
            </a:r>
            <a:r>
              <a:rPr lang="en-US" sz="1200" dirty="0"/>
              <a:t> Web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D6D4A8-1B36-BB4C-840E-9CCD01629E12}"/>
              </a:ext>
            </a:extLst>
          </p:cNvPr>
          <p:cNvSpPr/>
          <p:nvPr/>
        </p:nvSpPr>
        <p:spPr>
          <a:xfrm>
            <a:off x="6376981" y="4621061"/>
            <a:ext cx="2707135" cy="2460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Live 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864A6B-7775-2946-8F1B-7F9D95175ED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467555" y="5665565"/>
            <a:ext cx="619541" cy="2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D9E035-F30B-9E4D-87D2-A802B21F86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607527" y="4867078"/>
            <a:ext cx="0" cy="379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F1216FF5-83F2-3144-B94D-2B6655A517F1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4555711" cy="402336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Hay </a:t>
            </a:r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n-US" dirty="0" err="1"/>
              <a:t>servidores</a:t>
            </a:r>
            <a:r>
              <a:rPr lang="en-US" dirty="0"/>
              <a:t> que </a:t>
            </a:r>
            <a:r>
              <a:rPr lang="en-US" dirty="0" err="1"/>
              <a:t>ofrecen</a:t>
            </a:r>
            <a:r>
              <a:rPr lang="en-US" dirty="0"/>
              <a:t> hosting y </a:t>
            </a:r>
            <a:r>
              <a:rPr lang="en-US" dirty="0" err="1"/>
              <a:t>dominio</a:t>
            </a:r>
            <a:r>
              <a:rPr lang="en-US" dirty="0"/>
              <a:t>. Tambien hay </a:t>
            </a:r>
            <a:r>
              <a:rPr lang="en-US" dirty="0" err="1"/>
              <a:t>algunos</a:t>
            </a:r>
            <a:r>
              <a:rPr lang="en-US" dirty="0"/>
              <a:t> gratis. 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clase</a:t>
            </a:r>
            <a:r>
              <a:rPr lang="en-US" dirty="0"/>
              <a:t> final </a:t>
            </a:r>
            <a:r>
              <a:rPr lang="en-US" dirty="0" err="1"/>
              <a:t>subiremos</a:t>
            </a:r>
            <a:r>
              <a:rPr lang="en-US" dirty="0"/>
              <a:t> el </a:t>
            </a:r>
            <a:r>
              <a:rPr lang="en-US" dirty="0" err="1"/>
              <a:t>proyecto</a:t>
            </a:r>
            <a:r>
              <a:rPr lang="en-US" dirty="0"/>
              <a:t> GitHub, que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host de las </a:t>
            </a:r>
            <a:r>
              <a:rPr lang="en-US" dirty="0" err="1"/>
              <a:t>páginas</a:t>
            </a:r>
            <a:r>
              <a:rPr lang="en-US" dirty="0"/>
              <a:t> con el </a:t>
            </a:r>
            <a:r>
              <a:rPr lang="en-US" dirty="0" err="1"/>
              <a:t>dominio</a:t>
            </a:r>
            <a:r>
              <a:rPr lang="en-US" dirty="0"/>
              <a:t> de GitHub.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7F3C94-3E5A-C94E-A5D7-312C245AD526}"/>
              </a:ext>
            </a:extLst>
          </p:cNvPr>
          <p:cNvSpPr/>
          <p:nvPr/>
        </p:nvSpPr>
        <p:spPr>
          <a:xfrm>
            <a:off x="7124773" y="3958941"/>
            <a:ext cx="1211550" cy="5944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Aplicación</a:t>
            </a:r>
            <a:r>
              <a:rPr lang="en-US" sz="1200" dirty="0"/>
              <a:t> Web </a:t>
            </a:r>
            <a:r>
              <a:rPr lang="en-US" sz="1200" dirty="0" err="1"/>
              <a:t>desplegada</a:t>
            </a:r>
            <a:endParaRPr lang="en-US" sz="1200" dirty="0"/>
          </a:p>
        </p:txBody>
      </p:sp>
      <p:pic>
        <p:nvPicPr>
          <p:cNvPr id="19" name="Picture 2" descr="Firebase Brand Guidelines">
            <a:hlinkClick r:id="rId2"/>
            <a:extLst>
              <a:ext uri="{FF2B5EF4-FFF2-40B4-BE49-F238E27FC236}">
                <a16:creationId xmlns:a16="http://schemas.microsoft.com/office/drawing/2014/main" id="{F60BA444-1C93-3947-9E54-53CC75A2CD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9104154" y="1925334"/>
            <a:ext cx="864095" cy="103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B4636D3-E5E3-0D48-B4DE-DCA4E52873F3}"/>
              </a:ext>
            </a:extLst>
          </p:cNvPr>
          <p:cNvSpPr/>
          <p:nvPr/>
        </p:nvSpPr>
        <p:spPr>
          <a:xfrm>
            <a:off x="6099855" y="3750197"/>
            <a:ext cx="3250171" cy="247698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9F3038-2102-C54E-BA53-2996B184A9A4}"/>
              </a:ext>
            </a:extLst>
          </p:cNvPr>
          <p:cNvSpPr/>
          <p:nvPr/>
        </p:nvSpPr>
        <p:spPr>
          <a:xfrm rot="16200000">
            <a:off x="5156609" y="4868782"/>
            <a:ext cx="1468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Entorno</a:t>
            </a:r>
            <a:r>
              <a:rPr lang="en-US" dirty="0"/>
              <a:t> Local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2084C0-4D2C-DE42-B971-5A0EE9EC2E66}"/>
              </a:ext>
            </a:extLst>
          </p:cNvPr>
          <p:cNvSpPr/>
          <p:nvPr/>
        </p:nvSpPr>
        <p:spPr>
          <a:xfrm>
            <a:off x="9670994" y="3759980"/>
            <a:ext cx="2372880" cy="247698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09CAAC-A282-BB46-8152-1FE11B50CE34}"/>
              </a:ext>
            </a:extLst>
          </p:cNvPr>
          <p:cNvSpPr/>
          <p:nvPr/>
        </p:nvSpPr>
        <p:spPr>
          <a:xfrm>
            <a:off x="10358797" y="3380865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Entorno</a:t>
            </a:r>
            <a:r>
              <a:rPr lang="en-US" dirty="0"/>
              <a:t> </a:t>
            </a:r>
            <a:r>
              <a:rPr lang="en-US" dirty="0" err="1"/>
              <a:t>remoto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6D96E-B12E-2C43-90D0-E7EA5F9C377B}"/>
              </a:ext>
            </a:extLst>
          </p:cNvPr>
          <p:cNvSpPr/>
          <p:nvPr/>
        </p:nvSpPr>
        <p:spPr>
          <a:xfrm>
            <a:off x="9747500" y="4631047"/>
            <a:ext cx="2236252" cy="9289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Hosting + </a:t>
            </a:r>
            <a:r>
              <a:rPr lang="en-US" sz="1200" dirty="0" err="1"/>
              <a:t>dominio</a:t>
            </a:r>
            <a:endParaRPr lang="en-US" sz="1200" dirty="0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2D32CE6E-2BA8-9242-8353-F90D879069BC}"/>
              </a:ext>
            </a:extLst>
          </p:cNvPr>
          <p:cNvCxnSpPr>
            <a:stCxn id="10" idx="0"/>
            <a:endCxn id="19" idx="1"/>
          </p:cNvCxnSpPr>
          <p:nvPr/>
        </p:nvCxnSpPr>
        <p:spPr>
          <a:xfrm rot="5400000" flipH="1" flipV="1">
            <a:off x="7660431" y="2515218"/>
            <a:ext cx="1513841" cy="137360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386C6632-A58D-C44D-A330-AA9A59C43B00}"/>
              </a:ext>
            </a:extLst>
          </p:cNvPr>
          <p:cNvCxnSpPr>
            <a:cxnSpLocks/>
            <a:stCxn id="8" idx="3"/>
            <a:endCxn id="20" idx="2"/>
          </p:cNvCxnSpPr>
          <p:nvPr/>
        </p:nvCxnSpPr>
        <p:spPr>
          <a:xfrm flipV="1">
            <a:off x="9127958" y="5559972"/>
            <a:ext cx="1737668" cy="1079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BEEEE71-5CB5-2D4E-A5D3-659D7AADD199}"/>
              </a:ext>
            </a:extLst>
          </p:cNvPr>
          <p:cNvSpPr/>
          <p:nvPr/>
        </p:nvSpPr>
        <p:spPr>
          <a:xfrm>
            <a:off x="10216033" y="3955450"/>
            <a:ext cx="1211550" cy="5944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Aplicación</a:t>
            </a:r>
            <a:r>
              <a:rPr lang="en-US" sz="1200" dirty="0"/>
              <a:t> Web </a:t>
            </a:r>
            <a:r>
              <a:rPr lang="en-US" sz="1200" dirty="0" err="1"/>
              <a:t>desplegada</a:t>
            </a:r>
            <a:endParaRPr lang="en-US" sz="1200" dirty="0"/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D51ADDA8-7ED5-C54E-98A6-09DF194BB0D7}"/>
              </a:ext>
            </a:extLst>
          </p:cNvPr>
          <p:cNvCxnSpPr>
            <a:cxnSpLocks/>
            <a:stCxn id="21" idx="1"/>
            <a:endCxn id="19" idx="2"/>
          </p:cNvCxnSpPr>
          <p:nvPr/>
        </p:nvCxnSpPr>
        <p:spPr>
          <a:xfrm rot="10800000">
            <a:off x="9536203" y="2964866"/>
            <a:ext cx="679831" cy="1287815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ithub, logo, media, social icon">
            <a:extLst>
              <a:ext uri="{FF2B5EF4-FFF2-40B4-BE49-F238E27FC236}">
                <a16:creationId xmlns:a16="http://schemas.microsoft.com/office/drawing/2014/main" id="{0067D3DE-ED17-B948-AF7E-874EB4E1E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438" y="4679122"/>
            <a:ext cx="585721" cy="58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08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BD8F-1E24-C84B-89CE-979CA0C2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0135B4-A828-B946-8001-8E62885002D8}"/>
              </a:ext>
            </a:extLst>
          </p:cNvPr>
          <p:cNvSpPr/>
          <p:nvPr/>
        </p:nvSpPr>
        <p:spPr>
          <a:xfrm>
            <a:off x="2454662" y="3358546"/>
            <a:ext cx="975746" cy="976868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E62C95-12A2-B24B-A466-D245CA5E1EB1}"/>
              </a:ext>
            </a:extLst>
          </p:cNvPr>
          <p:cNvSpPr txBox="1"/>
          <p:nvPr/>
        </p:nvSpPr>
        <p:spPr>
          <a:xfrm>
            <a:off x="4080344" y="5882859"/>
            <a:ext cx="409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Cual</a:t>
            </a:r>
            <a:r>
              <a:rPr lang="en-US" dirty="0"/>
              <a:t> de las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formas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válida</a:t>
            </a:r>
            <a:r>
              <a:rPr lang="en-US" dirty="0"/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E453F0-7735-AD4D-8164-CA6033195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85" y="1808593"/>
            <a:ext cx="4737100" cy="1346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8AE98D-D798-7B48-89EF-DD1D6A2A623C}"/>
              </a:ext>
            </a:extLst>
          </p:cNvPr>
          <p:cNvSpPr/>
          <p:nvPr/>
        </p:nvSpPr>
        <p:spPr>
          <a:xfrm>
            <a:off x="8663306" y="3358546"/>
            <a:ext cx="975746" cy="976868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9AA1B8E-43A8-E943-8903-C6B61E8BB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945" y="1808593"/>
            <a:ext cx="4889500" cy="1346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DAB4C4-ED93-9446-821E-F064D777B3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307" y="3717786"/>
            <a:ext cx="4737100" cy="9652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AB4E1D4-F2CA-9A45-8189-B3DB5BCD5B6D}"/>
              </a:ext>
            </a:extLst>
          </p:cNvPr>
          <p:cNvSpPr/>
          <p:nvPr/>
        </p:nvSpPr>
        <p:spPr>
          <a:xfrm>
            <a:off x="5638606" y="4773471"/>
            <a:ext cx="975746" cy="976868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47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BD8F-1E24-C84B-89CE-979CA0C2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0135B4-A828-B946-8001-8E62885002D8}"/>
              </a:ext>
            </a:extLst>
          </p:cNvPr>
          <p:cNvSpPr/>
          <p:nvPr/>
        </p:nvSpPr>
        <p:spPr>
          <a:xfrm>
            <a:off x="2506926" y="4573542"/>
            <a:ext cx="2138901" cy="1521350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Usar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localstorage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E62C95-12A2-B24B-A466-D245CA5E1EB1}"/>
              </a:ext>
            </a:extLst>
          </p:cNvPr>
          <p:cNvSpPr txBox="1"/>
          <p:nvPr/>
        </p:nvSpPr>
        <p:spPr>
          <a:xfrm>
            <a:off x="1433500" y="2295493"/>
            <a:ext cx="4092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Tengo</a:t>
            </a:r>
            <a:r>
              <a:rPr lang="en-US" dirty="0"/>
              <a:t> dos </a:t>
            </a:r>
            <a:r>
              <a:rPr lang="en-US" dirty="0" err="1"/>
              <a:t>páginas</a:t>
            </a:r>
            <a:r>
              <a:rPr lang="en-US" dirty="0"/>
              <a:t>: A y B. Si </a:t>
            </a:r>
            <a:r>
              <a:rPr lang="en-US" dirty="0" err="1"/>
              <a:t>quiero</a:t>
            </a:r>
            <a:r>
              <a:rPr lang="en-US" dirty="0"/>
              <a:t>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página</a:t>
            </a:r>
            <a:r>
              <a:rPr lang="en-US" dirty="0"/>
              <a:t> a </a:t>
            </a:r>
            <a:r>
              <a:rPr lang="en-US" dirty="0" err="1"/>
              <a:t>otra</a:t>
            </a:r>
            <a:r>
              <a:rPr lang="en-US" dirty="0"/>
              <a:t>,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hacemos</a:t>
            </a:r>
            <a:r>
              <a:rPr lang="en-US" dirty="0"/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FD04DF-EDC0-4E45-A5A7-961CAF975535}"/>
              </a:ext>
            </a:extLst>
          </p:cNvPr>
          <p:cNvSpPr/>
          <p:nvPr/>
        </p:nvSpPr>
        <p:spPr>
          <a:xfrm>
            <a:off x="4879065" y="4573542"/>
            <a:ext cx="2292627" cy="1521350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Usar</a:t>
            </a:r>
            <a:r>
              <a:rPr lang="en-US" dirty="0">
                <a:solidFill>
                  <a:schemeClr val="tx1"/>
                </a:solidFill>
              </a:rPr>
              <a:t> un JS </a:t>
            </a:r>
            <a:r>
              <a:rPr lang="en-US" dirty="0" err="1">
                <a:solidFill>
                  <a:schemeClr val="tx1"/>
                </a:solidFill>
              </a:rPr>
              <a:t>común</a:t>
            </a:r>
            <a:r>
              <a:rPr lang="en-US" dirty="0">
                <a:solidFill>
                  <a:schemeClr val="tx1"/>
                </a:solidFill>
              </a:rPr>
              <a:t> a las dos </a:t>
            </a:r>
            <a:r>
              <a:rPr lang="en-US" dirty="0" err="1">
                <a:solidFill>
                  <a:schemeClr val="tx1"/>
                </a:solidFill>
              </a:rPr>
              <a:t>paginas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867414-BEC3-4142-BADB-AC2D9535ED4D}"/>
              </a:ext>
            </a:extLst>
          </p:cNvPr>
          <p:cNvSpPr/>
          <p:nvPr/>
        </p:nvSpPr>
        <p:spPr>
          <a:xfrm>
            <a:off x="7659757" y="1937209"/>
            <a:ext cx="1328806" cy="2078200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Página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AC5B16-7632-6A4B-9594-B3AC5BFB85F9}"/>
              </a:ext>
            </a:extLst>
          </p:cNvPr>
          <p:cNvSpPr/>
          <p:nvPr/>
        </p:nvSpPr>
        <p:spPr>
          <a:xfrm>
            <a:off x="10090119" y="1937209"/>
            <a:ext cx="1424309" cy="2078200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Página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45B119-12AF-BC45-9508-0E519267AC0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8988563" y="2976309"/>
            <a:ext cx="11015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2842776-D349-D742-9FE4-36C2094569F7}"/>
              </a:ext>
            </a:extLst>
          </p:cNvPr>
          <p:cNvSpPr/>
          <p:nvPr/>
        </p:nvSpPr>
        <p:spPr>
          <a:xfrm>
            <a:off x="7404930" y="4573542"/>
            <a:ext cx="2292627" cy="1521350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</a:t>
            </a:r>
            <a:r>
              <a:rPr lang="en-US" dirty="0" err="1">
                <a:solidFill>
                  <a:schemeClr val="tx1"/>
                </a:solidFill>
              </a:rPr>
              <a:t>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necesario</a:t>
            </a:r>
            <a:r>
              <a:rPr lang="en-US" dirty="0">
                <a:solidFill>
                  <a:schemeClr val="tx1"/>
                </a:solidFill>
              </a:rPr>
              <a:t> con </a:t>
            </a:r>
            <a:r>
              <a:rPr lang="en-US" dirty="0" err="1">
                <a:solidFill>
                  <a:schemeClr val="tx1"/>
                </a:solidFill>
              </a:rPr>
              <a:t>una</a:t>
            </a:r>
            <a:r>
              <a:rPr lang="en-US" dirty="0">
                <a:solidFill>
                  <a:schemeClr val="tx1"/>
                </a:solidFill>
              </a:rPr>
              <a:t> base de </a:t>
            </a:r>
            <a:r>
              <a:rPr lang="en-US" dirty="0" err="1">
                <a:solidFill>
                  <a:schemeClr val="tx1"/>
                </a:solidFill>
              </a:rPr>
              <a:t>datos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206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BD8F-1E24-C84B-89CE-979CA0C2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0135B4-A828-B946-8001-8E62885002D8}"/>
              </a:ext>
            </a:extLst>
          </p:cNvPr>
          <p:cNvSpPr/>
          <p:nvPr/>
        </p:nvSpPr>
        <p:spPr>
          <a:xfrm>
            <a:off x="2308144" y="4573542"/>
            <a:ext cx="2138901" cy="1521350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Escribe o </a:t>
            </a:r>
            <a:r>
              <a:rPr lang="en-US" dirty="0" err="1">
                <a:solidFill>
                  <a:schemeClr val="tx1"/>
                </a:solidFill>
              </a:rPr>
              <a:t>modica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usuario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ubicado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users/alfa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E62C95-12A2-B24B-A466-D245CA5E1EB1}"/>
              </a:ext>
            </a:extLst>
          </p:cNvPr>
          <p:cNvSpPr txBox="1"/>
          <p:nvPr/>
        </p:nvSpPr>
        <p:spPr>
          <a:xfrm>
            <a:off x="1507111" y="2205769"/>
            <a:ext cx="832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firebase.database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().ref().child("users").child("alfa").set(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dirty="0"/>
            </a:b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FD04DF-EDC0-4E45-A5A7-961CAF975535}"/>
              </a:ext>
            </a:extLst>
          </p:cNvPr>
          <p:cNvSpPr/>
          <p:nvPr/>
        </p:nvSpPr>
        <p:spPr>
          <a:xfrm>
            <a:off x="4680283" y="4573542"/>
            <a:ext cx="2292627" cy="1521350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Agrega</a:t>
            </a:r>
            <a:r>
              <a:rPr lang="en-US" dirty="0">
                <a:solidFill>
                  <a:schemeClr val="tx1"/>
                </a:solidFill>
              </a:rPr>
              <a:t> un </a:t>
            </a:r>
            <a:r>
              <a:rPr lang="en-US" dirty="0" err="1">
                <a:solidFill>
                  <a:schemeClr val="tx1"/>
                </a:solidFill>
              </a:rPr>
              <a:t>usuario</a:t>
            </a:r>
            <a:r>
              <a:rPr lang="en-US" dirty="0">
                <a:solidFill>
                  <a:schemeClr val="tx1"/>
                </a:solidFill>
              </a:rPr>
              <a:t> a la </a:t>
            </a:r>
            <a:r>
              <a:rPr lang="en-US" dirty="0" err="1">
                <a:solidFill>
                  <a:schemeClr val="tx1"/>
                </a:solidFill>
              </a:rPr>
              <a:t>lista</a:t>
            </a:r>
            <a:r>
              <a:rPr lang="en-US" dirty="0">
                <a:solidFill>
                  <a:schemeClr val="tx1"/>
                </a:solidFill>
              </a:rPr>
              <a:t> users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B6F54B-C2BD-B74B-82C1-E274F6AB1234}"/>
              </a:ext>
            </a:extLst>
          </p:cNvPr>
          <p:cNvSpPr/>
          <p:nvPr/>
        </p:nvSpPr>
        <p:spPr>
          <a:xfrm>
            <a:off x="4552603" y="3756786"/>
            <a:ext cx="2231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hace</a:t>
            </a:r>
            <a:r>
              <a:rPr lang="en-US" dirty="0"/>
              <a:t> ese </a:t>
            </a:r>
            <a:r>
              <a:rPr lang="en-US" dirty="0" err="1"/>
              <a:t>código</a:t>
            </a:r>
            <a:r>
              <a:rPr lang="en-US" dirty="0"/>
              <a:t>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CE0371-4EBB-EC49-861C-AB6C4B20D16A}"/>
              </a:ext>
            </a:extLst>
          </p:cNvPr>
          <p:cNvSpPr/>
          <p:nvPr/>
        </p:nvSpPr>
        <p:spPr>
          <a:xfrm>
            <a:off x="7206148" y="4573542"/>
            <a:ext cx="2292627" cy="1521350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Descargarse</a:t>
            </a:r>
            <a:r>
              <a:rPr lang="en-US" dirty="0">
                <a:solidFill>
                  <a:schemeClr val="tx1"/>
                </a:solidFill>
              </a:rPr>
              <a:t> un </a:t>
            </a:r>
            <a:r>
              <a:rPr lang="en-US" dirty="0" err="1">
                <a:solidFill>
                  <a:schemeClr val="tx1"/>
                </a:solidFill>
              </a:rPr>
              <a:t>usuario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rama</a:t>
            </a:r>
            <a:r>
              <a:rPr lang="en-US" dirty="0">
                <a:solidFill>
                  <a:schemeClr val="tx1"/>
                </a:solidFill>
              </a:rPr>
              <a:t> users/alfa</a:t>
            </a:r>
          </a:p>
        </p:txBody>
      </p:sp>
    </p:spTree>
    <p:extLst>
      <p:ext uri="{BB962C8B-B14F-4D97-AF65-F5344CB8AC3E}">
        <p14:creationId xmlns:p14="http://schemas.microsoft.com/office/powerpoint/2010/main" val="139633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BD8F-1E24-C84B-89CE-979CA0C2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0135B4-A828-B946-8001-8E62885002D8}"/>
              </a:ext>
            </a:extLst>
          </p:cNvPr>
          <p:cNvSpPr/>
          <p:nvPr/>
        </p:nvSpPr>
        <p:spPr>
          <a:xfrm>
            <a:off x="2308144" y="4573542"/>
            <a:ext cx="2138901" cy="1521350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Escribe o </a:t>
            </a:r>
            <a:r>
              <a:rPr lang="en-US" dirty="0" err="1">
                <a:solidFill>
                  <a:schemeClr val="tx1"/>
                </a:solidFill>
              </a:rPr>
              <a:t>modica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usuario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ubicado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users/alfa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E62C95-12A2-B24B-A466-D245CA5E1EB1}"/>
              </a:ext>
            </a:extLst>
          </p:cNvPr>
          <p:cNvSpPr txBox="1"/>
          <p:nvPr/>
        </p:nvSpPr>
        <p:spPr>
          <a:xfrm>
            <a:off x="1507111" y="2205769"/>
            <a:ext cx="832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firebase.database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().ref().child("users").push().set(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dirty="0"/>
            </a:b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FD04DF-EDC0-4E45-A5A7-961CAF975535}"/>
              </a:ext>
            </a:extLst>
          </p:cNvPr>
          <p:cNvSpPr/>
          <p:nvPr/>
        </p:nvSpPr>
        <p:spPr>
          <a:xfrm>
            <a:off x="4680283" y="4573542"/>
            <a:ext cx="2292627" cy="1521350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Agrega</a:t>
            </a:r>
            <a:r>
              <a:rPr lang="en-US" dirty="0">
                <a:solidFill>
                  <a:schemeClr val="tx1"/>
                </a:solidFill>
              </a:rPr>
              <a:t> un </a:t>
            </a:r>
            <a:r>
              <a:rPr lang="en-US" dirty="0" err="1">
                <a:solidFill>
                  <a:schemeClr val="tx1"/>
                </a:solidFill>
              </a:rPr>
              <a:t>usuario</a:t>
            </a:r>
            <a:r>
              <a:rPr lang="en-US" dirty="0">
                <a:solidFill>
                  <a:schemeClr val="tx1"/>
                </a:solidFill>
              </a:rPr>
              <a:t> a la </a:t>
            </a:r>
            <a:r>
              <a:rPr lang="en-US" dirty="0" err="1">
                <a:solidFill>
                  <a:schemeClr val="tx1"/>
                </a:solidFill>
              </a:rPr>
              <a:t>lista</a:t>
            </a:r>
            <a:r>
              <a:rPr lang="en-US" dirty="0">
                <a:solidFill>
                  <a:schemeClr val="tx1"/>
                </a:solidFill>
              </a:rPr>
              <a:t> users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B6F54B-C2BD-B74B-82C1-E274F6AB1234}"/>
              </a:ext>
            </a:extLst>
          </p:cNvPr>
          <p:cNvSpPr/>
          <p:nvPr/>
        </p:nvSpPr>
        <p:spPr>
          <a:xfrm>
            <a:off x="4552603" y="3756786"/>
            <a:ext cx="2231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hace</a:t>
            </a:r>
            <a:r>
              <a:rPr lang="en-US" dirty="0"/>
              <a:t> ese </a:t>
            </a:r>
            <a:r>
              <a:rPr lang="en-US" dirty="0" err="1"/>
              <a:t>código</a:t>
            </a:r>
            <a:r>
              <a:rPr lang="en-US" dirty="0"/>
              <a:t>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CE0371-4EBB-EC49-861C-AB6C4B20D16A}"/>
              </a:ext>
            </a:extLst>
          </p:cNvPr>
          <p:cNvSpPr/>
          <p:nvPr/>
        </p:nvSpPr>
        <p:spPr>
          <a:xfrm>
            <a:off x="7206148" y="4573542"/>
            <a:ext cx="2292627" cy="1521350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Descargarse</a:t>
            </a:r>
            <a:r>
              <a:rPr lang="en-US" dirty="0">
                <a:solidFill>
                  <a:schemeClr val="tx1"/>
                </a:solidFill>
              </a:rPr>
              <a:t> un </a:t>
            </a:r>
            <a:r>
              <a:rPr lang="en-US" dirty="0" err="1">
                <a:solidFill>
                  <a:schemeClr val="tx1"/>
                </a:solidFill>
              </a:rPr>
              <a:t>usuario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rama</a:t>
            </a:r>
            <a:r>
              <a:rPr lang="en-US" dirty="0">
                <a:solidFill>
                  <a:schemeClr val="tx1"/>
                </a:solidFill>
              </a:rPr>
              <a:t> users/alfa</a:t>
            </a:r>
          </a:p>
        </p:txBody>
      </p:sp>
    </p:spTree>
    <p:extLst>
      <p:ext uri="{BB962C8B-B14F-4D97-AF65-F5344CB8AC3E}">
        <p14:creationId xmlns:p14="http://schemas.microsoft.com/office/powerpoint/2010/main" val="162709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BD8F-1E24-C84B-89CE-979CA0C2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0135B4-A828-B946-8001-8E62885002D8}"/>
              </a:ext>
            </a:extLst>
          </p:cNvPr>
          <p:cNvSpPr/>
          <p:nvPr/>
        </p:nvSpPr>
        <p:spPr>
          <a:xfrm>
            <a:off x="2308144" y="4573542"/>
            <a:ext cx="2138901" cy="1521350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Escribe o </a:t>
            </a:r>
            <a:r>
              <a:rPr lang="en-US" dirty="0" err="1">
                <a:solidFill>
                  <a:schemeClr val="tx1"/>
                </a:solidFill>
              </a:rPr>
              <a:t>modica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usuario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ubicado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users/alfa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E62C95-12A2-B24B-A466-D245CA5E1EB1}"/>
              </a:ext>
            </a:extLst>
          </p:cNvPr>
          <p:cNvSpPr txBox="1"/>
          <p:nvPr/>
        </p:nvSpPr>
        <p:spPr>
          <a:xfrm>
            <a:off x="1507111" y="2205769"/>
            <a:ext cx="94391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firebase.database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().ref().child("users").on("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child_added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", 	function(snapshot)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newObj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snapshot.val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});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FD04DF-EDC0-4E45-A5A7-961CAF975535}"/>
              </a:ext>
            </a:extLst>
          </p:cNvPr>
          <p:cNvSpPr/>
          <p:nvPr/>
        </p:nvSpPr>
        <p:spPr>
          <a:xfrm>
            <a:off x="4680283" y="4573542"/>
            <a:ext cx="2292627" cy="1521350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Agrega</a:t>
            </a:r>
            <a:r>
              <a:rPr lang="en-US" dirty="0">
                <a:solidFill>
                  <a:schemeClr val="tx1"/>
                </a:solidFill>
              </a:rPr>
              <a:t> un </a:t>
            </a:r>
            <a:r>
              <a:rPr lang="en-US" dirty="0" err="1">
                <a:solidFill>
                  <a:schemeClr val="tx1"/>
                </a:solidFill>
              </a:rPr>
              <a:t>usuario</a:t>
            </a:r>
            <a:r>
              <a:rPr lang="en-US" dirty="0">
                <a:solidFill>
                  <a:schemeClr val="tx1"/>
                </a:solidFill>
              </a:rPr>
              <a:t> a la </a:t>
            </a:r>
            <a:r>
              <a:rPr lang="en-US" dirty="0" err="1">
                <a:solidFill>
                  <a:schemeClr val="tx1"/>
                </a:solidFill>
              </a:rPr>
              <a:t>lista</a:t>
            </a:r>
            <a:r>
              <a:rPr lang="en-US" dirty="0">
                <a:solidFill>
                  <a:schemeClr val="tx1"/>
                </a:solidFill>
              </a:rPr>
              <a:t> users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B6F54B-C2BD-B74B-82C1-E274F6AB1234}"/>
              </a:ext>
            </a:extLst>
          </p:cNvPr>
          <p:cNvSpPr/>
          <p:nvPr/>
        </p:nvSpPr>
        <p:spPr>
          <a:xfrm>
            <a:off x="4552603" y="3756786"/>
            <a:ext cx="2231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hace</a:t>
            </a:r>
            <a:r>
              <a:rPr lang="en-US" dirty="0"/>
              <a:t> ese </a:t>
            </a:r>
            <a:r>
              <a:rPr lang="en-US" dirty="0" err="1"/>
              <a:t>código</a:t>
            </a:r>
            <a:r>
              <a:rPr lang="en-US" dirty="0"/>
              <a:t>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CE0371-4EBB-EC49-861C-AB6C4B20D16A}"/>
              </a:ext>
            </a:extLst>
          </p:cNvPr>
          <p:cNvSpPr/>
          <p:nvPr/>
        </p:nvSpPr>
        <p:spPr>
          <a:xfrm>
            <a:off x="7206148" y="4573542"/>
            <a:ext cx="2292627" cy="1521350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 </a:t>
            </a:r>
            <a:r>
              <a:rPr lang="en-US" dirty="0" err="1">
                <a:solidFill>
                  <a:schemeClr val="tx1"/>
                </a:solidFill>
              </a:rPr>
              <a:t>descarga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usuarios</a:t>
            </a:r>
            <a:r>
              <a:rPr lang="en-US" dirty="0">
                <a:solidFill>
                  <a:schemeClr val="tx1"/>
                </a:solidFill>
              </a:rPr>
              <a:t> que se van </a:t>
            </a:r>
            <a:r>
              <a:rPr lang="en-US" dirty="0" err="1">
                <a:solidFill>
                  <a:schemeClr val="tx1"/>
                </a:solidFill>
              </a:rPr>
              <a:t>agregando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45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BD8F-1E24-C84B-89CE-979CA0C2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0135B4-A828-B946-8001-8E62885002D8}"/>
              </a:ext>
            </a:extLst>
          </p:cNvPr>
          <p:cNvSpPr/>
          <p:nvPr/>
        </p:nvSpPr>
        <p:spPr>
          <a:xfrm>
            <a:off x="2308144" y="4573542"/>
            <a:ext cx="2138901" cy="1521350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 </a:t>
            </a:r>
            <a:r>
              <a:rPr lang="en-US" dirty="0" err="1">
                <a:solidFill>
                  <a:schemeClr val="tx1"/>
                </a:solidFill>
              </a:rPr>
              <a:t>descarga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usuario</a:t>
            </a:r>
            <a:r>
              <a:rPr lang="en-US" dirty="0">
                <a:solidFill>
                  <a:schemeClr val="tx1"/>
                </a:solidFill>
              </a:rPr>
              <a:t> ALFA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E62C95-12A2-B24B-A466-D245CA5E1EB1}"/>
              </a:ext>
            </a:extLst>
          </p:cNvPr>
          <p:cNvSpPr txBox="1"/>
          <p:nvPr/>
        </p:nvSpPr>
        <p:spPr>
          <a:xfrm>
            <a:off x="1507111" y="2205769"/>
            <a:ext cx="94391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firebase.database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().ref().child("users").child("alfa").on("value", 	function(snapshot)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newObj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snapshot.val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});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FD04DF-EDC0-4E45-A5A7-961CAF975535}"/>
              </a:ext>
            </a:extLst>
          </p:cNvPr>
          <p:cNvSpPr/>
          <p:nvPr/>
        </p:nvSpPr>
        <p:spPr>
          <a:xfrm>
            <a:off x="4680283" y="4573542"/>
            <a:ext cx="2292627" cy="1521350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 </a:t>
            </a:r>
            <a:r>
              <a:rPr lang="en-US" dirty="0" err="1">
                <a:solidFill>
                  <a:schemeClr val="tx1"/>
                </a:solidFill>
              </a:rPr>
              <a:t>descarga</a:t>
            </a:r>
            <a:r>
              <a:rPr lang="en-US" dirty="0">
                <a:solidFill>
                  <a:schemeClr val="tx1"/>
                </a:solidFill>
              </a:rPr>
              <a:t> el </a:t>
            </a:r>
            <a:r>
              <a:rPr lang="en-US" dirty="0" err="1">
                <a:solidFill>
                  <a:schemeClr val="tx1"/>
                </a:solidFill>
              </a:rPr>
              <a:t>usuario</a:t>
            </a:r>
            <a:r>
              <a:rPr lang="en-US" dirty="0">
                <a:solidFill>
                  <a:schemeClr val="tx1"/>
                </a:solidFill>
              </a:rPr>
              <a:t> ALFA y </a:t>
            </a:r>
            <a:r>
              <a:rPr lang="en-US" dirty="0" err="1">
                <a:solidFill>
                  <a:schemeClr val="tx1"/>
                </a:solidFill>
              </a:rPr>
              <a:t>está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pendiente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cambios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B6F54B-C2BD-B74B-82C1-E274F6AB1234}"/>
              </a:ext>
            </a:extLst>
          </p:cNvPr>
          <p:cNvSpPr/>
          <p:nvPr/>
        </p:nvSpPr>
        <p:spPr>
          <a:xfrm>
            <a:off x="4552603" y="3756786"/>
            <a:ext cx="2231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hace</a:t>
            </a:r>
            <a:r>
              <a:rPr lang="en-US" dirty="0"/>
              <a:t> ese </a:t>
            </a:r>
            <a:r>
              <a:rPr lang="en-US" dirty="0" err="1"/>
              <a:t>código</a:t>
            </a:r>
            <a:r>
              <a:rPr lang="en-US" dirty="0"/>
              <a:t>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CE0371-4EBB-EC49-861C-AB6C4B20D16A}"/>
              </a:ext>
            </a:extLst>
          </p:cNvPr>
          <p:cNvSpPr/>
          <p:nvPr/>
        </p:nvSpPr>
        <p:spPr>
          <a:xfrm>
            <a:off x="7206148" y="4573542"/>
            <a:ext cx="2292627" cy="1521350"/>
          </a:xfrm>
          <a:prstGeom prst="rect">
            <a:avLst/>
          </a:prstGeom>
          <a:solidFill>
            <a:srgbClr val="F3F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Está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agregando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elementos</a:t>
            </a:r>
            <a:r>
              <a:rPr lang="en-US" dirty="0">
                <a:solidFill>
                  <a:schemeClr val="tx1"/>
                </a:solidFill>
              </a:rPr>
              <a:t> a la </a:t>
            </a:r>
            <a:r>
              <a:rPr lang="en-US" dirty="0" err="1">
                <a:solidFill>
                  <a:schemeClr val="tx1"/>
                </a:solidFill>
              </a:rPr>
              <a:t>rama</a:t>
            </a:r>
            <a:r>
              <a:rPr lang="en-US" dirty="0">
                <a:solidFill>
                  <a:schemeClr val="tx1"/>
                </a:solidFill>
              </a:rPr>
              <a:t> users/alfa</a:t>
            </a:r>
          </a:p>
        </p:txBody>
      </p:sp>
    </p:spTree>
    <p:extLst>
      <p:ext uri="{BB962C8B-B14F-4D97-AF65-F5344CB8AC3E}">
        <p14:creationId xmlns:p14="http://schemas.microsoft.com/office/powerpoint/2010/main" val="2929066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</a:t>
            </a:r>
            <a:r>
              <a:rPr lang="es-ES" sz="5400" dirty="0"/>
              <a:t>IREBASE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Ecosistema en la nube</a:t>
            </a:r>
          </a:p>
        </p:txBody>
      </p:sp>
      <p:pic>
        <p:nvPicPr>
          <p:cNvPr id="1026" name="Picture 2" descr="Firebase Brand Guidelines">
            <a:hlinkClick r:id="rId2"/>
            <a:extLst>
              <a:ext uri="{FF2B5EF4-FFF2-40B4-BE49-F238E27FC236}">
                <a16:creationId xmlns:a16="http://schemas.microsoft.com/office/drawing/2014/main" id="{98883016-6D48-8D4F-8CAF-F5B214B44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" b="27957"/>
          <a:stretch/>
        </p:blipFill>
        <p:spPr bwMode="auto">
          <a:xfrm>
            <a:off x="1517960" y="989942"/>
            <a:ext cx="188437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7059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Custom 5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212121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</TotalTime>
  <Words>860</Words>
  <Application>Microsoft Macintosh PowerPoint</Application>
  <PresentationFormat>Widescreen</PresentationFormat>
  <Paragraphs>155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Calibri Light</vt:lpstr>
      <vt:lpstr>Consolas</vt:lpstr>
      <vt:lpstr>Retrospección</vt:lpstr>
      <vt:lpstr>Semana 14</vt:lpstr>
      <vt:lpstr>Trivia</vt:lpstr>
      <vt:lpstr>Trivia</vt:lpstr>
      <vt:lpstr>Trivia</vt:lpstr>
      <vt:lpstr>Trivia</vt:lpstr>
      <vt:lpstr>Trivia</vt:lpstr>
      <vt:lpstr>Trivia</vt:lpstr>
      <vt:lpstr>Trivia</vt:lpstr>
      <vt:lpstr>FIREBASE</vt:lpstr>
      <vt:lpstr>Ecosistema en la nube</vt:lpstr>
      <vt:lpstr>FIREBASE</vt:lpstr>
      <vt:lpstr>Ecosistema en la nube</vt:lpstr>
      <vt:lpstr>Ecosistema en la nube</vt:lpstr>
      <vt:lpstr>Ecosistema en la nube</vt:lpstr>
      <vt:lpstr>Ecosistema en la nube</vt:lpstr>
      <vt:lpstr>Ecosistema en la nube</vt:lpstr>
      <vt:lpstr>Ecosistema en la nube</vt:lpstr>
      <vt:lpstr>Ecosistema en la nube</vt:lpstr>
      <vt:lpstr>Ecosistema en la nube</vt:lpstr>
      <vt:lpstr>Ecosistema en la nube</vt:lpstr>
      <vt:lpstr>Ecosistema en la nube</vt:lpstr>
      <vt:lpstr>Ecosistema en la nube</vt:lpstr>
      <vt:lpstr>Ecosistema en la nube</vt:lpstr>
      <vt:lpstr>Ecosistema en la nube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11</dc:title>
  <dc:creator>Domiciano Rﭑηcφη</dc:creator>
  <cp:lastModifiedBy>Domiciano Rﭑηcφη</cp:lastModifiedBy>
  <cp:revision>47</cp:revision>
  <dcterms:created xsi:type="dcterms:W3CDTF">2020-04-04T16:48:03Z</dcterms:created>
  <dcterms:modified xsi:type="dcterms:W3CDTF">2020-05-04T20:04:32Z</dcterms:modified>
</cp:coreProperties>
</file>