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4" r:id="rId1"/>
  </p:sldMasterIdLst>
  <p:notesMasterIdLst>
    <p:notesMasterId r:id="rId16"/>
  </p:notesMasterIdLst>
  <p:sldIdLst>
    <p:sldId id="256" r:id="rId2"/>
    <p:sldId id="273" r:id="rId3"/>
    <p:sldId id="271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31"/>
  </p:normalViewPr>
  <p:slideViewPr>
    <p:cSldViewPr snapToGrid="0">
      <p:cViewPr varScale="1">
        <p:scale>
          <a:sx n="86" d="100"/>
          <a:sy n="86" d="100"/>
        </p:scale>
        <p:origin x="7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8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5586483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44697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3006009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634782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217942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811708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000941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509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9467121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650643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46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dirty="0"/>
              <a:t>Ecosistemas de Aplicaciones</a:t>
            </a:r>
            <a:endParaRPr sz="4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5894" y="2774554"/>
            <a:ext cx="8245160" cy="44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/>
                </a:solidFill>
              </a:rPr>
              <a:t>Domiciano Rincón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AF2C963E-6153-8848-911C-E40322AC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11" y="3798495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r>
              <a:rPr lang="es-ES" dirty="0" smtClean="0"/>
              <a:t>Los actuadores son elementos de salida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Significa que el </a:t>
            </a:r>
            <a:r>
              <a:rPr lang="es-ES" dirty="0" err="1" smtClean="0"/>
              <a:t>Arduino</a:t>
            </a:r>
            <a:r>
              <a:rPr lang="es-ES" dirty="0" smtClean="0"/>
              <a:t> los va a poder </a:t>
            </a:r>
            <a:r>
              <a:rPr lang="es-ES" b="1" i="1" dirty="0" smtClean="0"/>
              <a:t>MANIPULAR</a:t>
            </a:r>
            <a:endParaRPr lang="es-ES" dirty="0" smtClean="0"/>
          </a:p>
          <a:p>
            <a:endParaRPr lang="es-ES" b="1" i="1" dirty="0"/>
          </a:p>
          <a:p>
            <a:endParaRPr lang="es-ES" b="1" i="1" dirty="0" smtClean="0"/>
          </a:p>
          <a:p>
            <a:r>
              <a:rPr lang="es-ES" b="1" i="1" dirty="0" smtClean="0"/>
              <a:t>Realmente, lo que el </a:t>
            </a:r>
            <a:r>
              <a:rPr lang="es-ES" b="1" i="1" dirty="0" err="1" smtClean="0"/>
              <a:t>Arduino</a:t>
            </a:r>
            <a:r>
              <a:rPr lang="es-ES" b="1" i="1" dirty="0" smtClean="0"/>
              <a:t> hace es usar voltajes para controlar la salida</a:t>
            </a:r>
            <a:endParaRPr lang="es-CO" b="1" i="1" dirty="0"/>
          </a:p>
        </p:txBody>
      </p:sp>
      <p:sp>
        <p:nvSpPr>
          <p:cNvPr id="4" name="Rectángulo 3"/>
          <p:cNvSpPr/>
          <p:nvPr/>
        </p:nvSpPr>
        <p:spPr>
          <a:xfrm>
            <a:off x="2286000" y="40918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800" b="1" i="1" dirty="0" smtClean="0"/>
              <a:t>¿Qué actuadores conoce usted?</a:t>
            </a:r>
            <a:endParaRPr lang="es-CO" sz="2800" b="1" i="1" dirty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04356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6200000">
            <a:off x="8022945" y="207533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actuadores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06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PROGRAMACIÓN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ARDUINO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45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dirty="0" smtClean="0"/>
              <a:t>Todos nuestros conocimientos en programación nos servirán para:</a:t>
            </a:r>
          </a:p>
          <a:p>
            <a:endParaRPr lang="es-ES" dirty="0"/>
          </a:p>
          <a:p>
            <a:r>
              <a:rPr lang="es-ES" dirty="0" smtClean="0"/>
              <a:t>1. Recibir los datos producidos por los sensores.</a:t>
            </a:r>
          </a:p>
          <a:p>
            <a:endParaRPr lang="es-ES" dirty="0"/>
          </a:p>
          <a:p>
            <a:r>
              <a:rPr lang="es-ES" dirty="0" smtClean="0"/>
              <a:t>II. Procesarlos por medio de programación</a:t>
            </a:r>
          </a:p>
          <a:p>
            <a:endParaRPr lang="es-ES" dirty="0"/>
          </a:p>
          <a:p>
            <a:r>
              <a:rPr lang="es-ES" dirty="0" smtClean="0"/>
              <a:t>III. Ejercer una acción mediante un actuador.</a:t>
            </a:r>
            <a:endParaRPr lang="es-CO" b="1" i="1" dirty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04356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6200000">
            <a:off x="8022945" y="207533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actuadores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65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dirty="0" smtClean="0"/>
              <a:t>Programas más complejos posibilitarán también ejercer una acción por datos recibidos desde el PC.</a:t>
            </a:r>
            <a:endParaRPr lang="es-ES" b="1" i="1" dirty="0" smtClean="0"/>
          </a:p>
          <a:p>
            <a:pPr marL="114300" indent="0">
              <a:buNone/>
            </a:pPr>
            <a:endParaRPr lang="es-ES" b="1" i="1" dirty="0"/>
          </a:p>
          <a:p>
            <a:pPr marL="114300" indent="0">
              <a:buNone/>
            </a:pPr>
            <a:r>
              <a:rPr lang="es-ES" b="1" i="1" dirty="0" smtClean="0"/>
              <a:t>Es decir que </a:t>
            </a:r>
            <a:r>
              <a:rPr lang="es-ES" b="1" i="1" dirty="0" err="1" smtClean="0"/>
              <a:t>Arduino</a:t>
            </a:r>
            <a:r>
              <a:rPr lang="es-ES" b="1" i="1" dirty="0" smtClean="0"/>
              <a:t> también permite leer datos enviados por el PC como si se tratara de un SENSOR DE DATOS.</a:t>
            </a:r>
            <a:endParaRPr lang="es-ES" dirty="0" smtClean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04356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6200000">
            <a:off x="8022945" y="207533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actuadores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7026275" y="2934449"/>
            <a:ext cx="1635" cy="65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743986" y="3589327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USB</a:t>
            </a:r>
            <a:endParaRPr lang="es-CO" dirty="0"/>
          </a:p>
        </p:txBody>
      </p:sp>
      <p:pic>
        <p:nvPicPr>
          <p:cNvPr id="14" name="Picture 2" descr="Resultado de imagen para PC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7" y="3697497"/>
            <a:ext cx="12731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b="1" i="1" dirty="0" err="1" smtClean="0"/>
              <a:t>Arduino</a:t>
            </a:r>
            <a:r>
              <a:rPr lang="es-ES" b="1" i="1" dirty="0" smtClean="0"/>
              <a:t> también puede enviar datos al PC de modo que podremos programar actuadores virtuales que reaccionarán según lo que </a:t>
            </a:r>
            <a:r>
              <a:rPr lang="es-ES" b="1" i="1" dirty="0" err="1" smtClean="0"/>
              <a:t>Arduino</a:t>
            </a:r>
            <a:r>
              <a:rPr lang="es-ES" b="1" i="1" dirty="0" smtClean="0"/>
              <a:t> envíe.</a:t>
            </a:r>
            <a:endParaRPr lang="es-ES" dirty="0" smtClean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04356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6200000">
            <a:off x="8022945" y="207533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actuadores</a:t>
            </a:r>
            <a:endParaRPr lang="es-CO" dirty="0"/>
          </a:p>
        </p:txBody>
      </p:sp>
      <p:cxnSp>
        <p:nvCxnSpPr>
          <p:cNvPr id="11" name="Conector recto de flecha 10"/>
          <p:cNvCxnSpPr>
            <a:endCxn id="13" idx="0"/>
          </p:cNvCxnSpPr>
          <p:nvPr/>
        </p:nvCxnSpPr>
        <p:spPr>
          <a:xfrm>
            <a:off x="7026274" y="2888710"/>
            <a:ext cx="1" cy="70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743986" y="3589327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USB</a:t>
            </a:r>
            <a:endParaRPr lang="es-CO" dirty="0"/>
          </a:p>
        </p:txBody>
      </p:sp>
      <p:pic>
        <p:nvPicPr>
          <p:cNvPr id="14" name="Picture 2" descr="Resultado de imagen para PC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7" y="3697497"/>
            <a:ext cx="12731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8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Arduino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50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Resultado de imagen para usb arduino pc conectado">
            <a:extLst>
              <a:ext uri="{FF2B5EF4-FFF2-40B4-BE49-F238E27FC236}">
                <a16:creationId xmlns:a16="http://schemas.microsoft.com/office/drawing/2014/main" id="{4932CC08-C7BB-3C47-AAE0-BAF8E773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99690"/>
            <a:ext cx="5194300" cy="34599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ARDUINO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520182" cy="3416400"/>
          </a:xfrm>
        </p:spPr>
        <p:txBody>
          <a:bodyPr/>
          <a:lstStyle/>
          <a:p>
            <a:r>
              <a:rPr lang="es-CO" dirty="0" smtClean="0"/>
              <a:t>Es una compañía que produce </a:t>
            </a:r>
            <a:r>
              <a:rPr lang="es-CO" b="1" i="1" dirty="0" smtClean="0"/>
              <a:t>PLACAS DE DESARROLLO DE HARDWARE</a:t>
            </a:r>
          </a:p>
          <a:p>
            <a:endParaRPr lang="es-ES" b="1" i="1" dirty="0" smtClean="0"/>
          </a:p>
          <a:p>
            <a:endParaRPr lang="es-CO" b="1" i="1" dirty="0"/>
          </a:p>
          <a:p>
            <a:r>
              <a:rPr lang="es-CO" dirty="0" smtClean="0"/>
              <a:t>Hay diferentes placas en el mercado. Una placa provee mas funciones que la otra.</a:t>
            </a:r>
          </a:p>
          <a:p>
            <a:endParaRPr lang="es-ES" dirty="0"/>
          </a:p>
          <a:p>
            <a:endParaRPr lang="es-CO" dirty="0" smtClean="0"/>
          </a:p>
          <a:p>
            <a:r>
              <a:rPr lang="es-ES" b="1" i="1" dirty="0" smtClean="0"/>
              <a:t>ARDUINO UNO</a:t>
            </a:r>
            <a:r>
              <a:rPr lang="es-ES" dirty="0" smtClean="0"/>
              <a:t>, por ejemplo es una tarjeta simple con posibilidades de crear aplicaciones de </a:t>
            </a:r>
            <a:r>
              <a:rPr lang="es-ES" dirty="0" err="1" smtClean="0"/>
              <a:t>robotica</a:t>
            </a:r>
            <a:r>
              <a:rPr lang="es-ES" dirty="0" smtClean="0"/>
              <a:t>, domótica y automatización</a:t>
            </a:r>
            <a:endParaRPr lang="es-CO" b="1" i="1" dirty="0"/>
          </a:p>
          <a:p>
            <a:endParaRPr lang="es-CO" b="1" i="1" dirty="0"/>
          </a:p>
        </p:txBody>
      </p:sp>
      <p:pic>
        <p:nvPicPr>
          <p:cNvPr id="1026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58" y="1508227"/>
            <a:ext cx="3800442" cy="27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ARDUINO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520182" cy="3416400"/>
          </a:xfrm>
        </p:spPr>
        <p:txBody>
          <a:bodyPr/>
          <a:lstStyle/>
          <a:p>
            <a:r>
              <a:rPr lang="es-ES" dirty="0" smtClean="0"/>
              <a:t>La anatomía simple de ARDUINO consta de un microprocesador.</a:t>
            </a:r>
          </a:p>
          <a:p>
            <a:endParaRPr lang="es-ES" b="1" i="1" dirty="0"/>
          </a:p>
          <a:p>
            <a:endParaRPr lang="es-ES" b="1" i="1" dirty="0" smtClean="0"/>
          </a:p>
          <a:p>
            <a:r>
              <a:rPr lang="es-ES" b="1" i="1" dirty="0" smtClean="0"/>
              <a:t>Los microprocesadores pueden leer datos y producir datos!</a:t>
            </a:r>
          </a:p>
          <a:p>
            <a:endParaRPr lang="es-ES" b="1" i="1" dirty="0"/>
          </a:p>
          <a:p>
            <a:endParaRPr lang="es-ES" b="1" i="1" dirty="0" smtClean="0"/>
          </a:p>
          <a:p>
            <a:r>
              <a:rPr lang="es-ES" b="1" i="1" dirty="0" smtClean="0"/>
              <a:t>Los datos pueden ser analógicos o digitales</a:t>
            </a:r>
            <a:endParaRPr lang="es-CO" b="1" i="1" dirty="0"/>
          </a:p>
          <a:p>
            <a:endParaRPr lang="es-CO" b="1" i="1" dirty="0"/>
          </a:p>
        </p:txBody>
      </p:sp>
      <p:pic>
        <p:nvPicPr>
          <p:cNvPr id="1026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58" y="1508227"/>
            <a:ext cx="3800442" cy="27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344076" y="2879925"/>
            <a:ext cx="770400" cy="77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Micro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600950" y="3933622"/>
            <a:ext cx="1052162" cy="279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IO análoga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58552" y="1508227"/>
            <a:ext cx="2194560" cy="29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IO digital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131050" y="3649947"/>
            <a:ext cx="865567" cy="28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POWER</a:t>
            </a:r>
          </a:p>
        </p:txBody>
      </p:sp>
      <p:cxnSp>
        <p:nvCxnSpPr>
          <p:cNvPr id="9" name="Conector angular 8"/>
          <p:cNvCxnSpPr/>
          <p:nvPr/>
        </p:nvCxnSpPr>
        <p:spPr>
          <a:xfrm rot="16200000" flipH="1">
            <a:off x="7626424" y="3752801"/>
            <a:ext cx="283675" cy="77968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7" idx="2"/>
            <a:endCxn id="4" idx="0"/>
          </p:cNvCxnSpPr>
          <p:nvPr/>
        </p:nvCxnSpPr>
        <p:spPr>
          <a:xfrm rot="16200000" flipH="1">
            <a:off x="7106081" y="2256729"/>
            <a:ext cx="1072947" cy="17344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8" idx="3"/>
            <a:endCxn id="4" idx="1"/>
          </p:cNvCxnSpPr>
          <p:nvPr/>
        </p:nvCxnSpPr>
        <p:spPr>
          <a:xfrm flipV="1">
            <a:off x="5996617" y="3264936"/>
            <a:ext cx="1347459" cy="526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883411" y="3933621"/>
            <a:ext cx="672421" cy="279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2364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ARDUINO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282601" cy="3416400"/>
          </a:xfrm>
        </p:spPr>
        <p:txBody>
          <a:bodyPr/>
          <a:lstStyle/>
          <a:p>
            <a:r>
              <a:rPr lang="es-ES" dirty="0" smtClean="0"/>
              <a:t>La conexión simple de </a:t>
            </a:r>
            <a:r>
              <a:rPr lang="es-ES" dirty="0" err="1" smtClean="0"/>
              <a:t>Arduino</a:t>
            </a:r>
            <a:r>
              <a:rPr lang="es-ES" dirty="0" smtClean="0"/>
              <a:t> es usar un cable USB para alimentarlo a través del PC.</a:t>
            </a:r>
          </a:p>
          <a:p>
            <a:endParaRPr lang="es-ES" b="1" i="1" dirty="0"/>
          </a:p>
          <a:p>
            <a:endParaRPr lang="es-ES" b="1" i="1" dirty="0" smtClean="0"/>
          </a:p>
          <a:p>
            <a:r>
              <a:rPr lang="es-ES" b="1" i="1" dirty="0" smtClean="0"/>
              <a:t>Usando los pines IO del </a:t>
            </a:r>
            <a:r>
              <a:rPr lang="es-ES" b="1" i="1" dirty="0" err="1" smtClean="0"/>
              <a:t>Arduino</a:t>
            </a:r>
            <a:r>
              <a:rPr lang="es-ES" b="1" i="1" dirty="0" smtClean="0"/>
              <a:t>, se conectan elementos a </a:t>
            </a:r>
            <a:r>
              <a:rPr lang="es-ES" b="1" i="1" dirty="0" err="1" smtClean="0"/>
              <a:t>arduino</a:t>
            </a:r>
            <a:r>
              <a:rPr lang="es-ES" b="1" i="1" dirty="0" smtClean="0"/>
              <a:t>.</a:t>
            </a:r>
          </a:p>
          <a:p>
            <a:endParaRPr lang="es-ES" b="1" i="1" dirty="0"/>
          </a:p>
          <a:p>
            <a:endParaRPr lang="es-ES" b="1" i="1" dirty="0" smtClean="0"/>
          </a:p>
          <a:p>
            <a:r>
              <a:rPr lang="es-ES" b="1" i="1" dirty="0" smtClean="0"/>
              <a:t>¿Pero qué elementos se conectan y cómo?</a:t>
            </a:r>
            <a:endParaRPr lang="es-CO" b="1" i="1" dirty="0"/>
          </a:p>
          <a:p>
            <a:endParaRPr lang="es-CO" b="1" i="1" dirty="0"/>
          </a:p>
        </p:txBody>
      </p:sp>
      <p:pic>
        <p:nvPicPr>
          <p:cNvPr id="13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25" y="1017725"/>
            <a:ext cx="2122475" cy="151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PC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08" y="1136453"/>
            <a:ext cx="12731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angular 9"/>
          <p:cNvCxnSpPr>
            <a:stCxn id="2050" idx="3"/>
            <a:endCxn id="13" idx="1"/>
          </p:cNvCxnSpPr>
          <p:nvPr/>
        </p:nvCxnSpPr>
        <p:spPr>
          <a:xfrm>
            <a:off x="5974883" y="1773041"/>
            <a:ext cx="734942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264352" y="709948"/>
            <a:ext cx="1013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ARDUINO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5120928" y="709947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PC</a:t>
            </a:r>
            <a:endParaRPr lang="es-CO" dirty="0"/>
          </a:p>
        </p:txBody>
      </p:sp>
      <p:pic>
        <p:nvPicPr>
          <p:cNvPr id="2052" name="Picture 4" descr="Resultado de imagen para protoboard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60" y="2964472"/>
            <a:ext cx="4542129" cy="15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angular 18"/>
          <p:cNvCxnSpPr>
            <a:stCxn id="13" idx="2"/>
            <a:endCxn id="2052" idx="0"/>
          </p:cNvCxnSpPr>
          <p:nvPr/>
        </p:nvCxnSpPr>
        <p:spPr>
          <a:xfrm rot="5400000">
            <a:off x="7062987" y="2256396"/>
            <a:ext cx="436114" cy="9800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6059894" y="4475105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PROTOBOARD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42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ELEMENTOS DE ENTRADA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SENSORES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2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r>
              <a:rPr lang="es-ES" dirty="0" smtClean="0"/>
              <a:t>Los sensores son elementos de entrada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Significa que el </a:t>
            </a:r>
            <a:r>
              <a:rPr lang="es-ES" dirty="0" err="1" smtClean="0"/>
              <a:t>Arduino</a:t>
            </a:r>
            <a:r>
              <a:rPr lang="es-ES" dirty="0" smtClean="0"/>
              <a:t> los va a poder </a:t>
            </a:r>
            <a:r>
              <a:rPr lang="es-ES" b="1" i="1" dirty="0" smtClean="0"/>
              <a:t>LEER</a:t>
            </a:r>
            <a:endParaRPr lang="es-ES" dirty="0" smtClean="0"/>
          </a:p>
          <a:p>
            <a:endParaRPr lang="es-ES" b="1" i="1" dirty="0"/>
          </a:p>
          <a:p>
            <a:endParaRPr lang="es-ES" b="1" i="1" dirty="0" smtClean="0"/>
          </a:p>
          <a:p>
            <a:r>
              <a:rPr lang="es-ES" b="1" i="1" dirty="0" smtClean="0"/>
              <a:t>Realmente, lo que el </a:t>
            </a:r>
            <a:r>
              <a:rPr lang="es-ES" b="1" i="1" dirty="0" err="1" smtClean="0"/>
              <a:t>Arduino</a:t>
            </a:r>
            <a:r>
              <a:rPr lang="es-ES" b="1" i="1" dirty="0" smtClean="0"/>
              <a:t> lee son voltajes producidos por los diversos sensores.</a:t>
            </a:r>
            <a:r>
              <a:rPr lang="es-ES" sz="1400" b="1" i="1" dirty="0"/>
              <a:t> </a:t>
            </a:r>
            <a:endParaRPr lang="es-CO" b="1" i="1" dirty="0"/>
          </a:p>
        </p:txBody>
      </p:sp>
      <p:sp>
        <p:nvSpPr>
          <p:cNvPr id="4" name="Rectángulo 3"/>
          <p:cNvSpPr/>
          <p:nvPr/>
        </p:nvSpPr>
        <p:spPr>
          <a:xfrm>
            <a:off x="2286000" y="40918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800" b="1" i="1" dirty="0" smtClean="0"/>
              <a:t>¿Qué sensores conoce usted?</a:t>
            </a:r>
            <a:endParaRPr lang="es-CO" sz="2800" b="1" i="1" dirty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03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ELEMENTOS DE SALIDA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ACTUADORES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50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Eco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5392"/>
      </a:accent1>
      <a:accent2>
        <a:srgbClr val="942092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{08777B2D-12C2-8E49-8855-BBDBE356CB41}tf10001123</Template>
  <TotalTime>143</TotalTime>
  <Words>322</Words>
  <Application>Microsoft Office PowerPoint</Application>
  <PresentationFormat>Presentación en pantalla (16:9)</PresentationFormat>
  <Paragraphs>85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2</vt:lpstr>
      <vt:lpstr>Dividend</vt:lpstr>
      <vt:lpstr>Ecosistemas de Aplicaciones</vt:lpstr>
      <vt:lpstr>Arduino</vt:lpstr>
      <vt:lpstr>ARDUINO</vt:lpstr>
      <vt:lpstr>ARDUINO</vt:lpstr>
      <vt:lpstr>ARDUINO</vt:lpstr>
      <vt:lpstr>ARDUINO</vt:lpstr>
      <vt:lpstr>ELEMENTOS DE ENTRADA</vt:lpstr>
      <vt:lpstr>SENSORES</vt:lpstr>
      <vt:lpstr>ELEMENTOS DE SALIDA</vt:lpstr>
      <vt:lpstr>SENSORES</vt:lpstr>
      <vt:lpstr>PROGRAMACIÓN</vt:lpstr>
      <vt:lpstr>SENSORES</vt:lpstr>
      <vt:lpstr>SENSORES</vt:lpstr>
      <vt:lpstr>SENSORES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Ecosistemas de Aplicaciones</dc:title>
  <dc:creator>Domiciano Rincon Nino</dc:creator>
  <cp:lastModifiedBy>Domiciano Rﭑηcφη</cp:lastModifiedBy>
  <cp:revision>20</cp:revision>
  <dcterms:modified xsi:type="dcterms:W3CDTF">2020-01-23T16:36:59Z</dcterms:modified>
</cp:coreProperties>
</file>