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3" r:id="rId9"/>
    <p:sldId id="294" r:id="rId10"/>
    <p:sldId id="296" r:id="rId11"/>
    <p:sldId id="298" r:id="rId12"/>
    <p:sldId id="297" r:id="rId13"/>
    <p:sldId id="299" r:id="rId14"/>
    <p:sldId id="300" r:id="rId15"/>
    <p:sldId id="301" r:id="rId16"/>
    <p:sldId id="308" r:id="rId17"/>
    <p:sldId id="302" r:id="rId18"/>
    <p:sldId id="303" r:id="rId19"/>
    <p:sldId id="304" r:id="rId20"/>
    <p:sldId id="305" r:id="rId21"/>
    <p:sldId id="306" r:id="rId22"/>
    <p:sldId id="307" r:id="rId23"/>
    <p:sldId id="263" r:id="rId24"/>
    <p:sldId id="286" r:id="rId25"/>
    <p:sldId id="264" r:id="rId26"/>
    <p:sldId id="265" r:id="rId27"/>
    <p:sldId id="266" r:id="rId28"/>
    <p:sldId id="267" r:id="rId29"/>
    <p:sldId id="268" r:id="rId30"/>
    <p:sldId id="269" r:id="rId31"/>
    <p:sldId id="271" r:id="rId32"/>
    <p:sldId id="273" r:id="rId33"/>
    <p:sldId id="270" r:id="rId34"/>
    <p:sldId id="272" r:id="rId35"/>
    <p:sldId id="274" r:id="rId36"/>
    <p:sldId id="287" r:id="rId37"/>
    <p:sldId id="275" r:id="rId38"/>
    <p:sldId id="277" r:id="rId39"/>
    <p:sldId id="276" r:id="rId40"/>
    <p:sldId id="278" r:id="rId41"/>
    <p:sldId id="279" r:id="rId42"/>
    <p:sldId id="280" r:id="rId43"/>
    <p:sldId id="281" r:id="rId44"/>
    <p:sldId id="282" r:id="rId45"/>
    <p:sldId id="283" r:id="rId46"/>
    <p:sldId id="284" r:id="rId47"/>
    <p:sldId id="285" r:id="rId48"/>
    <p:sldId id="288" r:id="rId49"/>
    <p:sldId id="289" r:id="rId50"/>
    <p:sldId id="290" r:id="rId51"/>
    <p:sldId id="291" r:id="rId52"/>
    <p:sldId id="292" r:id="rId5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CFBB6-71B4-45DC-8693-4F009AE843E0}" type="datetimeFigureOut">
              <a:rPr lang="es-CO" smtClean="0"/>
              <a:t>28/03/2020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2C1F1-7583-4730-B0D9-B221C33AF4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0678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4176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7270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0629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431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660A-C2A8-4E14-B1F9-F45F28E1E98C}" type="datetimeFigureOut">
              <a:rPr lang="es-CO" smtClean="0"/>
              <a:t>28/03/2020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9A6F-6E87-43C6-BF9B-58606151A85B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62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660A-C2A8-4E14-B1F9-F45F28E1E98C}" type="datetimeFigureOut">
              <a:rPr lang="es-CO" smtClean="0"/>
              <a:t>28/03/2020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9A6F-6E87-43C6-BF9B-58606151A8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74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660A-C2A8-4E14-B1F9-F45F28E1E98C}" type="datetimeFigureOut">
              <a:rPr lang="es-CO" smtClean="0"/>
              <a:t>28/03/2020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9A6F-6E87-43C6-BF9B-58606151A8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760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660A-C2A8-4E14-B1F9-F45F28E1E98C}" type="datetimeFigureOut">
              <a:rPr lang="es-CO" smtClean="0"/>
              <a:t>28/03/2020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9A6F-6E87-43C6-BF9B-58606151A8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593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660A-C2A8-4E14-B1F9-F45F28E1E98C}" type="datetimeFigureOut">
              <a:rPr lang="es-CO" smtClean="0"/>
              <a:t>28/03/2020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9A6F-6E87-43C6-BF9B-58606151A85B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75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660A-C2A8-4E14-B1F9-F45F28E1E98C}" type="datetimeFigureOut">
              <a:rPr lang="es-CO" smtClean="0"/>
              <a:t>28/03/2020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9A6F-6E87-43C6-BF9B-58606151A8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047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660A-C2A8-4E14-B1F9-F45F28E1E98C}" type="datetimeFigureOut">
              <a:rPr lang="es-CO" smtClean="0"/>
              <a:t>28/03/2020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9A6F-6E87-43C6-BF9B-58606151A8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5361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660A-C2A8-4E14-B1F9-F45F28E1E98C}" type="datetimeFigureOut">
              <a:rPr lang="es-CO" smtClean="0"/>
              <a:t>28/03/2020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9A6F-6E87-43C6-BF9B-58606151A8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394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660A-C2A8-4E14-B1F9-F45F28E1E98C}" type="datetimeFigureOut">
              <a:rPr lang="es-CO" smtClean="0"/>
              <a:t>28/03/2020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9A6F-6E87-43C6-BF9B-58606151A8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953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6A1660A-C2A8-4E14-B1F9-F45F28E1E98C}" type="datetimeFigureOut">
              <a:rPr lang="es-CO" smtClean="0"/>
              <a:t>28/03/2020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E9A6F-6E87-43C6-BF9B-58606151A8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4009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660A-C2A8-4E14-B1F9-F45F28E1E98C}" type="datetimeFigureOut">
              <a:rPr lang="es-CO" smtClean="0"/>
              <a:t>28/03/2020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E9A6F-6E87-43C6-BF9B-58606151A8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0761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6A1660A-C2A8-4E14-B1F9-F45F28E1E98C}" type="datetimeFigureOut">
              <a:rPr lang="es-CO" smtClean="0"/>
              <a:t>28/03/2020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43E9A6F-6E87-43C6-BF9B-58606151A85B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86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Semana </a:t>
            </a:r>
            <a:r>
              <a:rPr lang="es-ES" dirty="0" smtClean="0"/>
              <a:t>10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Serialización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6820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JSON: </a:t>
            </a:r>
            <a:r>
              <a:rPr lang="es-ES" dirty="0" smtClean="0"/>
              <a:t>Uso</a:t>
            </a:r>
            <a:endParaRPr lang="es-CO" dirty="0" err="1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5"/>
            <a:ext cx="9952522" cy="772337"/>
          </a:xfrm>
        </p:spPr>
        <p:txBody>
          <a:bodyPr vert="horz" lIns="0" tIns="60960" rIns="0" bIns="6096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 smtClean="0">
                <a:ea typeface="+mn-lt"/>
                <a:cs typeface="+mn-lt"/>
              </a:rPr>
              <a:t>Se puede transformar en </a:t>
            </a:r>
            <a:r>
              <a:rPr lang="es-ES" dirty="0" err="1" smtClean="0">
                <a:ea typeface="+mn-lt"/>
                <a:cs typeface="+mn-lt"/>
              </a:rPr>
              <a:t>String</a:t>
            </a:r>
            <a:r>
              <a:rPr lang="es-ES" dirty="0" smtClean="0">
                <a:ea typeface="+mn-lt"/>
                <a:cs typeface="+mn-lt"/>
              </a:rPr>
              <a:t> usando el formato JSON</a:t>
            </a:r>
            <a:endParaRPr lang="es-ES" dirty="0">
              <a:ea typeface="+mn-lt"/>
              <a:cs typeface="+mn-lt"/>
            </a:endParaRPr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64846"/>
            <a:ext cx="1804692" cy="56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2300748" y="3077497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8431161" y="3077496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2349909" y="4709653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Servidor</a:t>
            </a:r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8480322" y="4739150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4" name="Elipse 3"/>
          <p:cNvSpPr/>
          <p:nvPr/>
        </p:nvSpPr>
        <p:spPr>
          <a:xfrm>
            <a:off x="9490509" y="3195587"/>
            <a:ext cx="433137" cy="43313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12"/>
          <p:cNvCxnSpPr/>
          <p:nvPr/>
        </p:nvCxnSpPr>
        <p:spPr>
          <a:xfrm flipV="1">
            <a:off x="3913239" y="3883742"/>
            <a:ext cx="4517922" cy="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8527698" y="3195587"/>
            <a:ext cx="433137" cy="433137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6" name="Conector recto de flecha 15"/>
          <p:cNvCxnSpPr>
            <a:stCxn id="4" idx="2"/>
            <a:endCxn id="15" idx="6"/>
          </p:cNvCxnSpPr>
          <p:nvPr/>
        </p:nvCxnSpPr>
        <p:spPr>
          <a:xfrm flipH="1">
            <a:off x="8960835" y="3412156"/>
            <a:ext cx="5296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8949993" y="3562149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Usuario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>
            <a:off x="7987182" y="3562149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String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890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JSON: </a:t>
            </a:r>
            <a:r>
              <a:rPr lang="es-ES" dirty="0" smtClean="0"/>
              <a:t>Uso</a:t>
            </a:r>
            <a:endParaRPr lang="es-CO" dirty="0" err="1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5"/>
            <a:ext cx="9952522" cy="772337"/>
          </a:xfrm>
        </p:spPr>
        <p:txBody>
          <a:bodyPr vert="horz" lIns="0" tIns="60960" rIns="0" bIns="6096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>
                <a:ea typeface="+mn-lt"/>
                <a:cs typeface="+mn-lt"/>
              </a:rPr>
              <a:t>Se puede transformar en </a:t>
            </a:r>
            <a:r>
              <a:rPr lang="es-ES" dirty="0" err="1">
                <a:ea typeface="+mn-lt"/>
                <a:cs typeface="+mn-lt"/>
              </a:rPr>
              <a:t>String</a:t>
            </a:r>
            <a:r>
              <a:rPr lang="es-ES" dirty="0">
                <a:ea typeface="+mn-lt"/>
                <a:cs typeface="+mn-lt"/>
              </a:rPr>
              <a:t> usando el formato JSON</a:t>
            </a:r>
            <a:endParaRPr lang="es-ES" dirty="0">
              <a:ea typeface="+mn-lt"/>
              <a:cs typeface="+mn-lt"/>
            </a:endParaRPr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64846"/>
            <a:ext cx="1804692" cy="56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2300748" y="3077497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8431161" y="3077496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2349909" y="4709653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Servidor</a:t>
            </a:r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8480322" y="4739150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4" name="Elipse 3"/>
          <p:cNvSpPr/>
          <p:nvPr/>
        </p:nvSpPr>
        <p:spPr>
          <a:xfrm>
            <a:off x="9490509" y="3195587"/>
            <a:ext cx="433137" cy="43313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12"/>
          <p:cNvCxnSpPr/>
          <p:nvPr/>
        </p:nvCxnSpPr>
        <p:spPr>
          <a:xfrm flipV="1">
            <a:off x="3913239" y="3883742"/>
            <a:ext cx="4517922" cy="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8527698" y="3195587"/>
            <a:ext cx="433137" cy="433137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CuadroTexto 19"/>
          <p:cNvSpPr txBox="1"/>
          <p:nvPr/>
        </p:nvSpPr>
        <p:spPr>
          <a:xfrm>
            <a:off x="8949993" y="3562149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Usuario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>
            <a:off x="7987182" y="3562149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String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6258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JSON: </a:t>
            </a:r>
            <a:r>
              <a:rPr lang="es-ES" dirty="0" smtClean="0"/>
              <a:t>Uso</a:t>
            </a:r>
            <a:endParaRPr lang="es-CO" dirty="0" err="1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5"/>
            <a:ext cx="9952522" cy="772337"/>
          </a:xfrm>
        </p:spPr>
        <p:txBody>
          <a:bodyPr vert="horz" lIns="0" tIns="60960" rIns="0" bIns="6096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 smtClean="0">
                <a:ea typeface="+mn-lt"/>
                <a:cs typeface="+mn-lt"/>
              </a:rPr>
              <a:t>Se manda el </a:t>
            </a:r>
            <a:r>
              <a:rPr lang="es-ES" dirty="0" err="1" smtClean="0">
                <a:ea typeface="+mn-lt"/>
                <a:cs typeface="+mn-lt"/>
              </a:rPr>
              <a:t>string</a:t>
            </a:r>
            <a:r>
              <a:rPr lang="es-ES" dirty="0" smtClean="0">
                <a:ea typeface="+mn-lt"/>
                <a:cs typeface="+mn-lt"/>
              </a:rPr>
              <a:t> a través del enlace como siempre hemos hecho</a:t>
            </a:r>
            <a:endParaRPr lang="es-ES" dirty="0">
              <a:ea typeface="+mn-lt"/>
              <a:cs typeface="+mn-lt"/>
            </a:endParaRPr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64846"/>
            <a:ext cx="1804692" cy="56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2300748" y="3077497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8431161" y="3077496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2349909" y="4709653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Servidor</a:t>
            </a:r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8480322" y="4739150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4" name="Elipse 3"/>
          <p:cNvSpPr/>
          <p:nvPr/>
        </p:nvSpPr>
        <p:spPr>
          <a:xfrm>
            <a:off x="9490509" y="3195587"/>
            <a:ext cx="433137" cy="43313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12"/>
          <p:cNvCxnSpPr/>
          <p:nvPr/>
        </p:nvCxnSpPr>
        <p:spPr>
          <a:xfrm flipV="1">
            <a:off x="3913239" y="3883742"/>
            <a:ext cx="4517922" cy="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6034755" y="3112672"/>
            <a:ext cx="433137" cy="433137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CuadroTexto 19"/>
          <p:cNvSpPr txBox="1"/>
          <p:nvPr/>
        </p:nvSpPr>
        <p:spPr>
          <a:xfrm>
            <a:off x="8949993" y="3562149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Usuario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>
            <a:off x="5494239" y="3479234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String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4479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JSON: </a:t>
            </a:r>
            <a:r>
              <a:rPr lang="es-ES" dirty="0" smtClean="0"/>
              <a:t>Uso</a:t>
            </a:r>
            <a:endParaRPr lang="es-CO" dirty="0" err="1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5"/>
            <a:ext cx="9952522" cy="772337"/>
          </a:xfrm>
        </p:spPr>
        <p:txBody>
          <a:bodyPr vert="horz" lIns="0" tIns="60960" rIns="0" bIns="6096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 smtClean="0">
                <a:ea typeface="+mn-lt"/>
                <a:cs typeface="+mn-lt"/>
              </a:rPr>
              <a:t>El interlocutor lo puede recibir</a:t>
            </a:r>
            <a:endParaRPr lang="es-ES" dirty="0">
              <a:ea typeface="+mn-lt"/>
              <a:cs typeface="+mn-lt"/>
            </a:endParaRPr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64846"/>
            <a:ext cx="1804692" cy="56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2300748" y="3077497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8431161" y="3077496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2349909" y="4709653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Servidor</a:t>
            </a:r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8480322" y="4739150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4" name="Elipse 3"/>
          <p:cNvSpPr/>
          <p:nvPr/>
        </p:nvSpPr>
        <p:spPr>
          <a:xfrm>
            <a:off x="9490509" y="3195587"/>
            <a:ext cx="433137" cy="43313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12"/>
          <p:cNvCxnSpPr/>
          <p:nvPr/>
        </p:nvCxnSpPr>
        <p:spPr>
          <a:xfrm flipV="1">
            <a:off x="3913239" y="3883742"/>
            <a:ext cx="4517922" cy="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3360096" y="3147848"/>
            <a:ext cx="433137" cy="433137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CuadroTexto 19"/>
          <p:cNvSpPr txBox="1"/>
          <p:nvPr/>
        </p:nvSpPr>
        <p:spPr>
          <a:xfrm>
            <a:off x="8949993" y="3562149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Usuario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>
            <a:off x="2819580" y="3514410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String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74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JSON: </a:t>
            </a:r>
            <a:r>
              <a:rPr lang="es-ES" dirty="0" smtClean="0"/>
              <a:t>Uso</a:t>
            </a:r>
            <a:endParaRPr lang="es-CO" dirty="0" err="1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5"/>
            <a:ext cx="9952522" cy="772337"/>
          </a:xfrm>
        </p:spPr>
        <p:txBody>
          <a:bodyPr vert="horz" lIns="0" tIns="60960" rIns="0" bIns="6096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 smtClean="0">
                <a:ea typeface="+mn-lt"/>
                <a:cs typeface="+mn-lt"/>
              </a:rPr>
              <a:t>Luego, decodificar el JSON para recuperar los datos originales del objeto usuario</a:t>
            </a:r>
            <a:endParaRPr lang="es-ES" dirty="0">
              <a:ea typeface="+mn-lt"/>
              <a:cs typeface="+mn-lt"/>
            </a:endParaRPr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64846"/>
            <a:ext cx="1804692" cy="56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2300748" y="3077497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8431161" y="3077496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2349909" y="4709653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Servidor</a:t>
            </a:r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8480322" y="4739150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4" name="Elipse 3"/>
          <p:cNvSpPr/>
          <p:nvPr/>
        </p:nvSpPr>
        <p:spPr>
          <a:xfrm>
            <a:off x="9490509" y="3195587"/>
            <a:ext cx="433137" cy="43313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12"/>
          <p:cNvCxnSpPr/>
          <p:nvPr/>
        </p:nvCxnSpPr>
        <p:spPr>
          <a:xfrm flipV="1">
            <a:off x="3913239" y="3883742"/>
            <a:ext cx="4517922" cy="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3360096" y="3147848"/>
            <a:ext cx="433137" cy="433137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CuadroTexto 19"/>
          <p:cNvSpPr txBox="1"/>
          <p:nvPr/>
        </p:nvSpPr>
        <p:spPr>
          <a:xfrm>
            <a:off x="8949993" y="3562149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Usuario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>
            <a:off x="2819580" y="3514410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String</a:t>
            </a:r>
            <a:endParaRPr lang="es-CO" dirty="0"/>
          </a:p>
        </p:txBody>
      </p:sp>
      <p:sp>
        <p:nvSpPr>
          <p:cNvPr id="14" name="Elipse 13"/>
          <p:cNvSpPr/>
          <p:nvPr/>
        </p:nvSpPr>
        <p:spPr>
          <a:xfrm>
            <a:off x="2483005" y="3147848"/>
            <a:ext cx="433137" cy="43313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/>
          <p:cNvSpPr txBox="1"/>
          <p:nvPr/>
        </p:nvSpPr>
        <p:spPr>
          <a:xfrm>
            <a:off x="1942489" y="3514410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Usuario</a:t>
            </a:r>
            <a:endParaRPr lang="es-CO" dirty="0"/>
          </a:p>
        </p:txBody>
      </p:sp>
      <p:cxnSp>
        <p:nvCxnSpPr>
          <p:cNvPr id="10" name="Conector recto de flecha 9"/>
          <p:cNvCxnSpPr>
            <a:stCxn id="15" idx="2"/>
          </p:cNvCxnSpPr>
          <p:nvPr/>
        </p:nvCxnSpPr>
        <p:spPr>
          <a:xfrm flipH="1" flipV="1">
            <a:off x="2916142" y="3362960"/>
            <a:ext cx="443954" cy="1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29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JSON: </a:t>
            </a:r>
            <a:r>
              <a:rPr lang="es-ES" dirty="0" smtClean="0"/>
              <a:t>Uso</a:t>
            </a:r>
            <a:endParaRPr lang="es-CO" dirty="0" err="1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5"/>
            <a:ext cx="9952522" cy="772337"/>
          </a:xfrm>
        </p:spPr>
        <p:txBody>
          <a:bodyPr vert="horz" lIns="0" tIns="60960" rIns="0" bIns="6096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 smtClean="0">
                <a:ea typeface="+mn-lt"/>
                <a:cs typeface="+mn-lt"/>
              </a:rPr>
              <a:t>Para finalmente obtener el objeto al otro lado. Desde luego, viceversa también se puede hacer el mismo procedimiento.</a:t>
            </a:r>
            <a:endParaRPr lang="es-ES" dirty="0">
              <a:ea typeface="+mn-lt"/>
              <a:cs typeface="+mn-lt"/>
            </a:endParaRPr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64846"/>
            <a:ext cx="1804692" cy="56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2300748" y="3077497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8431161" y="3077496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2349909" y="4709653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Servidor</a:t>
            </a:r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8480322" y="4739150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4" name="Elipse 3"/>
          <p:cNvSpPr/>
          <p:nvPr/>
        </p:nvSpPr>
        <p:spPr>
          <a:xfrm>
            <a:off x="9490509" y="3195587"/>
            <a:ext cx="433137" cy="43313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12"/>
          <p:cNvCxnSpPr/>
          <p:nvPr/>
        </p:nvCxnSpPr>
        <p:spPr>
          <a:xfrm flipV="1">
            <a:off x="3913239" y="3883742"/>
            <a:ext cx="4517922" cy="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8949993" y="3562149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Usuario</a:t>
            </a:r>
            <a:endParaRPr lang="es-CO" dirty="0"/>
          </a:p>
        </p:txBody>
      </p:sp>
      <p:sp>
        <p:nvSpPr>
          <p:cNvPr id="14" name="Elipse 13"/>
          <p:cNvSpPr/>
          <p:nvPr/>
        </p:nvSpPr>
        <p:spPr>
          <a:xfrm>
            <a:off x="2483005" y="3147848"/>
            <a:ext cx="433137" cy="43313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/>
          <p:cNvSpPr txBox="1"/>
          <p:nvPr/>
        </p:nvSpPr>
        <p:spPr>
          <a:xfrm>
            <a:off x="1942489" y="3514410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Usuario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7989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JSON: </a:t>
            </a:r>
            <a:r>
              <a:rPr lang="es-ES" dirty="0" smtClean="0"/>
              <a:t>Uso</a:t>
            </a:r>
            <a:endParaRPr lang="es-CO" dirty="0" err="1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5"/>
            <a:ext cx="9952522" cy="772337"/>
          </a:xfrm>
        </p:spPr>
        <p:txBody>
          <a:bodyPr vert="horz" lIns="0" tIns="60960" rIns="0" bIns="6096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 smtClean="0">
                <a:ea typeface="+mn-lt"/>
                <a:cs typeface="+mn-lt"/>
              </a:rPr>
              <a:t>Para finalmente obtener el objeto al otro lado. Desde luego, viceversa también se puede hacer el mismo procedimiento.</a:t>
            </a:r>
            <a:endParaRPr lang="es-ES" dirty="0">
              <a:ea typeface="+mn-lt"/>
              <a:cs typeface="+mn-lt"/>
            </a:endParaRPr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64846"/>
            <a:ext cx="1804692" cy="56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2300748" y="3077497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8431161" y="3077496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2349909" y="4709653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Servidor</a:t>
            </a:r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8480322" y="4739150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Cliente</a:t>
            </a:r>
            <a:endParaRPr lang="es-CO" dirty="0"/>
          </a:p>
        </p:txBody>
      </p:sp>
      <p:cxnSp>
        <p:nvCxnSpPr>
          <p:cNvPr id="13" name="Conector recto 12"/>
          <p:cNvCxnSpPr/>
          <p:nvPr/>
        </p:nvCxnSpPr>
        <p:spPr>
          <a:xfrm flipV="1">
            <a:off x="3913239" y="3883742"/>
            <a:ext cx="4517922" cy="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2483005" y="3147848"/>
            <a:ext cx="433137" cy="43313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/>
          <p:cNvSpPr txBox="1"/>
          <p:nvPr/>
        </p:nvSpPr>
        <p:spPr>
          <a:xfrm>
            <a:off x="1942489" y="3514410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Usuario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5435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JSON: </a:t>
            </a:r>
            <a:r>
              <a:rPr lang="es-ES" dirty="0" smtClean="0"/>
              <a:t>Uso</a:t>
            </a:r>
            <a:endParaRPr lang="es-CO" dirty="0" err="1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5"/>
            <a:ext cx="9952522" cy="772337"/>
          </a:xfrm>
        </p:spPr>
        <p:txBody>
          <a:bodyPr vert="horz" lIns="0" tIns="60960" rIns="0" bIns="6096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 smtClean="0">
                <a:ea typeface="+mn-lt"/>
                <a:cs typeface="+mn-lt"/>
              </a:rPr>
              <a:t>Para finalmente obtener el objeto al otro lado. Desde luego, viceversa también se puede hacer el mismo procedimiento.</a:t>
            </a:r>
            <a:endParaRPr lang="es-ES" dirty="0">
              <a:ea typeface="+mn-lt"/>
              <a:cs typeface="+mn-lt"/>
            </a:endParaRPr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64846"/>
            <a:ext cx="1804692" cy="56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2300748" y="3077497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8431161" y="3077496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2349909" y="4709653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Servidor</a:t>
            </a:r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8480322" y="4739150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Cliente</a:t>
            </a:r>
            <a:endParaRPr lang="es-CO" dirty="0"/>
          </a:p>
        </p:txBody>
      </p:sp>
      <p:cxnSp>
        <p:nvCxnSpPr>
          <p:cNvPr id="13" name="Conector recto 12"/>
          <p:cNvCxnSpPr/>
          <p:nvPr/>
        </p:nvCxnSpPr>
        <p:spPr>
          <a:xfrm flipV="1">
            <a:off x="3913239" y="3883742"/>
            <a:ext cx="4517922" cy="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2483005" y="3147848"/>
            <a:ext cx="433137" cy="43313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/>
          <p:cNvSpPr txBox="1"/>
          <p:nvPr/>
        </p:nvSpPr>
        <p:spPr>
          <a:xfrm>
            <a:off x="1942489" y="3514410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Usuario</a:t>
            </a:r>
            <a:endParaRPr lang="es-CO" dirty="0"/>
          </a:p>
        </p:txBody>
      </p:sp>
      <p:sp>
        <p:nvSpPr>
          <p:cNvPr id="15" name="Elipse 14"/>
          <p:cNvSpPr/>
          <p:nvPr/>
        </p:nvSpPr>
        <p:spPr>
          <a:xfrm>
            <a:off x="3360096" y="3147848"/>
            <a:ext cx="433137" cy="433137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/>
          <p:cNvSpPr txBox="1"/>
          <p:nvPr/>
        </p:nvSpPr>
        <p:spPr>
          <a:xfrm>
            <a:off x="2819580" y="3514410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String</a:t>
            </a:r>
            <a:endParaRPr lang="es-CO" dirty="0"/>
          </a:p>
        </p:txBody>
      </p:sp>
      <p:cxnSp>
        <p:nvCxnSpPr>
          <p:cNvPr id="10" name="Conector recto de flecha 9"/>
          <p:cNvCxnSpPr>
            <a:stCxn id="14" idx="6"/>
            <a:endCxn id="15" idx="2"/>
          </p:cNvCxnSpPr>
          <p:nvPr/>
        </p:nvCxnSpPr>
        <p:spPr>
          <a:xfrm>
            <a:off x="2916142" y="3364417"/>
            <a:ext cx="4439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67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JSON: </a:t>
            </a:r>
            <a:r>
              <a:rPr lang="es-ES" dirty="0" smtClean="0"/>
              <a:t>Uso</a:t>
            </a:r>
            <a:endParaRPr lang="es-CO" dirty="0" err="1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5"/>
            <a:ext cx="9952522" cy="772337"/>
          </a:xfrm>
        </p:spPr>
        <p:txBody>
          <a:bodyPr vert="horz" lIns="0" tIns="60960" rIns="0" bIns="6096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 smtClean="0">
                <a:ea typeface="+mn-lt"/>
                <a:cs typeface="+mn-lt"/>
              </a:rPr>
              <a:t>Para finalmente obtener el objeto al otro lado. Desde luego, viceversa también se puede hacer el mismo procedimiento.</a:t>
            </a:r>
            <a:endParaRPr lang="es-ES" dirty="0">
              <a:ea typeface="+mn-lt"/>
              <a:cs typeface="+mn-lt"/>
            </a:endParaRPr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64846"/>
            <a:ext cx="1804692" cy="56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2300748" y="3077497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8431161" y="3077496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2349909" y="4709653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Servidor</a:t>
            </a:r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8480322" y="4739150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Cliente</a:t>
            </a:r>
            <a:endParaRPr lang="es-CO" dirty="0"/>
          </a:p>
        </p:txBody>
      </p:sp>
      <p:cxnSp>
        <p:nvCxnSpPr>
          <p:cNvPr id="13" name="Conector recto 12"/>
          <p:cNvCxnSpPr/>
          <p:nvPr/>
        </p:nvCxnSpPr>
        <p:spPr>
          <a:xfrm flipV="1">
            <a:off x="3913239" y="3883742"/>
            <a:ext cx="4517922" cy="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2483005" y="3147848"/>
            <a:ext cx="433137" cy="43313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/>
          <p:cNvSpPr txBox="1"/>
          <p:nvPr/>
        </p:nvSpPr>
        <p:spPr>
          <a:xfrm>
            <a:off x="1942489" y="3514410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Usuario</a:t>
            </a:r>
            <a:endParaRPr lang="es-CO" dirty="0"/>
          </a:p>
        </p:txBody>
      </p:sp>
      <p:sp>
        <p:nvSpPr>
          <p:cNvPr id="15" name="Elipse 14"/>
          <p:cNvSpPr/>
          <p:nvPr/>
        </p:nvSpPr>
        <p:spPr>
          <a:xfrm>
            <a:off x="3360096" y="3147848"/>
            <a:ext cx="433137" cy="433137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/>
          <p:cNvSpPr txBox="1"/>
          <p:nvPr/>
        </p:nvSpPr>
        <p:spPr>
          <a:xfrm>
            <a:off x="2819580" y="3514410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String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9434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JSON: </a:t>
            </a:r>
            <a:r>
              <a:rPr lang="es-ES" dirty="0" smtClean="0"/>
              <a:t>Uso</a:t>
            </a:r>
            <a:endParaRPr lang="es-CO" dirty="0" err="1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5"/>
            <a:ext cx="9952522" cy="772337"/>
          </a:xfrm>
        </p:spPr>
        <p:txBody>
          <a:bodyPr vert="horz" lIns="0" tIns="60960" rIns="0" bIns="6096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 smtClean="0">
                <a:ea typeface="+mn-lt"/>
                <a:cs typeface="+mn-lt"/>
              </a:rPr>
              <a:t>Para finalmente obtener el objeto al otro lado. Desde luego, viceversa también se puede hacer el mismo procedimiento.</a:t>
            </a:r>
            <a:endParaRPr lang="es-ES" dirty="0">
              <a:ea typeface="+mn-lt"/>
              <a:cs typeface="+mn-lt"/>
            </a:endParaRPr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64846"/>
            <a:ext cx="1804692" cy="56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2300748" y="3077497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8431161" y="3077496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2349909" y="4709653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Servidor</a:t>
            </a:r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8480322" y="4739150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Cliente</a:t>
            </a:r>
            <a:endParaRPr lang="es-CO" dirty="0"/>
          </a:p>
        </p:txBody>
      </p:sp>
      <p:cxnSp>
        <p:nvCxnSpPr>
          <p:cNvPr id="13" name="Conector recto 12"/>
          <p:cNvCxnSpPr/>
          <p:nvPr/>
        </p:nvCxnSpPr>
        <p:spPr>
          <a:xfrm flipV="1">
            <a:off x="3913239" y="3883742"/>
            <a:ext cx="4517922" cy="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2483005" y="3147848"/>
            <a:ext cx="433137" cy="43313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/>
          <p:cNvSpPr txBox="1"/>
          <p:nvPr/>
        </p:nvSpPr>
        <p:spPr>
          <a:xfrm>
            <a:off x="1942489" y="3514410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Usuario</a:t>
            </a:r>
            <a:endParaRPr lang="es-CO" dirty="0"/>
          </a:p>
        </p:txBody>
      </p:sp>
      <p:sp>
        <p:nvSpPr>
          <p:cNvPr id="15" name="Elipse 14"/>
          <p:cNvSpPr/>
          <p:nvPr/>
        </p:nvSpPr>
        <p:spPr>
          <a:xfrm>
            <a:off x="5921837" y="3129012"/>
            <a:ext cx="433137" cy="433137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/>
          <p:cNvSpPr txBox="1"/>
          <p:nvPr/>
        </p:nvSpPr>
        <p:spPr>
          <a:xfrm>
            <a:off x="5381321" y="3495574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String</a:t>
            </a:r>
            <a:endParaRPr lang="es-CO" dirty="0"/>
          </a:p>
        </p:txBody>
      </p:sp>
      <p:cxnSp>
        <p:nvCxnSpPr>
          <p:cNvPr id="10" name="Conector recto de flecha 9"/>
          <p:cNvCxnSpPr>
            <a:stCxn id="17" idx="2"/>
          </p:cNvCxnSpPr>
          <p:nvPr/>
        </p:nvCxnSpPr>
        <p:spPr>
          <a:xfrm flipH="1">
            <a:off x="6135329" y="3864906"/>
            <a:ext cx="3076" cy="109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4228301" y="5258215"/>
            <a:ext cx="40307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ea typeface="+mn-lt"/>
                <a:cs typeface="+mn-lt"/>
              </a:rPr>
              <a:t>{"</a:t>
            </a:r>
            <a:r>
              <a:rPr lang="es-ES" dirty="0" err="1" smtClean="0">
                <a:ea typeface="+mn-lt"/>
                <a:cs typeface="+mn-lt"/>
              </a:rPr>
              <a:t>nombre":"Sofía","apellido":"Hormaza</a:t>
            </a:r>
            <a:r>
              <a:rPr lang="es-ES" dirty="0" smtClean="0">
                <a:ea typeface="+mn-lt"/>
                <a:cs typeface="+mn-lt"/>
              </a:rPr>
              <a:t>"</a:t>
            </a:r>
          </a:p>
          <a:p>
            <a:r>
              <a:rPr lang="es-ES" dirty="0" smtClean="0">
                <a:ea typeface="+mn-lt"/>
                <a:cs typeface="+mn-lt"/>
              </a:rPr>
              <a:t>"</a:t>
            </a:r>
            <a:r>
              <a:rPr lang="es-ES" dirty="0" err="1" smtClean="0">
                <a:ea typeface="+mn-lt"/>
                <a:cs typeface="+mn-lt"/>
              </a:rPr>
              <a:t>correo":"sofia@gmail.com</a:t>
            </a:r>
            <a:r>
              <a:rPr lang="es-ES" dirty="0" smtClean="0">
                <a:ea typeface="+mn-lt"/>
                <a:cs typeface="+mn-lt"/>
              </a:rPr>
              <a:t>"}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8535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" dirty="0"/>
              <a:t>Estructura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" dirty="0">
              <a:cs typeface="Calibri Light"/>
            </a:endParaRPr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64846"/>
            <a:ext cx="1804692" cy="56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A3AC78F-06EC-4A1A-A154-A3ABE4873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52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JSON: </a:t>
            </a:r>
            <a:r>
              <a:rPr lang="es-ES" dirty="0" smtClean="0"/>
              <a:t>Uso</a:t>
            </a:r>
            <a:endParaRPr lang="es-CO" dirty="0" err="1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5"/>
            <a:ext cx="9952522" cy="772337"/>
          </a:xfrm>
        </p:spPr>
        <p:txBody>
          <a:bodyPr vert="horz" lIns="0" tIns="60960" rIns="0" bIns="6096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 smtClean="0">
                <a:ea typeface="+mn-lt"/>
                <a:cs typeface="+mn-lt"/>
              </a:rPr>
              <a:t>Para finalmente obtener el objeto al otro lado. Desde luego, viceversa también se puede hacer el mismo procedimiento.</a:t>
            </a:r>
            <a:endParaRPr lang="es-ES" dirty="0">
              <a:ea typeface="+mn-lt"/>
              <a:cs typeface="+mn-lt"/>
            </a:endParaRPr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64846"/>
            <a:ext cx="1804692" cy="56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2300748" y="3077497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8431161" y="3077496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2349909" y="4709653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Servidor</a:t>
            </a:r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8480322" y="4739150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Cliente</a:t>
            </a:r>
            <a:endParaRPr lang="es-CO" dirty="0"/>
          </a:p>
        </p:txBody>
      </p:sp>
      <p:cxnSp>
        <p:nvCxnSpPr>
          <p:cNvPr id="13" name="Conector recto 12"/>
          <p:cNvCxnSpPr/>
          <p:nvPr/>
        </p:nvCxnSpPr>
        <p:spPr>
          <a:xfrm flipV="1">
            <a:off x="3913239" y="3883742"/>
            <a:ext cx="4517922" cy="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2483005" y="3147848"/>
            <a:ext cx="433137" cy="43313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/>
          <p:cNvSpPr txBox="1"/>
          <p:nvPr/>
        </p:nvSpPr>
        <p:spPr>
          <a:xfrm>
            <a:off x="1942489" y="3514410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Usuario</a:t>
            </a:r>
            <a:endParaRPr lang="es-CO" dirty="0"/>
          </a:p>
        </p:txBody>
      </p:sp>
      <p:sp>
        <p:nvSpPr>
          <p:cNvPr id="15" name="Elipse 14"/>
          <p:cNvSpPr/>
          <p:nvPr/>
        </p:nvSpPr>
        <p:spPr>
          <a:xfrm>
            <a:off x="8551168" y="3195587"/>
            <a:ext cx="433137" cy="433137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/>
          <p:cNvSpPr txBox="1"/>
          <p:nvPr/>
        </p:nvSpPr>
        <p:spPr>
          <a:xfrm>
            <a:off x="8010652" y="3562149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String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2835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JSON: </a:t>
            </a:r>
            <a:r>
              <a:rPr lang="es-ES" dirty="0" smtClean="0"/>
              <a:t>Uso</a:t>
            </a:r>
            <a:endParaRPr lang="es-CO" dirty="0" err="1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5"/>
            <a:ext cx="9952522" cy="772337"/>
          </a:xfrm>
        </p:spPr>
        <p:txBody>
          <a:bodyPr vert="horz" lIns="0" tIns="60960" rIns="0" bIns="6096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 smtClean="0">
                <a:ea typeface="+mn-lt"/>
                <a:cs typeface="+mn-lt"/>
              </a:rPr>
              <a:t>Para finalmente obtener el objeto al otro lado. Desde luego, viceversa también se puede hacer el mismo procedimiento.</a:t>
            </a:r>
            <a:endParaRPr lang="es-ES" dirty="0">
              <a:ea typeface="+mn-lt"/>
              <a:cs typeface="+mn-lt"/>
            </a:endParaRPr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64846"/>
            <a:ext cx="1804692" cy="56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2300748" y="3077497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8431161" y="3077496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2349909" y="4709653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Servidor</a:t>
            </a:r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8480322" y="4739150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4" name="Elipse 3"/>
          <p:cNvSpPr/>
          <p:nvPr/>
        </p:nvSpPr>
        <p:spPr>
          <a:xfrm>
            <a:off x="9490509" y="3195587"/>
            <a:ext cx="433137" cy="43313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12"/>
          <p:cNvCxnSpPr/>
          <p:nvPr/>
        </p:nvCxnSpPr>
        <p:spPr>
          <a:xfrm flipV="1">
            <a:off x="3913239" y="3883742"/>
            <a:ext cx="4517922" cy="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8949993" y="3562149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Usuario</a:t>
            </a:r>
            <a:endParaRPr lang="es-CO" dirty="0"/>
          </a:p>
        </p:txBody>
      </p:sp>
      <p:sp>
        <p:nvSpPr>
          <p:cNvPr id="14" name="Elipse 13"/>
          <p:cNvSpPr/>
          <p:nvPr/>
        </p:nvSpPr>
        <p:spPr>
          <a:xfrm>
            <a:off x="2483005" y="3147848"/>
            <a:ext cx="433137" cy="43313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/>
          <p:cNvSpPr txBox="1"/>
          <p:nvPr/>
        </p:nvSpPr>
        <p:spPr>
          <a:xfrm>
            <a:off x="1942489" y="3514410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Usuario</a:t>
            </a:r>
            <a:endParaRPr lang="es-CO" dirty="0"/>
          </a:p>
        </p:txBody>
      </p:sp>
      <p:sp>
        <p:nvSpPr>
          <p:cNvPr id="15" name="Elipse 14"/>
          <p:cNvSpPr/>
          <p:nvPr/>
        </p:nvSpPr>
        <p:spPr>
          <a:xfrm>
            <a:off x="8551168" y="3195587"/>
            <a:ext cx="433137" cy="433137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/>
          <p:cNvSpPr txBox="1"/>
          <p:nvPr/>
        </p:nvSpPr>
        <p:spPr>
          <a:xfrm>
            <a:off x="8010652" y="3562149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String</a:t>
            </a:r>
            <a:endParaRPr lang="es-CO" dirty="0"/>
          </a:p>
        </p:txBody>
      </p:sp>
      <p:cxnSp>
        <p:nvCxnSpPr>
          <p:cNvPr id="10" name="Conector recto de flecha 9"/>
          <p:cNvCxnSpPr>
            <a:stCxn id="15" idx="6"/>
            <a:endCxn id="4" idx="2"/>
          </p:cNvCxnSpPr>
          <p:nvPr/>
        </p:nvCxnSpPr>
        <p:spPr>
          <a:xfrm>
            <a:off x="8984305" y="3412156"/>
            <a:ext cx="5062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44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JSON: </a:t>
            </a:r>
            <a:r>
              <a:rPr lang="es-ES" dirty="0" smtClean="0"/>
              <a:t>Uso</a:t>
            </a:r>
            <a:endParaRPr lang="es-CO" dirty="0" err="1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5"/>
            <a:ext cx="9952522" cy="772337"/>
          </a:xfrm>
        </p:spPr>
        <p:txBody>
          <a:bodyPr vert="horz" lIns="0" tIns="60960" rIns="0" bIns="6096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 smtClean="0">
                <a:ea typeface="+mn-lt"/>
                <a:cs typeface="+mn-lt"/>
              </a:rPr>
              <a:t>Para finalmente obtener el objeto al otro lado. Desde luego, viceversa también se puede hacer el mismo procedimiento.</a:t>
            </a:r>
            <a:endParaRPr lang="es-ES" dirty="0">
              <a:ea typeface="+mn-lt"/>
              <a:cs typeface="+mn-lt"/>
            </a:endParaRPr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64846"/>
            <a:ext cx="1804692" cy="56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2300748" y="3077497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8431161" y="3077496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2349909" y="4709653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Servidor</a:t>
            </a:r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8480322" y="4739150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4" name="Elipse 3"/>
          <p:cNvSpPr/>
          <p:nvPr/>
        </p:nvSpPr>
        <p:spPr>
          <a:xfrm>
            <a:off x="9490509" y="3195587"/>
            <a:ext cx="433137" cy="43313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12"/>
          <p:cNvCxnSpPr/>
          <p:nvPr/>
        </p:nvCxnSpPr>
        <p:spPr>
          <a:xfrm flipV="1">
            <a:off x="3913239" y="3883742"/>
            <a:ext cx="4517922" cy="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8949993" y="3562149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Usuario</a:t>
            </a:r>
            <a:endParaRPr lang="es-CO" dirty="0"/>
          </a:p>
        </p:txBody>
      </p:sp>
      <p:sp>
        <p:nvSpPr>
          <p:cNvPr id="14" name="Elipse 13"/>
          <p:cNvSpPr/>
          <p:nvPr/>
        </p:nvSpPr>
        <p:spPr>
          <a:xfrm>
            <a:off x="2483005" y="3147848"/>
            <a:ext cx="433137" cy="43313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/>
          <p:cNvSpPr txBox="1"/>
          <p:nvPr/>
        </p:nvSpPr>
        <p:spPr>
          <a:xfrm>
            <a:off x="1942489" y="3514410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Usuario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6364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" dirty="0" smtClean="0"/>
              <a:t>Protocolo de comunicación</a:t>
            </a:r>
            <a:endParaRPr lang="e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" dirty="0">
              <a:cs typeface="Calibri Light"/>
            </a:endParaRPr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64846"/>
            <a:ext cx="1804692" cy="56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A3AC78F-06EC-4A1A-A154-A3ABE4873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cs typeface="Calibri Light"/>
              </a:rPr>
              <a:t>UDP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8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" dirty="0" smtClean="0"/>
              <a:t>Protocolo de comunicación</a:t>
            </a:r>
            <a:endParaRPr lang="e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" dirty="0">
              <a:cs typeface="Calibri Light"/>
            </a:endParaRPr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64846"/>
            <a:ext cx="1804692" cy="56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A3AC78F-06EC-4A1A-A154-A3ABE4873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cs typeface="Calibri Light"/>
              </a:rPr>
              <a:t>Recorderis</a:t>
            </a:r>
            <a:r>
              <a:rPr lang="en-US" dirty="0" smtClean="0">
                <a:cs typeface="Calibri Light"/>
              </a:rPr>
              <a:t> TCP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05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Recorderis</a:t>
            </a:r>
            <a:r>
              <a:rPr lang="es-ES" dirty="0"/>
              <a:t> </a:t>
            </a:r>
            <a:r>
              <a:rPr lang="es-ES" dirty="0" smtClean="0"/>
              <a:t>TCP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41827"/>
          </a:xfrm>
        </p:spPr>
        <p:txBody>
          <a:bodyPr/>
          <a:lstStyle/>
          <a:p>
            <a:r>
              <a:rPr lang="es-ES" dirty="0" smtClean="0"/>
              <a:t>En TCP teníamos algo como esto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300748" y="3077497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8431161" y="3077496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</a:t>
            </a:r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2349909" y="4709653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Servidor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8480322" y="4739150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Cliente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1310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Recorderis</a:t>
            </a:r>
            <a:r>
              <a:rPr lang="es-ES" dirty="0"/>
              <a:t> TCP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41827"/>
          </a:xfrm>
        </p:spPr>
        <p:txBody>
          <a:bodyPr/>
          <a:lstStyle/>
          <a:p>
            <a:r>
              <a:rPr lang="es-ES" dirty="0" smtClean="0"/>
              <a:t>En TCP teníamos algo como esto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300748" y="3077497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</a:p>
          <a:p>
            <a:pPr algn="ctr"/>
            <a:endParaRPr lang="es-ES" dirty="0"/>
          </a:p>
          <a:p>
            <a:pPr algn="ctr"/>
            <a:r>
              <a:rPr lang="es-ES" dirty="0" smtClean="0"/>
              <a:t>Esperando…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8431161" y="3077496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</a:t>
            </a:r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2349909" y="4709653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Servidor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8480322" y="4739150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Cliente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5336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Recorderis</a:t>
            </a:r>
            <a:r>
              <a:rPr lang="es-ES" dirty="0"/>
              <a:t> TCP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41827"/>
          </a:xfrm>
        </p:spPr>
        <p:txBody>
          <a:bodyPr/>
          <a:lstStyle/>
          <a:p>
            <a:r>
              <a:rPr lang="es-ES" dirty="0" smtClean="0"/>
              <a:t>En TCP teníamos algo como esto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300748" y="3077497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</a:p>
          <a:p>
            <a:pPr algn="ctr"/>
            <a:endParaRPr lang="es-ES" dirty="0"/>
          </a:p>
          <a:p>
            <a:pPr algn="ctr"/>
            <a:r>
              <a:rPr lang="es-ES" dirty="0" smtClean="0"/>
              <a:t>Esperando…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8431161" y="3077496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</a:t>
            </a:r>
          </a:p>
          <a:p>
            <a:pPr algn="ctr"/>
            <a:endParaRPr lang="es-ES" dirty="0"/>
          </a:p>
          <a:p>
            <a:pPr algn="ctr"/>
            <a:r>
              <a:rPr lang="es-ES" dirty="0" smtClean="0"/>
              <a:t>Solicitud de conexión</a:t>
            </a:r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2349909" y="4709653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Servidor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8480322" y="4739150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Cliente</a:t>
            </a:r>
            <a:endParaRPr lang="es-CO" dirty="0"/>
          </a:p>
        </p:txBody>
      </p:sp>
      <p:cxnSp>
        <p:nvCxnSpPr>
          <p:cNvPr id="9" name="Conector recto de flecha 8"/>
          <p:cNvCxnSpPr>
            <a:stCxn id="5" idx="1"/>
            <a:endCxn id="4" idx="3"/>
          </p:cNvCxnSpPr>
          <p:nvPr/>
        </p:nvCxnSpPr>
        <p:spPr>
          <a:xfrm flipH="1">
            <a:off x="3913239" y="3883742"/>
            <a:ext cx="45179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71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Recorderis</a:t>
            </a:r>
            <a:r>
              <a:rPr lang="es-ES" dirty="0"/>
              <a:t> TCP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41827"/>
          </a:xfrm>
        </p:spPr>
        <p:txBody>
          <a:bodyPr/>
          <a:lstStyle/>
          <a:p>
            <a:r>
              <a:rPr lang="es-ES" dirty="0" smtClean="0"/>
              <a:t>En TCP teníamos algo como esto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300748" y="3077497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</a:p>
          <a:p>
            <a:pPr algn="ctr"/>
            <a:endParaRPr lang="es-ES" dirty="0"/>
          </a:p>
          <a:p>
            <a:pPr algn="ctr"/>
            <a:r>
              <a:rPr lang="es-ES" dirty="0" smtClean="0"/>
              <a:t>Solicitud aceptada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8431161" y="3077496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</a:t>
            </a:r>
          </a:p>
          <a:p>
            <a:pPr algn="ctr"/>
            <a:endParaRPr lang="es-ES" dirty="0"/>
          </a:p>
          <a:p>
            <a:pPr algn="ctr"/>
            <a:r>
              <a:rPr lang="es-ES" dirty="0" smtClean="0"/>
              <a:t>Solicitud de conexión</a:t>
            </a:r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2349909" y="4709653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Servidor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8480322" y="4739150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Cliente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0442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Recorderis</a:t>
            </a:r>
            <a:r>
              <a:rPr lang="es-ES" dirty="0"/>
              <a:t> TCP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41827"/>
          </a:xfrm>
        </p:spPr>
        <p:txBody>
          <a:bodyPr/>
          <a:lstStyle/>
          <a:p>
            <a:r>
              <a:rPr lang="es-ES" dirty="0" smtClean="0"/>
              <a:t>En TCP teníamos algo como esto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300748" y="3077497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</a:p>
          <a:p>
            <a:pPr algn="ctr"/>
            <a:endParaRPr lang="es-ES" dirty="0"/>
          </a:p>
          <a:p>
            <a:pPr algn="ctr"/>
            <a:r>
              <a:rPr lang="es-ES" dirty="0" smtClean="0"/>
              <a:t>Conexión</a:t>
            </a:r>
          </a:p>
          <a:p>
            <a:pPr algn="ctr"/>
            <a:r>
              <a:rPr lang="es-ES" dirty="0" smtClean="0"/>
              <a:t>establecida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8431161" y="3077496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</a:t>
            </a:r>
          </a:p>
          <a:p>
            <a:pPr algn="ctr"/>
            <a:endParaRPr lang="es-ES" dirty="0"/>
          </a:p>
          <a:p>
            <a:pPr algn="ctr"/>
            <a:r>
              <a:rPr lang="es-ES" dirty="0" smtClean="0"/>
              <a:t>Conexión</a:t>
            </a:r>
          </a:p>
          <a:p>
            <a:pPr algn="ctr"/>
            <a:r>
              <a:rPr lang="es-ES" dirty="0" smtClean="0"/>
              <a:t>establecida</a:t>
            </a:r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2349909" y="4709653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Servidor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8480322" y="4739150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Cliente</a:t>
            </a:r>
            <a:endParaRPr lang="es-CO" dirty="0"/>
          </a:p>
        </p:txBody>
      </p:sp>
      <p:cxnSp>
        <p:nvCxnSpPr>
          <p:cNvPr id="9" name="Conector recto 8"/>
          <p:cNvCxnSpPr>
            <a:stCxn id="4" idx="3"/>
            <a:endCxn id="5" idx="1"/>
          </p:cNvCxnSpPr>
          <p:nvPr/>
        </p:nvCxnSpPr>
        <p:spPr>
          <a:xfrm flipV="1">
            <a:off x="3913239" y="3883742"/>
            <a:ext cx="4517922" cy="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69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JSON: Objetos</a:t>
            </a:r>
            <a:endParaRPr lang="es-CO" dirty="0" err="1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5"/>
            <a:ext cx="5130800" cy="4023360"/>
          </a:xfrm>
        </p:spPr>
        <p:txBody>
          <a:bodyPr vert="horz" lIns="0" tIns="60960" rIns="0" bIns="6096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>
                <a:ea typeface="+mn-lt"/>
                <a:cs typeface="+mn-lt"/>
              </a:rPr>
              <a:t>JSON puede representar un objeto mediante {}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s-E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>
                <a:ea typeface="+mn-lt"/>
                <a:cs typeface="+mn-lt"/>
              </a:rPr>
              <a:t>Dentro de cada llave debe especificar el nombre de los parámetros y los valores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s-E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>
                <a:ea typeface="+mn-lt"/>
                <a:cs typeface="+mn-lt"/>
              </a:rPr>
              <a:t>Los posibles valores son </a:t>
            </a:r>
            <a:r>
              <a:rPr lang="es-ES" dirty="0" err="1">
                <a:ea typeface="+mn-lt"/>
                <a:cs typeface="+mn-lt"/>
              </a:rPr>
              <a:t>Strings</a:t>
            </a:r>
            <a:r>
              <a:rPr lang="es-ES" dirty="0">
                <a:ea typeface="+mn-lt"/>
                <a:cs typeface="+mn-lt"/>
              </a:rPr>
              <a:t>, enteros, decimales y booleanos</a:t>
            </a:r>
            <a:endParaRPr lang="es-ES">
              <a:cs typeface="Calibri"/>
            </a:endParaRPr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64846"/>
            <a:ext cx="1804692" cy="56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Marcador de contenido 2">
            <a:extLst>
              <a:ext uri="{FF2B5EF4-FFF2-40B4-BE49-F238E27FC236}">
                <a16:creationId xmlns:a16="http://schemas.microsoft.com/office/drawing/2014/main" id="{10378C99-5047-4999-8207-2355C3F04C8A}"/>
              </a:ext>
            </a:extLst>
          </p:cNvPr>
          <p:cNvSpPr txBox="1">
            <a:spLocks/>
          </p:cNvSpPr>
          <p:nvPr/>
        </p:nvSpPr>
        <p:spPr>
          <a:xfrm>
            <a:off x="7007696" y="2797278"/>
            <a:ext cx="4193704" cy="2011981"/>
          </a:xfrm>
          <a:prstGeom prst="rect">
            <a:avLst/>
          </a:prstGeom>
          <a:solidFill>
            <a:schemeClr val="accent6">
              <a:lumMod val="10000"/>
            </a:schemeClr>
          </a:solidFill>
        </p:spPr>
        <p:txBody>
          <a:bodyPr vert="horz" lIns="0" tIns="45720" rIns="0" bIns="45720" rtlCol="0" anchor="t">
            <a:norm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ES" sz="2000" dirty="0">
                <a:solidFill>
                  <a:schemeClr val="bg1"/>
                </a:solidFill>
                <a:latin typeface="Consolas"/>
              </a:rPr>
              <a:t>  "</a:t>
            </a:r>
            <a:r>
              <a:rPr lang="es-ES" sz="2000" dirty="0" err="1">
                <a:solidFill>
                  <a:schemeClr val="bg1"/>
                </a:solidFill>
                <a:latin typeface="Consolas"/>
              </a:rPr>
              <a:t>nombre":"Andrés</a:t>
            </a:r>
            <a:r>
              <a:rPr lang="es-ES" sz="2000" dirty="0">
                <a:solidFill>
                  <a:schemeClr val="bg1"/>
                </a:solidFill>
                <a:latin typeface="Consolas"/>
              </a:rPr>
              <a:t> Ortega",</a:t>
            </a:r>
          </a:p>
          <a:p>
            <a:r>
              <a:rPr lang="es-ES" sz="2000" dirty="0">
                <a:solidFill>
                  <a:schemeClr val="bg1"/>
                </a:solidFill>
                <a:latin typeface="Consolas"/>
              </a:rPr>
              <a:t>  "edad":29,</a:t>
            </a:r>
          </a:p>
          <a:p>
            <a:r>
              <a:rPr lang="es-ES" sz="2000" dirty="0">
                <a:solidFill>
                  <a:schemeClr val="bg1"/>
                </a:solidFill>
                <a:latin typeface="Consolas"/>
              </a:rPr>
              <a:t>  "altura":1.70,</a:t>
            </a:r>
          </a:p>
          <a:p>
            <a:r>
              <a:rPr lang="es-ES" sz="2000" dirty="0">
                <a:solidFill>
                  <a:schemeClr val="bg1"/>
                </a:solidFill>
                <a:latin typeface="Consolas"/>
              </a:rPr>
              <a:t>  "</a:t>
            </a:r>
            <a:r>
              <a:rPr lang="es-ES" sz="2000" dirty="0" err="1">
                <a:solidFill>
                  <a:schemeClr val="bg1"/>
                </a:solidFill>
                <a:latin typeface="Consolas"/>
              </a:rPr>
              <a:t>isFat</a:t>
            </a:r>
            <a:r>
              <a:rPr lang="es-ES" sz="2000" dirty="0">
                <a:solidFill>
                  <a:schemeClr val="bg1"/>
                </a:solidFill>
                <a:latin typeface="Consolas"/>
              </a:rPr>
              <a:t>":true,</a:t>
            </a:r>
          </a:p>
          <a:p>
            <a:r>
              <a:rPr lang="es-ES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342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Recorderis</a:t>
            </a:r>
            <a:r>
              <a:rPr lang="es-ES" dirty="0"/>
              <a:t> TCP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41827"/>
          </a:xfrm>
        </p:spPr>
        <p:txBody>
          <a:bodyPr/>
          <a:lstStyle/>
          <a:p>
            <a:r>
              <a:rPr lang="es-ES" dirty="0" smtClean="0"/>
              <a:t>En TCP teníamos algo como esto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300748" y="3077497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</a:p>
          <a:p>
            <a:pPr algn="ctr"/>
            <a:endParaRPr lang="es-ES" dirty="0"/>
          </a:p>
          <a:p>
            <a:pPr algn="ctr"/>
            <a:r>
              <a:rPr lang="es-ES" dirty="0" smtClean="0"/>
              <a:t>Intercambio</a:t>
            </a:r>
          </a:p>
          <a:p>
            <a:pPr algn="ctr"/>
            <a:r>
              <a:rPr lang="es-ES" dirty="0" smtClean="0"/>
              <a:t>de datos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8431161" y="3077496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Intercambio</a:t>
            </a:r>
          </a:p>
          <a:p>
            <a:pPr algn="ctr"/>
            <a:r>
              <a:rPr lang="es-ES" dirty="0"/>
              <a:t>de datos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349909" y="4709653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Servidor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8480322" y="4739150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Cliente</a:t>
            </a:r>
            <a:endParaRPr lang="es-CO" dirty="0"/>
          </a:p>
        </p:txBody>
      </p:sp>
      <p:cxnSp>
        <p:nvCxnSpPr>
          <p:cNvPr id="9" name="Conector recto 8"/>
          <p:cNvCxnSpPr>
            <a:stCxn id="4" idx="3"/>
            <a:endCxn id="5" idx="1"/>
          </p:cNvCxnSpPr>
          <p:nvPr/>
        </p:nvCxnSpPr>
        <p:spPr>
          <a:xfrm flipV="1">
            <a:off x="3913239" y="3883742"/>
            <a:ext cx="4517922" cy="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4813873" y="3633019"/>
            <a:ext cx="501445" cy="501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" name="Conector recto de flecha 10"/>
          <p:cNvCxnSpPr>
            <a:stCxn id="8" idx="2"/>
            <a:endCxn id="8" idx="6"/>
          </p:cNvCxnSpPr>
          <p:nvPr/>
        </p:nvCxnSpPr>
        <p:spPr>
          <a:xfrm>
            <a:off x="4813873" y="3883742"/>
            <a:ext cx="501445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57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Recorderis</a:t>
            </a:r>
            <a:r>
              <a:rPr lang="es-ES" dirty="0"/>
              <a:t> TCP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41827"/>
          </a:xfrm>
        </p:spPr>
        <p:txBody>
          <a:bodyPr/>
          <a:lstStyle/>
          <a:p>
            <a:r>
              <a:rPr lang="es-ES" dirty="0" smtClean="0"/>
              <a:t>En TCP teníamos algo como esto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300748" y="3077497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</a:p>
          <a:p>
            <a:pPr algn="ctr"/>
            <a:endParaRPr lang="es-ES" dirty="0"/>
          </a:p>
          <a:p>
            <a:pPr algn="ctr"/>
            <a:r>
              <a:rPr lang="es-ES" dirty="0" smtClean="0"/>
              <a:t>Intercambio</a:t>
            </a:r>
          </a:p>
          <a:p>
            <a:pPr algn="ctr"/>
            <a:r>
              <a:rPr lang="es-ES" dirty="0" smtClean="0"/>
              <a:t>de datos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8431161" y="3077496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Intercambio</a:t>
            </a:r>
          </a:p>
          <a:p>
            <a:pPr algn="ctr"/>
            <a:r>
              <a:rPr lang="es-ES" dirty="0"/>
              <a:t>de datos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349909" y="4709653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Servidor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8480322" y="4739150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Cliente</a:t>
            </a:r>
            <a:endParaRPr lang="es-CO" dirty="0"/>
          </a:p>
        </p:txBody>
      </p:sp>
      <p:cxnSp>
        <p:nvCxnSpPr>
          <p:cNvPr id="9" name="Conector recto 8"/>
          <p:cNvCxnSpPr>
            <a:stCxn id="4" idx="3"/>
            <a:endCxn id="5" idx="1"/>
          </p:cNvCxnSpPr>
          <p:nvPr/>
        </p:nvCxnSpPr>
        <p:spPr>
          <a:xfrm flipV="1">
            <a:off x="3913239" y="3883742"/>
            <a:ext cx="4517922" cy="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7123470" y="3633019"/>
            <a:ext cx="501445" cy="501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" name="Conector recto de flecha 10"/>
          <p:cNvCxnSpPr>
            <a:stCxn id="8" idx="2"/>
            <a:endCxn id="8" idx="6"/>
          </p:cNvCxnSpPr>
          <p:nvPr/>
        </p:nvCxnSpPr>
        <p:spPr>
          <a:xfrm>
            <a:off x="7123470" y="3883742"/>
            <a:ext cx="501445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08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Recorderis</a:t>
            </a:r>
            <a:r>
              <a:rPr lang="es-ES" dirty="0"/>
              <a:t> TCP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41827"/>
          </a:xfrm>
        </p:spPr>
        <p:txBody>
          <a:bodyPr/>
          <a:lstStyle/>
          <a:p>
            <a:r>
              <a:rPr lang="es-ES" dirty="0" smtClean="0"/>
              <a:t>En TCP teníamos algo como esto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300748" y="3077497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</a:p>
          <a:p>
            <a:pPr algn="ctr"/>
            <a:endParaRPr lang="es-ES" dirty="0"/>
          </a:p>
          <a:p>
            <a:pPr algn="ctr"/>
            <a:r>
              <a:rPr lang="es-ES" dirty="0" smtClean="0"/>
              <a:t>Intercambio</a:t>
            </a:r>
          </a:p>
          <a:p>
            <a:pPr algn="ctr"/>
            <a:r>
              <a:rPr lang="es-ES" dirty="0" smtClean="0"/>
              <a:t>de datos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8431161" y="3077496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Intercambio</a:t>
            </a:r>
          </a:p>
          <a:p>
            <a:pPr algn="ctr"/>
            <a:r>
              <a:rPr lang="es-ES" dirty="0"/>
              <a:t>de datos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349909" y="4709653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Servidor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8480322" y="4739150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Cliente</a:t>
            </a:r>
            <a:endParaRPr lang="es-CO" dirty="0"/>
          </a:p>
        </p:txBody>
      </p:sp>
      <p:cxnSp>
        <p:nvCxnSpPr>
          <p:cNvPr id="9" name="Conector recto 8"/>
          <p:cNvCxnSpPr>
            <a:stCxn id="4" idx="3"/>
            <a:endCxn id="5" idx="1"/>
          </p:cNvCxnSpPr>
          <p:nvPr/>
        </p:nvCxnSpPr>
        <p:spPr>
          <a:xfrm flipV="1">
            <a:off x="3913239" y="3883742"/>
            <a:ext cx="4517922" cy="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98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Recorderis</a:t>
            </a:r>
            <a:r>
              <a:rPr lang="es-ES" dirty="0"/>
              <a:t> TCP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41827"/>
          </a:xfrm>
        </p:spPr>
        <p:txBody>
          <a:bodyPr/>
          <a:lstStyle/>
          <a:p>
            <a:r>
              <a:rPr lang="es-ES" dirty="0" smtClean="0"/>
              <a:t>En TCP teníamos algo como esto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300748" y="3077497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</a:p>
          <a:p>
            <a:pPr algn="ctr"/>
            <a:endParaRPr lang="es-ES" dirty="0"/>
          </a:p>
          <a:p>
            <a:pPr algn="ctr"/>
            <a:r>
              <a:rPr lang="es-ES" dirty="0" smtClean="0"/>
              <a:t>Intercambio</a:t>
            </a:r>
          </a:p>
          <a:p>
            <a:pPr algn="ctr"/>
            <a:r>
              <a:rPr lang="es-ES" dirty="0" smtClean="0"/>
              <a:t>de datos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8431161" y="3077496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Intercambio</a:t>
            </a:r>
          </a:p>
          <a:p>
            <a:pPr algn="ctr"/>
            <a:r>
              <a:rPr lang="es-ES" dirty="0"/>
              <a:t>de datos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349909" y="4709653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Servidor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8480322" y="4739150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Cliente</a:t>
            </a:r>
            <a:endParaRPr lang="es-CO" dirty="0"/>
          </a:p>
        </p:txBody>
      </p:sp>
      <p:cxnSp>
        <p:nvCxnSpPr>
          <p:cNvPr id="9" name="Conector recto 8"/>
          <p:cNvCxnSpPr>
            <a:stCxn id="4" idx="3"/>
            <a:endCxn id="5" idx="1"/>
          </p:cNvCxnSpPr>
          <p:nvPr/>
        </p:nvCxnSpPr>
        <p:spPr>
          <a:xfrm flipV="1">
            <a:off x="3913239" y="3883742"/>
            <a:ext cx="4517922" cy="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 rot="10800000">
            <a:off x="7123470" y="3633019"/>
            <a:ext cx="501445" cy="501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" name="Conector recto de flecha 10"/>
          <p:cNvCxnSpPr/>
          <p:nvPr/>
        </p:nvCxnSpPr>
        <p:spPr>
          <a:xfrm rot="10800000">
            <a:off x="7123470" y="3883742"/>
            <a:ext cx="501445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1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Recorderis</a:t>
            </a:r>
            <a:r>
              <a:rPr lang="es-ES" dirty="0"/>
              <a:t> TCP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41827"/>
          </a:xfrm>
        </p:spPr>
        <p:txBody>
          <a:bodyPr/>
          <a:lstStyle/>
          <a:p>
            <a:r>
              <a:rPr lang="es-ES" dirty="0" smtClean="0"/>
              <a:t>En TCP teníamos algo como esto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300748" y="3077497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</a:p>
          <a:p>
            <a:pPr algn="ctr"/>
            <a:endParaRPr lang="es-ES" dirty="0"/>
          </a:p>
          <a:p>
            <a:pPr algn="ctr"/>
            <a:r>
              <a:rPr lang="es-ES" dirty="0" smtClean="0"/>
              <a:t>Intercambio</a:t>
            </a:r>
          </a:p>
          <a:p>
            <a:pPr algn="ctr"/>
            <a:r>
              <a:rPr lang="es-ES" dirty="0" smtClean="0"/>
              <a:t>de datos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8431161" y="3077496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Intercambio</a:t>
            </a:r>
          </a:p>
          <a:p>
            <a:pPr algn="ctr"/>
            <a:r>
              <a:rPr lang="es-ES" dirty="0"/>
              <a:t>de datos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349909" y="4709653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Servidor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8480322" y="4739150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Cliente</a:t>
            </a:r>
            <a:endParaRPr lang="es-CO" dirty="0"/>
          </a:p>
        </p:txBody>
      </p:sp>
      <p:cxnSp>
        <p:nvCxnSpPr>
          <p:cNvPr id="9" name="Conector recto 8"/>
          <p:cNvCxnSpPr>
            <a:stCxn id="4" idx="3"/>
            <a:endCxn id="5" idx="1"/>
          </p:cNvCxnSpPr>
          <p:nvPr/>
        </p:nvCxnSpPr>
        <p:spPr>
          <a:xfrm flipV="1">
            <a:off x="3913239" y="3883742"/>
            <a:ext cx="4517922" cy="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 rot="10800000">
            <a:off x="4557250" y="3633019"/>
            <a:ext cx="501445" cy="501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" name="Conector recto de flecha 10"/>
          <p:cNvCxnSpPr/>
          <p:nvPr/>
        </p:nvCxnSpPr>
        <p:spPr>
          <a:xfrm rot="10800000">
            <a:off x="4557250" y="3883742"/>
            <a:ext cx="501445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35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Recorderis</a:t>
            </a:r>
            <a:r>
              <a:rPr lang="es-ES" dirty="0" smtClean="0"/>
              <a:t> </a:t>
            </a:r>
            <a:r>
              <a:rPr lang="es-ES" dirty="0"/>
              <a:t>TCP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41827"/>
          </a:xfrm>
        </p:spPr>
        <p:txBody>
          <a:bodyPr/>
          <a:lstStyle/>
          <a:p>
            <a:r>
              <a:rPr lang="es-ES" dirty="0" smtClean="0"/>
              <a:t>En TCP teníamos algo como esto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300748" y="3077497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</a:p>
          <a:p>
            <a:pPr algn="ctr"/>
            <a:endParaRPr lang="es-ES" dirty="0"/>
          </a:p>
          <a:p>
            <a:pPr algn="ctr"/>
            <a:r>
              <a:rPr lang="es-ES" dirty="0" smtClean="0"/>
              <a:t>Intercambio</a:t>
            </a:r>
          </a:p>
          <a:p>
            <a:pPr algn="ctr"/>
            <a:r>
              <a:rPr lang="es-ES" dirty="0" smtClean="0"/>
              <a:t>de datos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8431161" y="3077496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Intercambio</a:t>
            </a:r>
          </a:p>
          <a:p>
            <a:pPr algn="ctr"/>
            <a:r>
              <a:rPr lang="es-ES" dirty="0"/>
              <a:t>de datos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349909" y="4709653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Servidor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8480322" y="4739150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Cliente</a:t>
            </a:r>
            <a:endParaRPr lang="es-CO" dirty="0"/>
          </a:p>
        </p:txBody>
      </p:sp>
      <p:cxnSp>
        <p:nvCxnSpPr>
          <p:cNvPr id="9" name="Conector recto 8"/>
          <p:cNvCxnSpPr>
            <a:stCxn id="4" idx="3"/>
            <a:endCxn id="5" idx="1"/>
          </p:cNvCxnSpPr>
          <p:nvPr/>
        </p:nvCxnSpPr>
        <p:spPr>
          <a:xfrm flipV="1">
            <a:off x="3913239" y="3883742"/>
            <a:ext cx="4517922" cy="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7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" dirty="0" smtClean="0"/>
              <a:t>Protocolo de comunicación</a:t>
            </a:r>
            <a:endParaRPr lang="e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" dirty="0">
              <a:cs typeface="Calibri Light"/>
            </a:endParaRPr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64846"/>
            <a:ext cx="1804692" cy="56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A3AC78F-06EC-4A1A-A154-A3ABE4873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cs typeface="Calibri Light"/>
              </a:rPr>
              <a:t>UDP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78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UDP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300748" y="3077497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8431161" y="3077496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</a:t>
            </a:r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2349909" y="4709653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Peer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8480322" y="4739150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Peer</a:t>
            </a:r>
            <a:endParaRPr lang="es-CO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 UDP cambia todo. Primero, no hay roles como cliente o servidor. Ambos componentes son </a:t>
            </a:r>
            <a:r>
              <a:rPr lang="es-ES" dirty="0" err="1" smtClean="0"/>
              <a:t>peers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1286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UDP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300748" y="3077497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8431161" y="3077496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349909" y="4709653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Peer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8480322" y="4739150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Peer</a:t>
            </a:r>
            <a:endParaRPr lang="es-CO" dirty="0"/>
          </a:p>
        </p:txBody>
      </p:sp>
      <p:cxnSp>
        <p:nvCxnSpPr>
          <p:cNvPr id="9" name="Conector recto de flecha 8"/>
          <p:cNvCxnSpPr>
            <a:stCxn id="4" idx="3"/>
            <a:endCxn id="5" idx="1"/>
          </p:cNvCxnSpPr>
          <p:nvPr/>
        </p:nvCxnSpPr>
        <p:spPr>
          <a:xfrm flipV="1">
            <a:off x="3913239" y="3883742"/>
            <a:ext cx="45179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arcador de contenido 2"/>
          <p:cNvSpPr txBox="1">
            <a:spLocks/>
          </p:cNvSpPr>
          <p:nvPr/>
        </p:nvSpPr>
        <p:spPr>
          <a:xfrm>
            <a:off x="1097280" y="1845734"/>
            <a:ext cx="10058400" cy="64182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mtClean="0"/>
              <a:t>Luego, NO HAY UNA FASE DE HANDSHAKE. Ellos ya están preparados para mandar o recibir sin que haya “Una conexión activa”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2472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UDP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300748" y="3077497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8431161" y="3077496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349909" y="4709653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Peer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8480322" y="4739150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Peer</a:t>
            </a:r>
            <a:endParaRPr lang="es-CO" dirty="0"/>
          </a:p>
        </p:txBody>
      </p:sp>
      <p:cxnSp>
        <p:nvCxnSpPr>
          <p:cNvPr id="9" name="Conector recto de flecha 8"/>
          <p:cNvCxnSpPr>
            <a:stCxn id="4" idx="3"/>
            <a:endCxn id="5" idx="1"/>
          </p:cNvCxnSpPr>
          <p:nvPr/>
        </p:nvCxnSpPr>
        <p:spPr>
          <a:xfrm flipV="1">
            <a:off x="3913239" y="3883742"/>
            <a:ext cx="45179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4596580" y="3633019"/>
            <a:ext cx="501445" cy="501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Conector recto de flecha 11"/>
          <p:cNvCxnSpPr>
            <a:stCxn id="11" idx="2"/>
            <a:endCxn id="11" idx="6"/>
          </p:cNvCxnSpPr>
          <p:nvPr/>
        </p:nvCxnSpPr>
        <p:spPr>
          <a:xfrm>
            <a:off x="4596580" y="3883742"/>
            <a:ext cx="501445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41827"/>
          </a:xfrm>
        </p:spPr>
        <p:txBody>
          <a:bodyPr/>
          <a:lstStyle/>
          <a:p>
            <a:r>
              <a:rPr lang="es-ES" dirty="0" smtClean="0"/>
              <a:t>Luego, NO HAY UNA FASE DE HANDSHAKE. Ellos ya están preparados para mandar o recibir sin que haya “Una conexión activa”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2963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JSON: Arreglos</a:t>
            </a:r>
            <a:endParaRPr lang="es-CO" dirty="0" err="1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5"/>
            <a:ext cx="5130800" cy="4023360"/>
          </a:xfrm>
        </p:spPr>
        <p:txBody>
          <a:bodyPr vert="horz" lIns="0" tIns="60960" rIns="0" bIns="6096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>
                <a:ea typeface="+mn-lt"/>
                <a:cs typeface="+mn-lt"/>
              </a:rPr>
              <a:t>JSON puede representar una lista mediante []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s-E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>
                <a:ea typeface="+mn-lt"/>
                <a:cs typeface="+mn-lt"/>
              </a:rPr>
              <a:t>Dentro de los corchetes debe especificar la lista de valores sin una </a:t>
            </a:r>
            <a:r>
              <a:rPr lang="es-ES" b="1" dirty="0">
                <a:ea typeface="+mn-lt"/>
                <a:cs typeface="+mn-lt"/>
              </a:rPr>
              <a:t>clave.</a:t>
            </a:r>
            <a:endParaRPr lang="es-E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s-ES" b="1" dirty="0"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>
                <a:cs typeface="Calibri"/>
              </a:rPr>
              <a:t>Automáticamente las claves serán los índices de cada objeto (</a:t>
            </a:r>
            <a:r>
              <a:rPr lang="es-ES" dirty="0" err="1">
                <a:cs typeface="Calibri"/>
              </a:rPr>
              <a:t>Ej</a:t>
            </a:r>
            <a:r>
              <a:rPr lang="es-ES" dirty="0">
                <a:cs typeface="Calibri"/>
              </a:rPr>
              <a:t>: 0,1,2,3,4...)</a:t>
            </a:r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64846"/>
            <a:ext cx="1804692" cy="56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Marcador de contenido 2">
            <a:extLst>
              <a:ext uri="{FF2B5EF4-FFF2-40B4-BE49-F238E27FC236}">
                <a16:creationId xmlns:a16="http://schemas.microsoft.com/office/drawing/2014/main" id="{10378C99-5047-4999-8207-2355C3F04C8A}"/>
              </a:ext>
            </a:extLst>
          </p:cNvPr>
          <p:cNvSpPr txBox="1">
            <a:spLocks/>
          </p:cNvSpPr>
          <p:nvPr/>
        </p:nvSpPr>
        <p:spPr>
          <a:xfrm>
            <a:off x="7007696" y="2797278"/>
            <a:ext cx="4193704" cy="2011981"/>
          </a:xfrm>
          <a:prstGeom prst="rect">
            <a:avLst/>
          </a:prstGeom>
          <a:solidFill>
            <a:schemeClr val="accent6">
              <a:lumMod val="10000"/>
            </a:schemeClr>
          </a:solidFill>
        </p:spPr>
        <p:txBody>
          <a:bodyPr vert="horz" lIns="0" tIns="45720" rIns="0" bIns="45720" rtlCol="0" anchor="t">
            <a:normAutofit fontScale="92500" lnSpcReduction="10000"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600"/>
              </a:spcBef>
              <a:spcAft>
                <a:spcPts val="267"/>
              </a:spcAft>
            </a:pPr>
            <a:r>
              <a:rPr lang="es-ES" sz="2000" dirty="0">
                <a:solidFill>
                  <a:schemeClr val="bg1"/>
                </a:solidFill>
                <a:latin typeface="Consolas"/>
              </a:rPr>
              <a:t>    [</a:t>
            </a:r>
            <a:endParaRPr lang="en-US" sz="2000" dirty="0">
              <a:solidFill>
                <a:schemeClr val="bg1"/>
              </a:solidFill>
              <a:latin typeface="Consolas"/>
              <a:ea typeface="+mn-lt"/>
              <a:cs typeface="+mn-lt"/>
            </a:endParaRPr>
          </a:p>
          <a:p>
            <a:pPr lvl="1">
              <a:lnSpc>
                <a:spcPct val="90000"/>
              </a:lnSpc>
              <a:spcBef>
                <a:spcPts val="267"/>
              </a:spcBef>
              <a:spcAft>
                <a:spcPts val="533"/>
              </a:spcAft>
            </a:pPr>
            <a:r>
              <a:rPr lang="es-ES" sz="2000" dirty="0">
                <a:solidFill>
                  <a:schemeClr val="bg1"/>
                </a:solidFill>
                <a:latin typeface="Consolas"/>
              </a:rPr>
              <a:t>  "Mauricio",</a:t>
            </a:r>
            <a:endParaRPr lang="en-US" sz="2000" dirty="0">
              <a:solidFill>
                <a:schemeClr val="bg1"/>
              </a:solidFill>
              <a:latin typeface="Consolas"/>
              <a:ea typeface="+mn-lt"/>
              <a:cs typeface="+mn-lt"/>
            </a:endParaRPr>
          </a:p>
          <a:p>
            <a:pPr lvl="1">
              <a:lnSpc>
                <a:spcPct val="90000"/>
              </a:lnSpc>
              <a:spcBef>
                <a:spcPts val="267"/>
              </a:spcBef>
              <a:spcAft>
                <a:spcPts val="533"/>
              </a:spcAft>
            </a:pPr>
            <a:r>
              <a:rPr lang="es-ES" sz="2000" dirty="0">
                <a:solidFill>
                  <a:schemeClr val="bg1"/>
                </a:solidFill>
                <a:latin typeface="Consolas"/>
              </a:rPr>
              <a:t>  "Emmanuel",</a:t>
            </a:r>
            <a:endParaRPr lang="en-US" sz="2000" dirty="0">
              <a:solidFill>
                <a:schemeClr val="bg1"/>
              </a:solidFill>
              <a:latin typeface="Consolas"/>
              <a:ea typeface="+mn-lt"/>
              <a:cs typeface="+mn-lt"/>
            </a:endParaRPr>
          </a:p>
          <a:p>
            <a:pPr lvl="1">
              <a:lnSpc>
                <a:spcPct val="90000"/>
              </a:lnSpc>
              <a:spcBef>
                <a:spcPts val="267"/>
              </a:spcBef>
              <a:spcAft>
                <a:spcPts val="533"/>
              </a:spcAft>
            </a:pPr>
            <a:r>
              <a:rPr lang="es-ES" sz="2000" dirty="0">
                <a:solidFill>
                  <a:schemeClr val="bg1"/>
                </a:solidFill>
                <a:latin typeface="Consolas"/>
              </a:rPr>
              <a:t>  "Sara",</a:t>
            </a:r>
            <a:endParaRPr lang="en-US" sz="2000" dirty="0">
              <a:solidFill>
                <a:schemeClr val="bg1"/>
              </a:solidFill>
              <a:latin typeface="Consolas"/>
              <a:ea typeface="+mn-lt"/>
              <a:cs typeface="+mn-lt"/>
            </a:endParaRPr>
          </a:p>
          <a:p>
            <a:pPr lvl="1">
              <a:lnSpc>
                <a:spcPct val="90000"/>
              </a:lnSpc>
              <a:spcBef>
                <a:spcPts val="267"/>
              </a:spcBef>
              <a:spcAft>
                <a:spcPts val="533"/>
              </a:spcAft>
            </a:pPr>
            <a:r>
              <a:rPr lang="es-ES" sz="2000" dirty="0">
                <a:solidFill>
                  <a:schemeClr val="bg1"/>
                </a:solidFill>
                <a:latin typeface="Consolas"/>
              </a:rPr>
              <a:t>  "Nicolás"</a:t>
            </a:r>
            <a:endParaRPr lang="es-ES" sz="2400" dirty="0">
              <a:solidFill>
                <a:schemeClr val="bg1"/>
              </a:solidFill>
              <a:latin typeface="Calibri"/>
              <a:cs typeface="Calibri"/>
            </a:endParaRPr>
          </a:p>
          <a:p>
            <a:pPr lvl="1">
              <a:lnSpc>
                <a:spcPct val="90000"/>
              </a:lnSpc>
              <a:spcBef>
                <a:spcPts val="267"/>
              </a:spcBef>
              <a:spcAft>
                <a:spcPts val="533"/>
              </a:spcAft>
            </a:pPr>
            <a:r>
              <a:rPr lang="es-ES" sz="2000" dirty="0">
                <a:solidFill>
                  <a:schemeClr val="bg1"/>
                </a:solidFill>
                <a:latin typeface="Consolas"/>
              </a:rPr>
              <a:t>]</a:t>
            </a:r>
            <a:endParaRPr lang="es-ES" sz="24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512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UDP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300748" y="3077497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8431161" y="3077496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349909" y="4709653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Peer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8480322" y="4739150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Peer</a:t>
            </a:r>
            <a:endParaRPr lang="es-CO" dirty="0"/>
          </a:p>
        </p:txBody>
      </p:sp>
      <p:cxnSp>
        <p:nvCxnSpPr>
          <p:cNvPr id="9" name="Conector recto de flecha 8"/>
          <p:cNvCxnSpPr>
            <a:stCxn id="4" idx="3"/>
            <a:endCxn id="5" idx="1"/>
          </p:cNvCxnSpPr>
          <p:nvPr/>
        </p:nvCxnSpPr>
        <p:spPr>
          <a:xfrm flipV="1">
            <a:off x="3913239" y="3883742"/>
            <a:ext cx="45179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7123470" y="3633019"/>
            <a:ext cx="501445" cy="501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Conector recto de flecha 11"/>
          <p:cNvCxnSpPr>
            <a:stCxn id="11" idx="2"/>
            <a:endCxn id="11" idx="6"/>
          </p:cNvCxnSpPr>
          <p:nvPr/>
        </p:nvCxnSpPr>
        <p:spPr>
          <a:xfrm>
            <a:off x="7123470" y="3883742"/>
            <a:ext cx="501445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41827"/>
          </a:xfrm>
        </p:spPr>
        <p:txBody>
          <a:bodyPr/>
          <a:lstStyle/>
          <a:p>
            <a:r>
              <a:rPr lang="es-ES" dirty="0" smtClean="0"/>
              <a:t>Luego, NO HAY UNA FASE DE HANDSHAKE. Ellos ya están preparados para mandar o recibir sin que haya “Una conexión activa”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7923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UDP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300748" y="3077497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8431161" y="3077496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349909" y="4709653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Peer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8480322" y="4739150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Peer</a:t>
            </a:r>
            <a:endParaRPr lang="es-CO" dirty="0"/>
          </a:p>
        </p:txBody>
      </p:sp>
      <p:cxnSp>
        <p:nvCxnSpPr>
          <p:cNvPr id="9" name="Conector recto de flecha 8"/>
          <p:cNvCxnSpPr>
            <a:stCxn id="4" idx="3"/>
            <a:endCxn id="5" idx="1"/>
          </p:cNvCxnSpPr>
          <p:nvPr/>
        </p:nvCxnSpPr>
        <p:spPr>
          <a:xfrm flipV="1">
            <a:off x="3913239" y="3883742"/>
            <a:ext cx="45179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41827"/>
          </a:xfrm>
        </p:spPr>
        <p:txBody>
          <a:bodyPr/>
          <a:lstStyle/>
          <a:p>
            <a:r>
              <a:rPr lang="es-ES" dirty="0" smtClean="0"/>
              <a:t>Luego, NO HAY UNA FASE DE HANDSHAKE. Ellos ya están preparados para mandar o recibir sin que haya “Una conexión activa”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6806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UDP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300748" y="3077497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8431161" y="3077496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349909" y="4709653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Peer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8480322" y="4739150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Peer</a:t>
            </a:r>
            <a:endParaRPr lang="es-CO" dirty="0"/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1097280" y="1845734"/>
            <a:ext cx="10058400" cy="64182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mtClean="0"/>
              <a:t>Luego, NO HAY UNA FASE DE HANDSHAKE. Ellos ya están preparados para mandar o recibir sin que haya “Una conexión activa”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4750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UDP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300748" y="3077497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8431161" y="3077496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349909" y="4709653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Peer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8480322" y="4739150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Peer</a:t>
            </a:r>
            <a:endParaRPr lang="es-CO" dirty="0"/>
          </a:p>
        </p:txBody>
      </p:sp>
      <p:cxnSp>
        <p:nvCxnSpPr>
          <p:cNvPr id="9" name="Conector recto de flecha 8"/>
          <p:cNvCxnSpPr>
            <a:stCxn id="5" idx="1"/>
            <a:endCxn id="4" idx="3"/>
          </p:cNvCxnSpPr>
          <p:nvPr/>
        </p:nvCxnSpPr>
        <p:spPr>
          <a:xfrm flipH="1">
            <a:off x="3913239" y="3883742"/>
            <a:ext cx="45179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contenido 2"/>
          <p:cNvSpPr txBox="1">
            <a:spLocks/>
          </p:cNvSpPr>
          <p:nvPr/>
        </p:nvSpPr>
        <p:spPr>
          <a:xfrm>
            <a:off x="1097280" y="1845734"/>
            <a:ext cx="10058400" cy="64182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mtClean="0"/>
              <a:t>Luego, NO HAY UNA FASE DE HANDSHAKE. Ellos ya están preparados para mandar o recibir sin que haya “Una conexión activa”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736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UDP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300748" y="3077497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8431161" y="3077496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349909" y="4709653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Peer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8480322" y="4739150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Peer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3913239" y="3883742"/>
            <a:ext cx="45179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 rot="21284576">
            <a:off x="7123470" y="3633019"/>
            <a:ext cx="501445" cy="501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" name="Conector recto de flecha 14"/>
          <p:cNvCxnSpPr/>
          <p:nvPr/>
        </p:nvCxnSpPr>
        <p:spPr>
          <a:xfrm rot="21284576" flipH="1" flipV="1">
            <a:off x="7124755" y="3858395"/>
            <a:ext cx="498876" cy="5069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41827"/>
          </a:xfrm>
        </p:spPr>
        <p:txBody>
          <a:bodyPr/>
          <a:lstStyle/>
          <a:p>
            <a:r>
              <a:rPr lang="es-ES" dirty="0" smtClean="0"/>
              <a:t>Luego, NO HAY UNA FASE DE HANDSHAKE. Ellos ya están preparados para mandar o recibir sin que haya “Una conexión activa”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66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UDP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300748" y="3077497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8431161" y="3077496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349909" y="4709653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Peer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8480322" y="4739150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Peer</a:t>
            </a:r>
            <a:endParaRPr lang="es-CO" dirty="0"/>
          </a:p>
        </p:txBody>
      </p:sp>
      <p:cxnSp>
        <p:nvCxnSpPr>
          <p:cNvPr id="15" name="Conector recto de flecha 14"/>
          <p:cNvCxnSpPr/>
          <p:nvPr/>
        </p:nvCxnSpPr>
        <p:spPr>
          <a:xfrm flipH="1">
            <a:off x="3913239" y="3883742"/>
            <a:ext cx="45179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 rot="21284576">
            <a:off x="4726779" y="3633019"/>
            <a:ext cx="501445" cy="501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4" name="Conector recto de flecha 13"/>
          <p:cNvCxnSpPr/>
          <p:nvPr/>
        </p:nvCxnSpPr>
        <p:spPr>
          <a:xfrm rot="21284576" flipH="1" flipV="1">
            <a:off x="4728064" y="3858395"/>
            <a:ext cx="498876" cy="5069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contenido 2"/>
          <p:cNvSpPr txBox="1">
            <a:spLocks/>
          </p:cNvSpPr>
          <p:nvPr/>
        </p:nvSpPr>
        <p:spPr>
          <a:xfrm>
            <a:off x="1097280" y="1845734"/>
            <a:ext cx="10058400" cy="64182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mtClean="0"/>
              <a:t>Luego, NO HAY UNA FASE DE HANDSHAKE. Ellos ya están preparados para mandar o recibir sin que haya “Una conexión activa”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6022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UDP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300748" y="3077497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8431161" y="3077496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349909" y="4709653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Peer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8480322" y="4739150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Peer</a:t>
            </a:r>
            <a:endParaRPr lang="es-CO" dirty="0"/>
          </a:p>
        </p:txBody>
      </p:sp>
      <p:cxnSp>
        <p:nvCxnSpPr>
          <p:cNvPr id="10" name="Conector recto de flecha 9"/>
          <p:cNvCxnSpPr/>
          <p:nvPr/>
        </p:nvCxnSpPr>
        <p:spPr>
          <a:xfrm flipH="1">
            <a:off x="3913239" y="3883742"/>
            <a:ext cx="45179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contenido 2"/>
          <p:cNvSpPr txBox="1">
            <a:spLocks/>
          </p:cNvSpPr>
          <p:nvPr/>
        </p:nvSpPr>
        <p:spPr>
          <a:xfrm>
            <a:off x="1097280" y="1845734"/>
            <a:ext cx="10058400" cy="64182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mtClean="0"/>
              <a:t>Luego, NO HAY UNA FASE DE HANDSHAKE. Ellos ya están preparados para mandar o recibir sin que haya “Una conexión activa”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4395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UDP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41827"/>
          </a:xfrm>
        </p:spPr>
        <p:txBody>
          <a:bodyPr/>
          <a:lstStyle/>
          <a:p>
            <a:r>
              <a:rPr lang="es-ES" dirty="0" smtClean="0"/>
              <a:t>Luego, NO HAY UNA FASE DE HANDSHAKE. Ellos ya están preparados para mandar o recibir sin que haya “Una conexión activa”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300748" y="3077497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8431161" y="3077496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349909" y="4709653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Peer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8480322" y="4739150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Peer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3910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UDP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41827"/>
          </a:xfrm>
        </p:spPr>
        <p:txBody>
          <a:bodyPr/>
          <a:lstStyle/>
          <a:p>
            <a:r>
              <a:rPr lang="es-ES" dirty="0" smtClean="0"/>
              <a:t>Lo que tenemos que tener en cuenta es que para mandar un “Datagrama”, tenemos que usar la dirección IP y el puerto del interlocutor, cada vez que mandemos uno.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300748" y="3077497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8431161" y="3077496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349909" y="4709653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Peer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8480322" y="4739150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Peer</a:t>
            </a:r>
            <a:endParaRPr lang="es-CO" dirty="0"/>
          </a:p>
        </p:txBody>
      </p:sp>
      <p:sp>
        <p:nvSpPr>
          <p:cNvPr id="11" name="Elipse 10"/>
          <p:cNvSpPr/>
          <p:nvPr/>
        </p:nvSpPr>
        <p:spPr>
          <a:xfrm>
            <a:off x="8229030" y="3681610"/>
            <a:ext cx="404261" cy="40426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Elipse 11"/>
          <p:cNvSpPr/>
          <p:nvPr/>
        </p:nvSpPr>
        <p:spPr>
          <a:xfrm>
            <a:off x="3691288" y="3681609"/>
            <a:ext cx="404261" cy="40426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/>
          <p:cNvSpPr txBox="1"/>
          <p:nvPr/>
        </p:nvSpPr>
        <p:spPr>
          <a:xfrm>
            <a:off x="3918673" y="3312277"/>
            <a:ext cx="156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192.168.0.12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7070170" y="3312277"/>
            <a:ext cx="156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192.168.0.15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3893418" y="4101055"/>
            <a:ext cx="156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5000</a:t>
            </a:r>
            <a:endParaRPr lang="es-CO" dirty="0"/>
          </a:p>
        </p:txBody>
      </p:sp>
      <p:sp>
        <p:nvSpPr>
          <p:cNvPr id="17" name="CuadroTexto 16"/>
          <p:cNvSpPr txBox="1"/>
          <p:nvPr/>
        </p:nvSpPr>
        <p:spPr>
          <a:xfrm>
            <a:off x="7851730" y="4135034"/>
            <a:ext cx="156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5000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5083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UDP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41827"/>
          </a:xfrm>
        </p:spPr>
        <p:txBody>
          <a:bodyPr/>
          <a:lstStyle/>
          <a:p>
            <a:r>
              <a:rPr lang="es-ES" dirty="0" smtClean="0"/>
              <a:t>Lo que tenemos que tener en cuenta es que para mandar un “Datagrama”, tenemos que usar la dirección IP y el puerto del interlocutor, cada vez que mandemos uno.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300748" y="3077497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8431161" y="3077496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349909" y="4709653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Peer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8480322" y="4739150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Peer</a:t>
            </a:r>
            <a:endParaRPr lang="es-CO" dirty="0"/>
          </a:p>
        </p:txBody>
      </p:sp>
      <p:cxnSp>
        <p:nvCxnSpPr>
          <p:cNvPr id="8" name="Conector recto de flecha 7"/>
          <p:cNvCxnSpPr>
            <a:endCxn id="11" idx="2"/>
          </p:cNvCxnSpPr>
          <p:nvPr/>
        </p:nvCxnSpPr>
        <p:spPr>
          <a:xfrm flipV="1">
            <a:off x="3913239" y="3883741"/>
            <a:ext cx="4315791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5921477" y="3633019"/>
            <a:ext cx="501445" cy="501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0" name="Conector recto de flecha 9"/>
          <p:cNvCxnSpPr>
            <a:stCxn id="9" idx="2"/>
            <a:endCxn id="9" idx="6"/>
          </p:cNvCxnSpPr>
          <p:nvPr/>
        </p:nvCxnSpPr>
        <p:spPr>
          <a:xfrm>
            <a:off x="5921477" y="3883742"/>
            <a:ext cx="501445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8229030" y="3681610"/>
            <a:ext cx="404261" cy="40426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/>
          <p:cNvSpPr txBox="1"/>
          <p:nvPr/>
        </p:nvSpPr>
        <p:spPr>
          <a:xfrm>
            <a:off x="7070170" y="3312277"/>
            <a:ext cx="156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192.168.0.15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7851730" y="4135034"/>
            <a:ext cx="156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5000</a:t>
            </a:r>
            <a:endParaRPr lang="es-CO" dirty="0"/>
          </a:p>
        </p:txBody>
      </p:sp>
      <p:sp>
        <p:nvSpPr>
          <p:cNvPr id="14" name="Elipse 13"/>
          <p:cNvSpPr/>
          <p:nvPr/>
        </p:nvSpPr>
        <p:spPr>
          <a:xfrm>
            <a:off x="3691288" y="3681609"/>
            <a:ext cx="404261" cy="40426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CuadroTexto 14"/>
          <p:cNvSpPr txBox="1"/>
          <p:nvPr/>
        </p:nvSpPr>
        <p:spPr>
          <a:xfrm>
            <a:off x="3918673" y="3312277"/>
            <a:ext cx="156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192.168.0.12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3893418" y="4101055"/>
            <a:ext cx="156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5000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0432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JSON: Objetos como </a:t>
            </a:r>
            <a:r>
              <a:rPr lang="es-ES" dirty="0" smtClean="0"/>
              <a:t>valores</a:t>
            </a:r>
            <a:endParaRPr lang="es-CO" dirty="0" err="1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5"/>
            <a:ext cx="5130800" cy="4023360"/>
          </a:xfrm>
        </p:spPr>
        <p:txBody>
          <a:bodyPr vert="horz" lIns="0" tIns="60960" rIns="0" bIns="6096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>
                <a:ea typeface="+mn-lt"/>
                <a:cs typeface="+mn-lt"/>
              </a:rPr>
              <a:t>Un objeto puede ser valor de una clave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s-E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>
                <a:ea typeface="+mn-lt"/>
                <a:cs typeface="+mn-lt"/>
              </a:rPr>
              <a:t>Esto representa una relación de composición</a:t>
            </a:r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64846"/>
            <a:ext cx="1804692" cy="56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Marcador de contenido 2">
            <a:extLst>
              <a:ext uri="{FF2B5EF4-FFF2-40B4-BE49-F238E27FC236}">
                <a16:creationId xmlns:a16="http://schemas.microsoft.com/office/drawing/2014/main" id="{10378C99-5047-4999-8207-2355C3F04C8A}"/>
              </a:ext>
            </a:extLst>
          </p:cNvPr>
          <p:cNvSpPr txBox="1">
            <a:spLocks/>
          </p:cNvSpPr>
          <p:nvPr/>
        </p:nvSpPr>
        <p:spPr>
          <a:xfrm>
            <a:off x="7007696" y="2035278"/>
            <a:ext cx="4193704" cy="4209081"/>
          </a:xfrm>
          <a:prstGeom prst="rect">
            <a:avLst/>
          </a:prstGeom>
          <a:solidFill>
            <a:schemeClr val="accent6">
              <a:lumMod val="10000"/>
            </a:schemeClr>
          </a:solidFill>
        </p:spPr>
        <p:txBody>
          <a:bodyPr vert="horz" lIns="0" tIns="45720" rIns="0" bIns="45720" rtlCol="0" anchor="t">
            <a:norm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600"/>
              </a:spcBef>
              <a:spcAft>
                <a:spcPts val="267"/>
              </a:spcAft>
            </a:pPr>
            <a:r>
              <a:rPr lang="es-ES" sz="2000" dirty="0">
                <a:solidFill>
                  <a:schemeClr val="bg1"/>
                </a:solidFill>
                <a:latin typeface="Consolas"/>
                <a:cs typeface="Calibri"/>
              </a:rPr>
              <a:t>{</a:t>
            </a:r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600"/>
              </a:spcBef>
              <a:spcAft>
                <a:spcPts val="267"/>
              </a:spcAft>
            </a:pPr>
            <a:r>
              <a:rPr lang="es-ES" sz="2000" dirty="0">
                <a:solidFill>
                  <a:schemeClr val="bg1"/>
                </a:solidFill>
                <a:latin typeface="Consolas"/>
                <a:cs typeface="Calibri"/>
              </a:rPr>
              <a:t>  "manager":{</a:t>
            </a:r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600"/>
              </a:spcBef>
              <a:spcAft>
                <a:spcPts val="267"/>
              </a:spcAft>
            </a:pPr>
            <a:r>
              <a:rPr lang="es-ES" sz="2000" dirty="0">
                <a:solidFill>
                  <a:schemeClr val="bg1"/>
                </a:solidFill>
                <a:latin typeface="Consolas"/>
                <a:cs typeface="Calibri"/>
              </a:rPr>
              <a:t>    "</a:t>
            </a:r>
            <a:r>
              <a:rPr lang="es-ES" sz="2000" dirty="0" err="1">
                <a:solidFill>
                  <a:schemeClr val="bg1"/>
                </a:solidFill>
                <a:latin typeface="Consolas"/>
                <a:cs typeface="Calibri"/>
              </a:rPr>
              <a:t>nombre":"Andrés</a:t>
            </a:r>
            <a:r>
              <a:rPr lang="es-ES" sz="2000" dirty="0">
                <a:solidFill>
                  <a:schemeClr val="bg1"/>
                </a:solidFill>
                <a:latin typeface="Consolas"/>
                <a:cs typeface="Calibri"/>
              </a:rPr>
              <a:t> Ortega",</a:t>
            </a:r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600"/>
              </a:spcBef>
              <a:spcAft>
                <a:spcPts val="267"/>
              </a:spcAft>
            </a:pPr>
            <a:r>
              <a:rPr lang="es-ES" sz="2000" dirty="0">
                <a:solidFill>
                  <a:schemeClr val="bg1"/>
                </a:solidFill>
                <a:latin typeface="Consolas"/>
                <a:cs typeface="Calibri"/>
              </a:rPr>
              <a:t>    "edad":29,</a:t>
            </a:r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600"/>
              </a:spcBef>
              <a:spcAft>
                <a:spcPts val="267"/>
              </a:spcAft>
            </a:pPr>
            <a:r>
              <a:rPr lang="es-ES" sz="2000" dirty="0">
                <a:solidFill>
                  <a:schemeClr val="bg1"/>
                </a:solidFill>
                <a:latin typeface="Consolas"/>
                <a:cs typeface="Calibri"/>
              </a:rPr>
              <a:t>    "altura":1.70,</a:t>
            </a:r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600"/>
              </a:spcBef>
              <a:spcAft>
                <a:spcPts val="267"/>
              </a:spcAft>
            </a:pPr>
            <a:r>
              <a:rPr lang="es-ES" sz="2000" dirty="0">
                <a:solidFill>
                  <a:schemeClr val="bg1"/>
                </a:solidFill>
                <a:latin typeface="Consolas"/>
                <a:cs typeface="Calibri"/>
              </a:rPr>
              <a:t>    "</a:t>
            </a:r>
            <a:r>
              <a:rPr lang="es-ES" sz="2000" dirty="0" err="1">
                <a:solidFill>
                  <a:schemeClr val="bg1"/>
                </a:solidFill>
                <a:latin typeface="Consolas"/>
                <a:cs typeface="Calibri"/>
              </a:rPr>
              <a:t>soltero":true</a:t>
            </a:r>
            <a:r>
              <a:rPr lang="es-ES" sz="2000" dirty="0">
                <a:solidFill>
                  <a:schemeClr val="bg1"/>
                </a:solidFill>
                <a:latin typeface="Consolas"/>
                <a:cs typeface="Calibri"/>
              </a:rPr>
              <a:t>,</a:t>
            </a:r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600"/>
              </a:spcBef>
              <a:spcAft>
                <a:spcPts val="267"/>
              </a:spcAft>
            </a:pPr>
            <a:r>
              <a:rPr lang="es-ES" sz="2000" dirty="0">
                <a:solidFill>
                  <a:schemeClr val="bg1"/>
                </a:solidFill>
                <a:latin typeface="Consolas"/>
                <a:cs typeface="Calibri"/>
              </a:rPr>
              <a:t>  }</a:t>
            </a:r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600"/>
              </a:spcBef>
              <a:spcAft>
                <a:spcPts val="267"/>
              </a:spcAft>
            </a:pPr>
            <a:r>
              <a:rPr lang="es-ES" sz="2000" dirty="0">
                <a:solidFill>
                  <a:schemeClr val="bg1"/>
                </a:solidFill>
                <a:latin typeface="Consolas"/>
                <a:cs typeface="Calibri"/>
              </a:rPr>
              <a:t>}</a:t>
            </a:r>
            <a:endParaRPr lang="es-ES" sz="24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799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UDP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41827"/>
          </a:xfrm>
        </p:spPr>
        <p:txBody>
          <a:bodyPr/>
          <a:lstStyle/>
          <a:p>
            <a:r>
              <a:rPr lang="es-ES" dirty="0" smtClean="0"/>
              <a:t>Lo que tenemos que tener en cuenta es que para mandar un “Datagrama”, tenemos que usar la dirección IP y el puerto del interlocutor, cada vez que mandemos uno.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300748" y="3077497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8431161" y="3077496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349909" y="4709653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Peer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8480322" y="4739150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Peer</a:t>
            </a:r>
            <a:endParaRPr lang="es-CO" dirty="0"/>
          </a:p>
        </p:txBody>
      </p:sp>
      <p:cxnSp>
        <p:nvCxnSpPr>
          <p:cNvPr id="8" name="Conector recto de flecha 7"/>
          <p:cNvCxnSpPr>
            <a:endCxn id="11" idx="2"/>
          </p:cNvCxnSpPr>
          <p:nvPr/>
        </p:nvCxnSpPr>
        <p:spPr>
          <a:xfrm flipV="1">
            <a:off x="3913239" y="3883741"/>
            <a:ext cx="4315791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5921477" y="3633019"/>
            <a:ext cx="501445" cy="501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0" name="Conector recto de flecha 9"/>
          <p:cNvCxnSpPr>
            <a:stCxn id="9" idx="2"/>
            <a:endCxn id="9" idx="6"/>
          </p:cNvCxnSpPr>
          <p:nvPr/>
        </p:nvCxnSpPr>
        <p:spPr>
          <a:xfrm>
            <a:off x="5921477" y="3883742"/>
            <a:ext cx="501445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8229030" y="3681610"/>
            <a:ext cx="404261" cy="40426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/>
          <p:cNvSpPr txBox="1"/>
          <p:nvPr/>
        </p:nvSpPr>
        <p:spPr>
          <a:xfrm>
            <a:off x="7070170" y="3312277"/>
            <a:ext cx="156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192.168.0.15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7851730" y="4135034"/>
            <a:ext cx="156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5000</a:t>
            </a:r>
            <a:endParaRPr lang="es-CO" dirty="0"/>
          </a:p>
        </p:txBody>
      </p:sp>
      <p:sp>
        <p:nvSpPr>
          <p:cNvPr id="14" name="Elipse 13"/>
          <p:cNvSpPr/>
          <p:nvPr/>
        </p:nvSpPr>
        <p:spPr>
          <a:xfrm>
            <a:off x="3691288" y="3681609"/>
            <a:ext cx="404261" cy="40426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CuadroTexto 14"/>
          <p:cNvSpPr txBox="1"/>
          <p:nvPr/>
        </p:nvSpPr>
        <p:spPr>
          <a:xfrm>
            <a:off x="3918673" y="3312277"/>
            <a:ext cx="156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192.168.0.12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3893418" y="4101055"/>
            <a:ext cx="156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5000</a:t>
            </a:r>
            <a:endParaRPr lang="es-CO" dirty="0"/>
          </a:p>
        </p:txBody>
      </p:sp>
      <p:cxnSp>
        <p:nvCxnSpPr>
          <p:cNvPr id="18" name="Conector recto de flecha 17"/>
          <p:cNvCxnSpPr>
            <a:stCxn id="9" idx="4"/>
          </p:cNvCxnSpPr>
          <p:nvPr/>
        </p:nvCxnSpPr>
        <p:spPr>
          <a:xfrm>
            <a:off x="6172200" y="4134464"/>
            <a:ext cx="7219" cy="110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5109286" y="5279922"/>
            <a:ext cx="21402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Datagrama dirigido a</a:t>
            </a:r>
          </a:p>
          <a:p>
            <a:r>
              <a:rPr lang="es-ES" dirty="0" smtClean="0"/>
              <a:t>192.168.0.15/5000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5222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UDP EN RED VIRTUAL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41827"/>
          </a:xfrm>
        </p:spPr>
        <p:txBody>
          <a:bodyPr>
            <a:normAutofit fontScale="92500"/>
          </a:bodyPr>
          <a:lstStyle/>
          <a:p>
            <a:r>
              <a:rPr lang="es-ES" dirty="0" smtClean="0"/>
              <a:t>Como sabemos, la red virtual tiene algunas limitaciones. Una de ellas es que la aplicación de eclipse va a tener dirección IP 10.0.2.2, pero el emulador de </a:t>
            </a:r>
            <a:r>
              <a:rPr lang="es-ES" dirty="0" err="1" smtClean="0"/>
              <a:t>android</a:t>
            </a:r>
            <a:r>
              <a:rPr lang="es-ES" dirty="0" smtClean="0"/>
              <a:t> NO va a tener dirección IP asociada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300748" y="3077497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8431161" y="3077496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349909" y="4709653"/>
            <a:ext cx="1514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Peer</a:t>
            </a:r>
          </a:p>
          <a:p>
            <a:pPr algn="ctr"/>
            <a:r>
              <a:rPr lang="es-ES" dirty="0" smtClean="0"/>
              <a:t>Eclipse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8480322" y="4739150"/>
            <a:ext cx="1514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Peer</a:t>
            </a:r>
          </a:p>
          <a:p>
            <a:pPr algn="ctr"/>
            <a:r>
              <a:rPr lang="es-ES" dirty="0" smtClean="0"/>
              <a:t>Android</a:t>
            </a:r>
            <a:endParaRPr lang="es-CO" dirty="0"/>
          </a:p>
        </p:txBody>
      </p:sp>
      <p:sp>
        <p:nvSpPr>
          <p:cNvPr id="11" name="Elipse 10"/>
          <p:cNvSpPr/>
          <p:nvPr/>
        </p:nvSpPr>
        <p:spPr>
          <a:xfrm>
            <a:off x="8229030" y="3681610"/>
            <a:ext cx="404261" cy="40426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/>
          <p:cNvSpPr txBox="1"/>
          <p:nvPr/>
        </p:nvSpPr>
        <p:spPr>
          <a:xfrm>
            <a:off x="6818669" y="3312277"/>
            <a:ext cx="156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?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7851730" y="4135034"/>
            <a:ext cx="156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5000</a:t>
            </a:r>
            <a:endParaRPr lang="es-CO" dirty="0"/>
          </a:p>
        </p:txBody>
      </p:sp>
      <p:sp>
        <p:nvSpPr>
          <p:cNvPr id="14" name="Elipse 13"/>
          <p:cNvSpPr/>
          <p:nvPr/>
        </p:nvSpPr>
        <p:spPr>
          <a:xfrm>
            <a:off x="3691288" y="3681609"/>
            <a:ext cx="404261" cy="40426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CuadroTexto 14"/>
          <p:cNvSpPr txBox="1"/>
          <p:nvPr/>
        </p:nvSpPr>
        <p:spPr>
          <a:xfrm>
            <a:off x="3918673" y="3312277"/>
            <a:ext cx="156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10.0.2.2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3893418" y="4101055"/>
            <a:ext cx="156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5000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4336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UDP EN RED VIRTUAL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41827"/>
          </a:xfrm>
        </p:spPr>
        <p:txBody>
          <a:bodyPr>
            <a:normAutofit/>
          </a:bodyPr>
          <a:lstStyle/>
          <a:p>
            <a:r>
              <a:rPr lang="es-ES" dirty="0" smtClean="0"/>
              <a:t>Entonces, sólo vamos a poder enviar Android Virtual </a:t>
            </a:r>
            <a:r>
              <a:rPr lang="es-ES" dirty="0" smtClean="0">
                <a:sym typeface="Wingdings" panose="05000000000000000000" pitchFamily="2" charset="2"/>
              </a:rPr>
              <a:t> Eclipse, pero NO viceversa.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300748" y="3077497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8431161" y="3077496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349909" y="4709653"/>
            <a:ext cx="1514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Peer</a:t>
            </a:r>
          </a:p>
          <a:p>
            <a:pPr algn="ctr"/>
            <a:r>
              <a:rPr lang="es-ES" dirty="0" smtClean="0"/>
              <a:t>Eclipse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8480322" y="4739150"/>
            <a:ext cx="1514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Peer</a:t>
            </a:r>
          </a:p>
          <a:p>
            <a:pPr algn="ctr"/>
            <a:r>
              <a:rPr lang="es-ES" dirty="0" smtClean="0"/>
              <a:t>Android</a:t>
            </a:r>
            <a:endParaRPr lang="es-CO" dirty="0"/>
          </a:p>
        </p:txBody>
      </p:sp>
      <p:sp>
        <p:nvSpPr>
          <p:cNvPr id="11" name="Elipse 10"/>
          <p:cNvSpPr/>
          <p:nvPr/>
        </p:nvSpPr>
        <p:spPr>
          <a:xfrm>
            <a:off x="8229030" y="3681610"/>
            <a:ext cx="404261" cy="40426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/>
          <p:cNvSpPr txBox="1"/>
          <p:nvPr/>
        </p:nvSpPr>
        <p:spPr>
          <a:xfrm>
            <a:off x="6818669" y="3312277"/>
            <a:ext cx="156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?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7851730" y="4135034"/>
            <a:ext cx="156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5000</a:t>
            </a:r>
            <a:endParaRPr lang="es-CO" dirty="0"/>
          </a:p>
        </p:txBody>
      </p:sp>
      <p:sp>
        <p:nvSpPr>
          <p:cNvPr id="14" name="Elipse 13"/>
          <p:cNvSpPr/>
          <p:nvPr/>
        </p:nvSpPr>
        <p:spPr>
          <a:xfrm>
            <a:off x="3691288" y="3681609"/>
            <a:ext cx="404261" cy="40426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CuadroTexto 14"/>
          <p:cNvSpPr txBox="1"/>
          <p:nvPr/>
        </p:nvSpPr>
        <p:spPr>
          <a:xfrm>
            <a:off x="3918673" y="3312277"/>
            <a:ext cx="156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10.0.2.2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3893418" y="4101055"/>
            <a:ext cx="156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5000</a:t>
            </a:r>
            <a:endParaRPr lang="es-CO" dirty="0"/>
          </a:p>
        </p:txBody>
      </p:sp>
      <p:cxnSp>
        <p:nvCxnSpPr>
          <p:cNvPr id="17" name="Conector recto de flecha 16"/>
          <p:cNvCxnSpPr>
            <a:endCxn id="14" idx="6"/>
          </p:cNvCxnSpPr>
          <p:nvPr/>
        </p:nvCxnSpPr>
        <p:spPr>
          <a:xfrm flipH="1" flipV="1">
            <a:off x="4095549" y="3883740"/>
            <a:ext cx="433561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 rot="21284576">
            <a:off x="5967377" y="3633019"/>
            <a:ext cx="501445" cy="501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9" name="Conector recto de flecha 18"/>
          <p:cNvCxnSpPr/>
          <p:nvPr/>
        </p:nvCxnSpPr>
        <p:spPr>
          <a:xfrm rot="21284576" flipH="1" flipV="1">
            <a:off x="5968662" y="3858395"/>
            <a:ext cx="498876" cy="5069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88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JSON: Arreglos como </a:t>
            </a:r>
            <a:r>
              <a:rPr lang="es-ES" dirty="0" smtClean="0"/>
              <a:t>valores</a:t>
            </a:r>
            <a:endParaRPr lang="es-CO" dirty="0" err="1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5"/>
            <a:ext cx="5130800" cy="4023360"/>
          </a:xfrm>
        </p:spPr>
        <p:txBody>
          <a:bodyPr vert="horz" lIns="0" tIns="60960" rIns="0" bIns="6096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>
                <a:ea typeface="+mn-lt"/>
                <a:cs typeface="+mn-lt"/>
              </a:rPr>
              <a:t>Un arreglo puede ser valor de una clave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64846"/>
            <a:ext cx="1804692" cy="56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Marcador de contenido 2">
            <a:extLst>
              <a:ext uri="{FF2B5EF4-FFF2-40B4-BE49-F238E27FC236}">
                <a16:creationId xmlns:a16="http://schemas.microsoft.com/office/drawing/2014/main" id="{10378C99-5047-4999-8207-2355C3F04C8A}"/>
              </a:ext>
            </a:extLst>
          </p:cNvPr>
          <p:cNvSpPr txBox="1">
            <a:spLocks/>
          </p:cNvSpPr>
          <p:nvPr/>
        </p:nvSpPr>
        <p:spPr>
          <a:xfrm>
            <a:off x="7007696" y="2035278"/>
            <a:ext cx="4193704" cy="3459781"/>
          </a:xfrm>
          <a:prstGeom prst="rect">
            <a:avLst/>
          </a:prstGeom>
          <a:solidFill>
            <a:schemeClr val="accent6">
              <a:lumMod val="10000"/>
            </a:schemeClr>
          </a:solidFill>
        </p:spPr>
        <p:txBody>
          <a:bodyPr vert="horz" lIns="0" tIns="45720" rIns="0" bIns="45720" rtlCol="0" anchor="t">
            <a:norm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600"/>
              </a:spcBef>
              <a:spcAft>
                <a:spcPts val="267"/>
              </a:spcAft>
            </a:pPr>
            <a:r>
              <a:rPr lang="es-ES" sz="2000" dirty="0">
                <a:solidFill>
                  <a:schemeClr val="bg1"/>
                </a:solidFill>
                <a:latin typeface="Consolas"/>
                <a:cs typeface="Calibri"/>
              </a:rPr>
              <a:t>{</a:t>
            </a:r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600"/>
              </a:spcBef>
              <a:spcAft>
                <a:spcPts val="267"/>
              </a:spcAft>
            </a:pPr>
            <a:r>
              <a:rPr lang="es-ES" sz="2000" dirty="0">
                <a:solidFill>
                  <a:schemeClr val="bg1"/>
                </a:solidFill>
                <a:latin typeface="Consolas"/>
                <a:cs typeface="Calibri"/>
              </a:rPr>
              <a:t>  "estudiantes":[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  <a:p>
            <a:pPr lvl="1">
              <a:lnSpc>
                <a:spcPct val="90000"/>
              </a:lnSpc>
              <a:spcBef>
                <a:spcPts val="267"/>
              </a:spcBef>
              <a:spcAft>
                <a:spcPts val="533"/>
              </a:spcAft>
            </a:pPr>
            <a:r>
              <a:rPr lang="es-ES" sz="2000" dirty="0">
                <a:solidFill>
                  <a:schemeClr val="bg1"/>
                </a:solidFill>
                <a:latin typeface="Consolas"/>
                <a:cs typeface="Calibri"/>
              </a:rPr>
              <a:t>  "Mauricio",</a:t>
            </a:r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 lvl="1">
              <a:lnSpc>
                <a:spcPct val="90000"/>
              </a:lnSpc>
              <a:spcBef>
                <a:spcPts val="267"/>
              </a:spcBef>
              <a:spcAft>
                <a:spcPts val="533"/>
              </a:spcAft>
            </a:pPr>
            <a:r>
              <a:rPr lang="es-ES" sz="2000" dirty="0">
                <a:solidFill>
                  <a:schemeClr val="bg1"/>
                </a:solidFill>
                <a:latin typeface="Consolas"/>
                <a:cs typeface="Calibri"/>
              </a:rPr>
              <a:t>  "Emmanuel",</a:t>
            </a:r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 lvl="1">
              <a:lnSpc>
                <a:spcPct val="90000"/>
              </a:lnSpc>
              <a:spcBef>
                <a:spcPts val="267"/>
              </a:spcBef>
              <a:spcAft>
                <a:spcPts val="533"/>
              </a:spcAft>
            </a:pPr>
            <a:r>
              <a:rPr lang="es-ES" sz="2000" dirty="0">
                <a:solidFill>
                  <a:schemeClr val="bg1"/>
                </a:solidFill>
                <a:latin typeface="Consolas"/>
                <a:cs typeface="Calibri"/>
              </a:rPr>
              <a:t>  "Sara",</a:t>
            </a:r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 lvl="1">
              <a:lnSpc>
                <a:spcPct val="90000"/>
              </a:lnSpc>
              <a:spcBef>
                <a:spcPts val="267"/>
              </a:spcBef>
              <a:spcAft>
                <a:spcPts val="533"/>
              </a:spcAft>
            </a:pPr>
            <a:r>
              <a:rPr lang="es-ES" sz="2000" dirty="0">
                <a:solidFill>
                  <a:schemeClr val="bg1"/>
                </a:solidFill>
                <a:latin typeface="Consolas"/>
                <a:cs typeface="Calibri"/>
              </a:rPr>
              <a:t>  "Nicolás"</a:t>
            </a:r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 marL="267540" lvl="1">
              <a:lnSpc>
                <a:spcPct val="90000"/>
              </a:lnSpc>
              <a:spcBef>
                <a:spcPts val="267"/>
              </a:spcBef>
              <a:spcAft>
                <a:spcPts val="533"/>
              </a:spcAft>
            </a:pPr>
            <a:r>
              <a:rPr lang="es-ES" sz="2000" dirty="0">
                <a:solidFill>
                  <a:schemeClr val="bg1"/>
                </a:solidFill>
                <a:latin typeface="Consolas"/>
                <a:cs typeface="Calibri"/>
              </a:rPr>
              <a:t>]</a:t>
            </a:r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600"/>
              </a:spcBef>
              <a:spcAft>
                <a:spcPts val="267"/>
              </a:spcAft>
            </a:pPr>
            <a:r>
              <a:rPr lang="es-ES" sz="2000" dirty="0">
                <a:solidFill>
                  <a:schemeClr val="bg1"/>
                </a:solidFill>
                <a:latin typeface="Consolas"/>
                <a:cs typeface="Calibri"/>
              </a:rPr>
              <a:t>}</a:t>
            </a:r>
            <a:endParaRPr lang="es-ES" sz="24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089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JSON: Combinación</a:t>
            </a:r>
            <a:endParaRPr lang="es-CO" dirty="0" err="1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5"/>
            <a:ext cx="4343400" cy="4023360"/>
          </a:xfrm>
        </p:spPr>
        <p:txBody>
          <a:bodyPr vert="horz" lIns="0" tIns="60960" rIns="0" bIns="6096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>
                <a:ea typeface="+mn-lt"/>
                <a:cs typeface="+mn-lt"/>
              </a:rPr>
              <a:t>Por ejemplo, el objeto selección contiene el objeto "técnico" y la lista "</a:t>
            </a:r>
            <a:r>
              <a:rPr lang="es-ES" dirty="0" err="1">
                <a:ea typeface="+mn-lt"/>
                <a:cs typeface="+mn-lt"/>
              </a:rPr>
              <a:t>judadores</a:t>
            </a:r>
            <a:r>
              <a:rPr lang="es-ES" dirty="0">
                <a:ea typeface="+mn-lt"/>
                <a:cs typeface="+mn-lt"/>
              </a:rPr>
              <a:t>"</a:t>
            </a:r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64846"/>
            <a:ext cx="1804692" cy="56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Marcador de contenido 2">
            <a:extLst>
              <a:ext uri="{FF2B5EF4-FFF2-40B4-BE49-F238E27FC236}">
                <a16:creationId xmlns:a16="http://schemas.microsoft.com/office/drawing/2014/main" id="{10378C99-5047-4999-8207-2355C3F04C8A}"/>
              </a:ext>
            </a:extLst>
          </p:cNvPr>
          <p:cNvSpPr txBox="1">
            <a:spLocks/>
          </p:cNvSpPr>
          <p:nvPr/>
        </p:nvSpPr>
        <p:spPr>
          <a:xfrm>
            <a:off x="5877397" y="1806678"/>
            <a:ext cx="5324004" cy="4412281"/>
          </a:xfrm>
          <a:prstGeom prst="rect">
            <a:avLst/>
          </a:prstGeom>
          <a:solidFill>
            <a:schemeClr val="accent6">
              <a:lumMod val="10000"/>
            </a:schemeClr>
          </a:solidFill>
        </p:spPr>
        <p:txBody>
          <a:bodyPr vert="horz" lIns="0" tIns="45720" rIns="0" bIns="45720" rtlCol="0" anchor="t">
            <a:normAutofit fontScale="62500" lnSpcReduction="20000"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600"/>
              </a:spcBef>
              <a:spcAft>
                <a:spcPts val="267"/>
              </a:spcAft>
            </a:pPr>
            <a:r>
              <a:rPr lang="es-ES" sz="2000" dirty="0">
                <a:solidFill>
                  <a:schemeClr val="bg1"/>
                </a:solidFill>
                <a:latin typeface="Consolas"/>
                <a:cs typeface="Calibri"/>
              </a:rPr>
              <a:t>{</a:t>
            </a:r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600"/>
              </a:spcBef>
              <a:spcAft>
                <a:spcPts val="267"/>
              </a:spcAft>
            </a:pPr>
            <a:r>
              <a:rPr lang="es-ES" sz="2000" dirty="0">
                <a:solidFill>
                  <a:schemeClr val="bg1"/>
                </a:solidFill>
                <a:latin typeface="Consolas"/>
                <a:cs typeface="Calibri"/>
              </a:rPr>
              <a:t>  "</a:t>
            </a:r>
            <a:r>
              <a:rPr lang="es-ES" sz="2000" dirty="0" err="1">
                <a:solidFill>
                  <a:schemeClr val="bg1"/>
                </a:solidFill>
                <a:latin typeface="Consolas"/>
                <a:cs typeface="Calibri"/>
              </a:rPr>
              <a:t>seleccion</a:t>
            </a:r>
            <a:r>
              <a:rPr lang="es-ES" sz="2000" dirty="0">
                <a:solidFill>
                  <a:schemeClr val="bg1"/>
                </a:solidFill>
                <a:latin typeface="Consolas"/>
                <a:cs typeface="Calibri"/>
              </a:rPr>
              <a:t>":{</a:t>
            </a:r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600"/>
              </a:spcBef>
              <a:spcAft>
                <a:spcPts val="267"/>
              </a:spcAft>
            </a:pPr>
            <a:r>
              <a:rPr lang="es-ES" sz="2000" dirty="0">
                <a:solidFill>
                  <a:schemeClr val="bg1"/>
                </a:solidFill>
                <a:latin typeface="Consolas"/>
                <a:cs typeface="Calibri"/>
              </a:rPr>
              <a:t>    "</a:t>
            </a:r>
            <a:r>
              <a:rPr lang="es-ES" sz="2000" dirty="0" err="1">
                <a:solidFill>
                  <a:schemeClr val="bg1"/>
                </a:solidFill>
                <a:latin typeface="Consolas"/>
                <a:cs typeface="Calibri"/>
              </a:rPr>
              <a:t>tecnico</a:t>
            </a:r>
            <a:r>
              <a:rPr lang="es-ES" sz="2000" dirty="0">
                <a:solidFill>
                  <a:schemeClr val="bg1"/>
                </a:solidFill>
                <a:latin typeface="Consolas"/>
                <a:cs typeface="Calibri"/>
              </a:rPr>
              <a:t>":{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600"/>
              </a:spcBef>
              <a:spcAft>
                <a:spcPts val="267"/>
              </a:spcAft>
            </a:pPr>
            <a:r>
              <a:rPr lang="es-ES" sz="2000" dirty="0">
                <a:solidFill>
                  <a:schemeClr val="bg1"/>
                </a:solidFill>
                <a:latin typeface="Consolas"/>
                <a:cs typeface="Calibri"/>
              </a:rPr>
              <a:t>      "</a:t>
            </a:r>
            <a:r>
              <a:rPr lang="es-ES" sz="2000" dirty="0" err="1">
                <a:solidFill>
                  <a:schemeClr val="bg1"/>
                </a:solidFill>
                <a:latin typeface="Consolas"/>
                <a:cs typeface="Calibri"/>
              </a:rPr>
              <a:t>nombre":"Carlos</a:t>
            </a:r>
            <a:r>
              <a:rPr lang="es-ES" sz="2000" dirty="0">
                <a:solidFill>
                  <a:schemeClr val="bg1"/>
                </a:solidFill>
                <a:latin typeface="Consolas"/>
                <a:cs typeface="Calibri"/>
              </a:rPr>
              <a:t> Queiroz",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600"/>
              </a:spcBef>
              <a:spcAft>
                <a:spcPts val="267"/>
              </a:spcAft>
            </a:pPr>
            <a:r>
              <a:rPr lang="es-ES" sz="2000" dirty="0">
                <a:solidFill>
                  <a:schemeClr val="bg1"/>
                </a:solidFill>
                <a:latin typeface="Consolas"/>
                <a:cs typeface="Calibri"/>
              </a:rPr>
              <a:t>      "</a:t>
            </a:r>
            <a:r>
              <a:rPr lang="es-ES" sz="2000" dirty="0" err="1">
                <a:solidFill>
                  <a:schemeClr val="bg1"/>
                </a:solidFill>
                <a:latin typeface="Consolas"/>
                <a:cs typeface="Calibri"/>
              </a:rPr>
              <a:t>nacionalidad":"Portugal</a:t>
            </a:r>
            <a:r>
              <a:rPr lang="es-ES" sz="2000" dirty="0">
                <a:solidFill>
                  <a:schemeClr val="bg1"/>
                </a:solidFill>
                <a:latin typeface="Consolas"/>
                <a:cs typeface="Calibri"/>
              </a:rPr>
              <a:t>"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600"/>
              </a:spcBef>
              <a:spcAft>
                <a:spcPts val="267"/>
              </a:spcAft>
            </a:pPr>
            <a:r>
              <a:rPr lang="es-ES" sz="2000" dirty="0">
                <a:solidFill>
                  <a:schemeClr val="bg1"/>
                </a:solidFill>
                <a:latin typeface="Consolas"/>
                <a:cs typeface="Calibri"/>
              </a:rPr>
              <a:t>    },</a:t>
            </a:r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600"/>
              </a:spcBef>
              <a:spcAft>
                <a:spcPts val="267"/>
              </a:spcAft>
            </a:pPr>
            <a:r>
              <a:rPr lang="es-ES" sz="2000" dirty="0">
                <a:solidFill>
                  <a:schemeClr val="bg1"/>
                </a:solidFill>
                <a:latin typeface="Consolas"/>
                <a:cs typeface="Calibri"/>
              </a:rPr>
              <a:t>    "jugadores":[</a:t>
            </a:r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600"/>
              </a:spcBef>
              <a:spcAft>
                <a:spcPts val="267"/>
              </a:spcAft>
            </a:pPr>
            <a:r>
              <a:rPr lang="es-ES" sz="2000" dirty="0">
                <a:solidFill>
                  <a:schemeClr val="bg1"/>
                </a:solidFill>
                <a:latin typeface="Consolas"/>
                <a:cs typeface="Calibri"/>
              </a:rPr>
              <a:t>      {"</a:t>
            </a:r>
            <a:r>
              <a:rPr lang="es-ES" sz="2000" dirty="0" err="1">
                <a:solidFill>
                  <a:schemeClr val="bg1"/>
                </a:solidFill>
                <a:latin typeface="Consolas"/>
                <a:cs typeface="Calibri"/>
              </a:rPr>
              <a:t>nombre":"James</a:t>
            </a:r>
            <a:r>
              <a:rPr lang="es-ES" sz="2000" dirty="0">
                <a:solidFill>
                  <a:schemeClr val="bg1"/>
                </a:solidFill>
                <a:latin typeface="Consolas"/>
                <a:cs typeface="Calibri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Consolas"/>
                <a:cs typeface="Calibri"/>
              </a:rPr>
              <a:t>Rodriguez</a:t>
            </a:r>
            <a:r>
              <a:rPr lang="es-ES" sz="2000" dirty="0">
                <a:solidFill>
                  <a:schemeClr val="bg1"/>
                </a:solidFill>
                <a:latin typeface="Consolas"/>
                <a:cs typeface="Calibri"/>
              </a:rPr>
              <a:t>","</a:t>
            </a:r>
            <a:r>
              <a:rPr lang="es-ES" sz="2000" dirty="0" err="1">
                <a:solidFill>
                  <a:schemeClr val="bg1"/>
                </a:solidFill>
                <a:latin typeface="Consolas"/>
                <a:cs typeface="Calibri"/>
              </a:rPr>
              <a:t>club":"Real</a:t>
            </a:r>
            <a:r>
              <a:rPr lang="es-ES" sz="2000" dirty="0">
                <a:solidFill>
                  <a:schemeClr val="bg1"/>
                </a:solidFill>
                <a:latin typeface="Consolas"/>
                <a:cs typeface="Calibri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Consolas"/>
                <a:cs typeface="Calibri"/>
              </a:rPr>
              <a:t>madrid</a:t>
            </a:r>
            <a:r>
              <a:rPr lang="es-ES" sz="2000" dirty="0">
                <a:solidFill>
                  <a:schemeClr val="bg1"/>
                </a:solidFill>
                <a:latin typeface="Consolas"/>
                <a:cs typeface="Calibri"/>
              </a:rPr>
              <a:t>"},</a:t>
            </a:r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600"/>
              </a:spcBef>
              <a:spcAft>
                <a:spcPts val="267"/>
              </a:spcAft>
            </a:pPr>
            <a:r>
              <a:rPr lang="es-ES" sz="2000" dirty="0">
                <a:solidFill>
                  <a:schemeClr val="bg1"/>
                </a:solidFill>
                <a:latin typeface="Consolas"/>
                <a:cs typeface="Calibri"/>
              </a:rPr>
              <a:t>      {"</a:t>
            </a:r>
            <a:r>
              <a:rPr lang="es-ES" sz="2000" dirty="0" err="1">
                <a:solidFill>
                  <a:schemeClr val="bg1"/>
                </a:solidFill>
                <a:latin typeface="Consolas"/>
                <a:cs typeface="Calibri"/>
              </a:rPr>
              <a:t>nombre":"Juan</a:t>
            </a:r>
            <a:r>
              <a:rPr lang="es-ES" sz="2000" dirty="0">
                <a:solidFill>
                  <a:schemeClr val="bg1"/>
                </a:solidFill>
                <a:latin typeface="Consolas"/>
                <a:cs typeface="Calibri"/>
              </a:rPr>
              <a:t> Quintero","club":"</a:t>
            </a:r>
            <a:r>
              <a:rPr lang="es-ES" sz="2000" dirty="0" err="1">
                <a:solidFill>
                  <a:schemeClr val="bg1"/>
                </a:solidFill>
                <a:latin typeface="Consolas"/>
                <a:cs typeface="Calibri"/>
              </a:rPr>
              <a:t>River</a:t>
            </a:r>
            <a:r>
              <a:rPr lang="es-ES" sz="2000" dirty="0">
                <a:solidFill>
                  <a:schemeClr val="bg1"/>
                </a:solidFill>
                <a:latin typeface="Consolas"/>
                <a:cs typeface="Calibri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Consolas"/>
                <a:cs typeface="Calibri"/>
              </a:rPr>
              <a:t>Plate</a:t>
            </a:r>
            <a:r>
              <a:rPr lang="es-ES" sz="2000" dirty="0">
                <a:solidFill>
                  <a:schemeClr val="bg1"/>
                </a:solidFill>
                <a:latin typeface="Consolas"/>
                <a:cs typeface="Calibri"/>
              </a:rPr>
              <a:t>"}</a:t>
            </a:r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600"/>
              </a:spcBef>
              <a:spcAft>
                <a:spcPts val="267"/>
              </a:spcAft>
            </a:pPr>
            <a:r>
              <a:rPr lang="es-ES" sz="2000" dirty="0">
                <a:solidFill>
                  <a:schemeClr val="bg1"/>
                </a:solidFill>
                <a:latin typeface="Consolas"/>
                <a:cs typeface="Calibri"/>
              </a:rPr>
              <a:t>    ]</a:t>
            </a:r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600"/>
              </a:spcBef>
              <a:spcAft>
                <a:spcPts val="267"/>
              </a:spcAft>
            </a:pPr>
            <a:r>
              <a:rPr lang="es-ES" sz="2000" dirty="0" smtClean="0">
                <a:solidFill>
                  <a:schemeClr val="bg1"/>
                </a:solidFill>
                <a:latin typeface="Consolas"/>
                <a:cs typeface="Calibri"/>
              </a:rPr>
              <a:t>  }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600"/>
              </a:spcBef>
              <a:spcAft>
                <a:spcPts val="267"/>
              </a:spcAft>
            </a:pPr>
            <a:r>
              <a:rPr lang="es-ES" sz="2000" dirty="0">
                <a:solidFill>
                  <a:schemeClr val="bg1"/>
                </a:solidFill>
                <a:latin typeface="Consolas"/>
                <a:cs typeface="Calibri"/>
              </a:rPr>
              <a:t>}  </a:t>
            </a:r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216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JSON: </a:t>
            </a:r>
            <a:r>
              <a:rPr lang="es-ES" dirty="0" smtClean="0"/>
              <a:t>Uso</a:t>
            </a:r>
            <a:endParaRPr lang="es-CO" dirty="0" err="1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5"/>
            <a:ext cx="9952522" cy="772337"/>
          </a:xfrm>
        </p:spPr>
        <p:txBody>
          <a:bodyPr vert="horz" lIns="0" tIns="60960" rIns="0" bIns="6096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>
                <a:ea typeface="+mn-lt"/>
                <a:cs typeface="+mn-lt"/>
              </a:rPr>
              <a:t>¿</a:t>
            </a:r>
            <a:r>
              <a:rPr lang="es-ES" dirty="0" smtClean="0">
                <a:ea typeface="+mn-lt"/>
                <a:cs typeface="+mn-lt"/>
              </a:rPr>
              <a:t>Para qué se usa JSON? Se usa para enviar objeto a través de la red. Con esto, evitamos enviar los datos con la forma: “X::123::314::AMARILLO” para luego hacer el Split.</a:t>
            </a:r>
            <a:endParaRPr lang="es-ES" dirty="0">
              <a:ea typeface="+mn-lt"/>
              <a:cs typeface="+mn-lt"/>
            </a:endParaRPr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64846"/>
            <a:ext cx="1804692" cy="56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2300748" y="3077497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8431161" y="3077496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2349909" y="4709653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Servidor</a:t>
            </a:r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8480322" y="4739150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Cliente</a:t>
            </a:r>
            <a:endParaRPr lang="es-CO" dirty="0"/>
          </a:p>
        </p:txBody>
      </p:sp>
      <p:cxnSp>
        <p:nvCxnSpPr>
          <p:cNvPr id="10" name="Conector recto 9"/>
          <p:cNvCxnSpPr/>
          <p:nvPr/>
        </p:nvCxnSpPr>
        <p:spPr>
          <a:xfrm flipV="1">
            <a:off x="3913239" y="3883742"/>
            <a:ext cx="4517922" cy="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76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JSON: </a:t>
            </a:r>
            <a:r>
              <a:rPr lang="es-ES" dirty="0" smtClean="0"/>
              <a:t>Uso</a:t>
            </a:r>
            <a:endParaRPr lang="es-CO" dirty="0" err="1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5"/>
            <a:ext cx="9952522" cy="772337"/>
          </a:xfrm>
        </p:spPr>
        <p:txBody>
          <a:bodyPr vert="horz" lIns="0" tIns="60960" rIns="0" bIns="6096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 smtClean="0">
                <a:ea typeface="+mn-lt"/>
                <a:cs typeface="+mn-lt"/>
              </a:rPr>
              <a:t>Por ejemplo, si Android genera un objeto usuario de la clase Usuario</a:t>
            </a:r>
            <a:endParaRPr lang="es-ES" dirty="0">
              <a:ea typeface="+mn-lt"/>
              <a:cs typeface="+mn-lt"/>
            </a:endParaRPr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64846"/>
            <a:ext cx="1804692" cy="56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2300748" y="3077497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8431161" y="3077496"/>
            <a:ext cx="1612491" cy="161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2349909" y="4709653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Servidor</a:t>
            </a:r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8480322" y="4739150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4" name="Elipse 3"/>
          <p:cNvSpPr/>
          <p:nvPr/>
        </p:nvSpPr>
        <p:spPr>
          <a:xfrm>
            <a:off x="9490509" y="3195587"/>
            <a:ext cx="433137" cy="43313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/>
          <p:cNvSpPr txBox="1"/>
          <p:nvPr/>
        </p:nvSpPr>
        <p:spPr>
          <a:xfrm>
            <a:off x="8949993" y="3562149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Usuario</a:t>
            </a:r>
            <a:endParaRPr lang="es-CO" dirty="0"/>
          </a:p>
        </p:txBody>
      </p:sp>
      <p:cxnSp>
        <p:nvCxnSpPr>
          <p:cNvPr id="13" name="Conector recto 12"/>
          <p:cNvCxnSpPr/>
          <p:nvPr/>
        </p:nvCxnSpPr>
        <p:spPr>
          <a:xfrm flipV="1">
            <a:off x="3913239" y="3883742"/>
            <a:ext cx="4517922" cy="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15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398</TotalTime>
  <Words>1288</Words>
  <Application>Microsoft Office PowerPoint</Application>
  <PresentationFormat>Panorámica</PresentationFormat>
  <Paragraphs>430</Paragraphs>
  <Slides>52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52</vt:i4>
      </vt:variant>
    </vt:vector>
  </HeadingPairs>
  <TitlesOfParts>
    <vt:vector size="57" baseType="lpstr">
      <vt:lpstr>Calibri</vt:lpstr>
      <vt:lpstr>Calibri Light</vt:lpstr>
      <vt:lpstr>Consolas</vt:lpstr>
      <vt:lpstr>Wingdings</vt:lpstr>
      <vt:lpstr>Retrospección</vt:lpstr>
      <vt:lpstr>Semana 10</vt:lpstr>
      <vt:lpstr>JSON</vt:lpstr>
      <vt:lpstr>JSON: Objetos</vt:lpstr>
      <vt:lpstr>JSON: Arreglos</vt:lpstr>
      <vt:lpstr>JSON: Objetos como valores</vt:lpstr>
      <vt:lpstr>JSON: Arreglos como valores</vt:lpstr>
      <vt:lpstr>JSON: Combinación</vt:lpstr>
      <vt:lpstr>JSON: Uso</vt:lpstr>
      <vt:lpstr>JSON: Uso</vt:lpstr>
      <vt:lpstr>JSON: Uso</vt:lpstr>
      <vt:lpstr>JSON: Uso</vt:lpstr>
      <vt:lpstr>JSON: Uso</vt:lpstr>
      <vt:lpstr>JSON: Uso</vt:lpstr>
      <vt:lpstr>JSON: Uso</vt:lpstr>
      <vt:lpstr>JSON: Uso</vt:lpstr>
      <vt:lpstr>JSON: Uso</vt:lpstr>
      <vt:lpstr>JSON: Uso</vt:lpstr>
      <vt:lpstr>JSON: Uso</vt:lpstr>
      <vt:lpstr>JSON: Uso</vt:lpstr>
      <vt:lpstr>JSON: Uso</vt:lpstr>
      <vt:lpstr>JSON: Uso</vt:lpstr>
      <vt:lpstr>JSON: Uso</vt:lpstr>
      <vt:lpstr>UDP</vt:lpstr>
      <vt:lpstr>Recorderis TCP</vt:lpstr>
      <vt:lpstr>Recorderis TCP</vt:lpstr>
      <vt:lpstr>Recorderis TCP</vt:lpstr>
      <vt:lpstr>Recorderis TCP</vt:lpstr>
      <vt:lpstr>Recorderis TCP</vt:lpstr>
      <vt:lpstr>Recorderis TCP</vt:lpstr>
      <vt:lpstr>Recorderis TCP</vt:lpstr>
      <vt:lpstr>Recorderis TCP</vt:lpstr>
      <vt:lpstr>Recorderis TCP</vt:lpstr>
      <vt:lpstr>Recorderis TCP</vt:lpstr>
      <vt:lpstr>Recorderis TCP</vt:lpstr>
      <vt:lpstr>Recorderis TCP</vt:lpstr>
      <vt:lpstr>UDP</vt:lpstr>
      <vt:lpstr>UDP</vt:lpstr>
      <vt:lpstr>UDP</vt:lpstr>
      <vt:lpstr>UDP</vt:lpstr>
      <vt:lpstr>UDP</vt:lpstr>
      <vt:lpstr>UDP</vt:lpstr>
      <vt:lpstr>UDP</vt:lpstr>
      <vt:lpstr>UDP</vt:lpstr>
      <vt:lpstr>UDP</vt:lpstr>
      <vt:lpstr>UDP</vt:lpstr>
      <vt:lpstr>UDP</vt:lpstr>
      <vt:lpstr>UDP</vt:lpstr>
      <vt:lpstr>UDP</vt:lpstr>
      <vt:lpstr>UDP</vt:lpstr>
      <vt:lpstr>UDP</vt:lpstr>
      <vt:lpstr>UDP EN RED VIRTUAL</vt:lpstr>
      <vt:lpstr>UDP EN RED VIRTUAL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9</dc:title>
  <dc:creator>Domiciano Rﭑηcφη</dc:creator>
  <cp:lastModifiedBy>Domiciano Rﭑηcφη</cp:lastModifiedBy>
  <cp:revision>15</cp:revision>
  <dcterms:created xsi:type="dcterms:W3CDTF">2020-03-21T23:00:24Z</dcterms:created>
  <dcterms:modified xsi:type="dcterms:W3CDTF">2020-03-28T22:41:42Z</dcterms:modified>
</cp:coreProperties>
</file>