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0"/>
  </p:notesMasterIdLst>
  <p:sldIdLst>
    <p:sldId id="256" r:id="rId2"/>
    <p:sldId id="331" r:id="rId3"/>
    <p:sldId id="352" r:id="rId4"/>
    <p:sldId id="353" r:id="rId5"/>
    <p:sldId id="332" r:id="rId6"/>
    <p:sldId id="349" r:id="rId7"/>
    <p:sldId id="350" r:id="rId8"/>
    <p:sldId id="351" r:id="rId9"/>
    <p:sldId id="354" r:id="rId10"/>
    <p:sldId id="358" r:id="rId11"/>
    <p:sldId id="356" r:id="rId12"/>
    <p:sldId id="296" r:id="rId13"/>
    <p:sldId id="301" r:id="rId14"/>
    <p:sldId id="257" r:id="rId15"/>
    <p:sldId id="258" r:id="rId16"/>
    <p:sldId id="355" r:id="rId17"/>
    <p:sldId id="300" r:id="rId18"/>
    <p:sldId id="32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628"/>
  </p:normalViewPr>
  <p:slideViewPr>
    <p:cSldViewPr>
      <p:cViewPr varScale="1">
        <p:scale>
          <a:sx n="158" d="100"/>
          <a:sy n="158" d="100"/>
        </p:scale>
        <p:origin x="20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0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Ecosistemas de aplicaciones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32959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síncrona se refiere a la clase conceptual donde se responde el porqué, cuál es el contexto, qué problemas se resuelven, etc. 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9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5" name="Picture 6" descr="File:Slack Technologies Logo.svg - Wikimedia Commons">
            <a:extLst>
              <a:ext uri="{FF2B5EF4-FFF2-40B4-BE49-F238E27FC236}">
                <a16:creationId xmlns:a16="http://schemas.microsoft.com/office/drawing/2014/main" id="{008131BD-764E-E34F-B5F8-7CADCC76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3" y="1673511"/>
            <a:ext cx="26890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71750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le:Slack Technologies Logo.svg - Wikimedia Commons">
            <a:extLst>
              <a:ext uri="{FF2B5EF4-FFF2-40B4-BE49-F238E27FC236}">
                <a16:creationId xmlns:a16="http://schemas.microsoft.com/office/drawing/2014/main" id="{1156D3DB-5B62-DF44-9DC2-1A38B2ECF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9"/>
          <a:stretch/>
        </p:blipFill>
        <p:spPr bwMode="auto">
          <a:xfrm>
            <a:off x="1403647" y="1673511"/>
            <a:ext cx="189633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114300" lvl="0">
              <a:buSzPts val="1800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JAVA.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1713129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es un proyecto financiado por Google. Todos los dispositivos Android van asociados a una cuenta en google.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gestor de aplicaciones es Google Play Store aunque se pueden instalar aplicaciones sin esta herramienta.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ha sido tan versátil que incluso se usa para videoconsolas, televisores, relojes y hasta automóviles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n de google androi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13129"/>
            <a:ext cx="3684236" cy="2456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Android y Google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</a:t>
            </a:r>
            <a:endParaRPr lang="en-US" dirty="0"/>
          </a:p>
        </p:txBody>
      </p:sp>
      <p:pic>
        <p:nvPicPr>
          <p:cNvPr id="1026" name="Picture 2" descr="How to find the Android Version Distribution statistics in Android ...">
            <a:extLst>
              <a:ext uri="{FF2B5EF4-FFF2-40B4-BE49-F238E27FC236}">
                <a16:creationId xmlns:a16="http://schemas.microsoft.com/office/drawing/2014/main" id="{35072EED-88CE-984E-9C4E-58CD99B25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r="50956" b="5200"/>
          <a:stretch/>
        </p:blipFill>
        <p:spPr bwMode="auto">
          <a:xfrm>
            <a:off x="2874854" y="217631"/>
            <a:ext cx="3440012" cy="43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7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Diseño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visual +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598806" y="1648996"/>
            <a:ext cx="5037124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7F552F-9C84-E744-B1A8-67F804365D13}"/>
              </a:ext>
            </a:extLst>
          </p:cNvPr>
          <p:cNvSpPr/>
          <p:nvPr/>
        </p:nvSpPr>
        <p:spPr>
          <a:xfrm>
            <a:off x="2133339" y="2355726"/>
            <a:ext cx="1476755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97D707-EDC8-BE45-9BEC-22354263613C}"/>
              </a:ext>
            </a:extLst>
          </p:cNvPr>
          <p:cNvSpPr/>
          <p:nvPr/>
        </p:nvSpPr>
        <p:spPr>
          <a:xfrm>
            <a:off x="3707903" y="2353352"/>
            <a:ext cx="1924438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7852F82-0DC8-4C46-ADFF-11339DD819E2}"/>
              </a:ext>
            </a:extLst>
          </p:cNvPr>
          <p:cNvSpPr/>
          <p:nvPr/>
        </p:nvSpPr>
        <p:spPr>
          <a:xfrm>
            <a:off x="5722345" y="3371054"/>
            <a:ext cx="3002122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ECE898-906D-B142-BF07-DD7079A1C272}"/>
              </a:ext>
            </a:extLst>
          </p:cNvPr>
          <p:cNvSpPr/>
          <p:nvPr/>
        </p:nvSpPr>
        <p:spPr>
          <a:xfrm>
            <a:off x="5722344" y="3731094"/>
            <a:ext cx="3002124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Firebase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456FBE2-C293-1F4A-9D25-8CDA76CE4EF3}"/>
              </a:ext>
            </a:extLst>
          </p:cNvPr>
          <p:cNvSpPr/>
          <p:nvPr/>
        </p:nvSpPr>
        <p:spPr>
          <a:xfrm>
            <a:off x="5722344" y="3054234"/>
            <a:ext cx="3002123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221EE7D-3C3E-8546-B4FB-501B5454C3B8}"/>
              </a:ext>
            </a:extLst>
          </p:cNvPr>
          <p:cNvSpPr/>
          <p:nvPr/>
        </p:nvSpPr>
        <p:spPr>
          <a:xfrm>
            <a:off x="2133338" y="1990270"/>
            <a:ext cx="3499003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Eclipse Processing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0A68D83-488E-4B41-9445-F854F52428DE}"/>
              </a:ext>
            </a:extLst>
          </p:cNvPr>
          <p:cNvSpPr/>
          <p:nvPr/>
        </p:nvSpPr>
        <p:spPr>
          <a:xfrm>
            <a:off x="611560" y="4265293"/>
            <a:ext cx="144016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09F4CD-36D9-EA45-817B-30917C7F4E3B}"/>
              </a:ext>
            </a:extLst>
          </p:cNvPr>
          <p:cNvSpPr txBox="1"/>
          <p:nvPr/>
        </p:nvSpPr>
        <p:spPr>
          <a:xfrm>
            <a:off x="822960" y="4179804"/>
            <a:ext cx="22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Medio de </a:t>
            </a:r>
            <a:r>
              <a:rPr lang="en-US" dirty="0" err="1">
                <a:solidFill>
                  <a:schemeClr val="tx1"/>
                </a:solidFill>
              </a:rPr>
              <a:t>comunicación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A03EB98-FDDA-E04C-B64C-0D194B33681C}"/>
              </a:ext>
            </a:extLst>
          </p:cNvPr>
          <p:cNvSpPr/>
          <p:nvPr/>
        </p:nvSpPr>
        <p:spPr>
          <a:xfrm>
            <a:off x="611560" y="4523181"/>
            <a:ext cx="144016" cy="136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30B7E-28D9-E345-A52E-B340D6EE1502}"/>
              </a:ext>
            </a:extLst>
          </p:cNvPr>
          <p:cNvSpPr txBox="1"/>
          <p:nvPr/>
        </p:nvSpPr>
        <p:spPr>
          <a:xfrm>
            <a:off x="822960" y="4437693"/>
            <a:ext cx="259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ecosistema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Fundamentos</a:t>
            </a:r>
            <a:endParaRPr lang="en-US" dirty="0"/>
          </a:p>
        </p:txBody>
      </p:sp>
      <p:grpSp>
        <p:nvGrpSpPr>
          <p:cNvPr id="30" name="object 3">
            <a:extLst>
              <a:ext uri="{FF2B5EF4-FFF2-40B4-BE49-F238E27FC236}">
                <a16:creationId xmlns:a16="http://schemas.microsoft.com/office/drawing/2014/main" id="{A6C2B0D6-3896-EB41-8A9C-7109AE4358E9}"/>
              </a:ext>
            </a:extLst>
          </p:cNvPr>
          <p:cNvGrpSpPr/>
          <p:nvPr/>
        </p:nvGrpSpPr>
        <p:grpSpPr>
          <a:xfrm>
            <a:off x="2573594" y="1810249"/>
            <a:ext cx="3980815" cy="1671955"/>
            <a:chOff x="4737949" y="1694021"/>
            <a:chExt cx="3980815" cy="1671955"/>
          </a:xfrm>
        </p:grpSpPr>
        <p:pic>
          <p:nvPicPr>
            <p:cNvPr id="34" name="object 4">
              <a:extLst>
                <a:ext uri="{FF2B5EF4-FFF2-40B4-BE49-F238E27FC236}">
                  <a16:creationId xmlns:a16="http://schemas.microsoft.com/office/drawing/2014/main" id="{744CC344-34C5-A344-88FA-B5336D8BC4AE}"/>
                </a:ext>
              </a:extLst>
            </p:cNvPr>
            <p:cNvPicPr/>
            <p:nvPr/>
          </p:nvPicPr>
          <p:blipFill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7448113" y="1845620"/>
              <a:ext cx="1270364" cy="1424826"/>
            </a:xfrm>
            <a:prstGeom prst="rect">
              <a:avLst/>
            </a:prstGeom>
          </p:spPr>
        </p:pic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57012BDE-E1A6-194C-80A0-9FCD837B9F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949" y="1694021"/>
              <a:ext cx="2200989" cy="1671637"/>
            </a:xfrm>
            <a:prstGeom prst="rect">
              <a:avLst/>
            </a:prstGeom>
          </p:spPr>
        </p:pic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151A081B-DF58-8E46-81BA-E993AECB4E7F}"/>
                </a:ext>
              </a:extLst>
            </p:cNvPr>
            <p:cNvSpPr/>
            <p:nvPr/>
          </p:nvSpPr>
          <p:spPr>
            <a:xfrm>
              <a:off x="6934199" y="2232659"/>
              <a:ext cx="575945" cy="173990"/>
            </a:xfrm>
            <a:custGeom>
              <a:avLst/>
              <a:gdLst/>
              <a:ahLst/>
              <a:cxnLst/>
              <a:rect l="l" t="t" r="r" b="b"/>
              <a:pathLst>
                <a:path w="575945" h="173989">
                  <a:moveTo>
                    <a:pt x="173735" y="0"/>
                  </a:moveTo>
                  <a:lnTo>
                    <a:pt x="0" y="86867"/>
                  </a:lnTo>
                  <a:lnTo>
                    <a:pt x="173735" y="173735"/>
                  </a:lnTo>
                  <a:lnTo>
                    <a:pt x="173735" y="115823"/>
                  </a:lnTo>
                  <a:lnTo>
                    <a:pt x="144779" y="115823"/>
                  </a:lnTo>
                  <a:lnTo>
                    <a:pt x="144779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575945" h="173989">
                  <a:moveTo>
                    <a:pt x="173735" y="57912"/>
                  </a:moveTo>
                  <a:lnTo>
                    <a:pt x="144779" y="57912"/>
                  </a:lnTo>
                  <a:lnTo>
                    <a:pt x="144779" y="115823"/>
                  </a:lnTo>
                  <a:lnTo>
                    <a:pt x="173735" y="115823"/>
                  </a:lnTo>
                  <a:lnTo>
                    <a:pt x="173735" y="57912"/>
                  </a:lnTo>
                  <a:close/>
                </a:path>
                <a:path w="575945" h="173989">
                  <a:moveTo>
                    <a:pt x="575691" y="57912"/>
                  </a:moveTo>
                  <a:lnTo>
                    <a:pt x="173735" y="57912"/>
                  </a:lnTo>
                  <a:lnTo>
                    <a:pt x="173735" y="115823"/>
                  </a:lnTo>
                  <a:lnTo>
                    <a:pt x="575691" y="115823"/>
                  </a:lnTo>
                  <a:lnTo>
                    <a:pt x="575691" y="57912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8">
            <a:extLst>
              <a:ext uri="{FF2B5EF4-FFF2-40B4-BE49-F238E27FC236}">
                <a16:creationId xmlns:a16="http://schemas.microsoft.com/office/drawing/2014/main" id="{7CE0C41B-EE07-5948-9D5A-2651A2D6B0EA}"/>
              </a:ext>
            </a:extLst>
          </p:cNvPr>
          <p:cNvSpPr txBox="1"/>
          <p:nvPr/>
        </p:nvSpPr>
        <p:spPr>
          <a:xfrm>
            <a:off x="5623982" y="3579862"/>
            <a:ext cx="5899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Código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23432-B7A8-E749-9FC7-53892E9F99E7}"/>
              </a:ext>
            </a:extLst>
          </p:cNvPr>
          <p:cNvSpPr txBox="1"/>
          <p:nvPr/>
        </p:nvSpPr>
        <p:spPr>
          <a:xfrm>
            <a:off x="2287990" y="3835225"/>
            <a:ext cx="277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8" descr="logo eclipse integraciones - Globe Testing">
            <a:extLst>
              <a:ext uri="{FF2B5EF4-FFF2-40B4-BE49-F238E27FC236}">
                <a16:creationId xmlns:a16="http://schemas.microsoft.com/office/drawing/2014/main" id="{88E9B2AF-4F28-0A48-8AA3-CF4D7A18A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5556655" y="1640480"/>
            <a:ext cx="657242" cy="6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grpSp>
        <p:nvGrpSpPr>
          <p:cNvPr id="30" name="object 3">
            <a:extLst>
              <a:ext uri="{FF2B5EF4-FFF2-40B4-BE49-F238E27FC236}">
                <a16:creationId xmlns:a16="http://schemas.microsoft.com/office/drawing/2014/main" id="{A6C2B0D6-3896-EB41-8A9C-7109AE4358E9}"/>
              </a:ext>
            </a:extLst>
          </p:cNvPr>
          <p:cNvGrpSpPr/>
          <p:nvPr/>
        </p:nvGrpSpPr>
        <p:grpSpPr>
          <a:xfrm>
            <a:off x="2573594" y="1810249"/>
            <a:ext cx="3980815" cy="1671955"/>
            <a:chOff x="4737949" y="1694021"/>
            <a:chExt cx="3980815" cy="1671955"/>
          </a:xfrm>
        </p:grpSpPr>
        <p:pic>
          <p:nvPicPr>
            <p:cNvPr id="34" name="object 4">
              <a:extLst>
                <a:ext uri="{FF2B5EF4-FFF2-40B4-BE49-F238E27FC236}">
                  <a16:creationId xmlns:a16="http://schemas.microsoft.com/office/drawing/2014/main" id="{744CC344-34C5-A344-88FA-B5336D8BC4AE}"/>
                </a:ext>
              </a:extLst>
            </p:cNvPr>
            <p:cNvPicPr/>
            <p:nvPr/>
          </p:nvPicPr>
          <p:blipFill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7448113" y="1845620"/>
              <a:ext cx="1270364" cy="1424826"/>
            </a:xfrm>
            <a:prstGeom prst="rect">
              <a:avLst/>
            </a:prstGeom>
          </p:spPr>
        </p:pic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57012BDE-E1A6-194C-80A0-9FCD837B9F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949" y="1694021"/>
              <a:ext cx="2200989" cy="1671637"/>
            </a:xfrm>
            <a:prstGeom prst="rect">
              <a:avLst/>
            </a:prstGeom>
          </p:spPr>
        </p:pic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151A081B-DF58-8E46-81BA-E993AECB4E7F}"/>
                </a:ext>
              </a:extLst>
            </p:cNvPr>
            <p:cNvSpPr/>
            <p:nvPr/>
          </p:nvSpPr>
          <p:spPr>
            <a:xfrm>
              <a:off x="6934199" y="2232659"/>
              <a:ext cx="575945" cy="173990"/>
            </a:xfrm>
            <a:custGeom>
              <a:avLst/>
              <a:gdLst/>
              <a:ahLst/>
              <a:cxnLst/>
              <a:rect l="l" t="t" r="r" b="b"/>
              <a:pathLst>
                <a:path w="575945" h="173989">
                  <a:moveTo>
                    <a:pt x="173735" y="0"/>
                  </a:moveTo>
                  <a:lnTo>
                    <a:pt x="0" y="86867"/>
                  </a:lnTo>
                  <a:lnTo>
                    <a:pt x="173735" y="173735"/>
                  </a:lnTo>
                  <a:lnTo>
                    <a:pt x="173735" y="115823"/>
                  </a:lnTo>
                  <a:lnTo>
                    <a:pt x="144779" y="115823"/>
                  </a:lnTo>
                  <a:lnTo>
                    <a:pt x="144779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575945" h="173989">
                  <a:moveTo>
                    <a:pt x="173735" y="57912"/>
                  </a:moveTo>
                  <a:lnTo>
                    <a:pt x="144779" y="57912"/>
                  </a:lnTo>
                  <a:lnTo>
                    <a:pt x="144779" y="115823"/>
                  </a:lnTo>
                  <a:lnTo>
                    <a:pt x="173735" y="115823"/>
                  </a:lnTo>
                  <a:lnTo>
                    <a:pt x="173735" y="57912"/>
                  </a:lnTo>
                  <a:close/>
                </a:path>
                <a:path w="575945" h="173989">
                  <a:moveTo>
                    <a:pt x="575691" y="57912"/>
                  </a:moveTo>
                  <a:lnTo>
                    <a:pt x="173735" y="57912"/>
                  </a:lnTo>
                  <a:lnTo>
                    <a:pt x="173735" y="115823"/>
                  </a:lnTo>
                  <a:lnTo>
                    <a:pt x="575691" y="115823"/>
                  </a:lnTo>
                  <a:lnTo>
                    <a:pt x="575691" y="57912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8">
            <a:extLst>
              <a:ext uri="{FF2B5EF4-FFF2-40B4-BE49-F238E27FC236}">
                <a16:creationId xmlns:a16="http://schemas.microsoft.com/office/drawing/2014/main" id="{7CE0C41B-EE07-5948-9D5A-2651A2D6B0EA}"/>
              </a:ext>
            </a:extLst>
          </p:cNvPr>
          <p:cNvSpPr txBox="1"/>
          <p:nvPr/>
        </p:nvSpPr>
        <p:spPr>
          <a:xfrm>
            <a:off x="5623982" y="3579862"/>
            <a:ext cx="5899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Código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6EF10-482A-5741-96DD-14FF53CDED5A}"/>
              </a:ext>
            </a:extLst>
          </p:cNvPr>
          <p:cNvSpPr/>
          <p:nvPr/>
        </p:nvSpPr>
        <p:spPr>
          <a:xfrm>
            <a:off x="5508105" y="2348887"/>
            <a:ext cx="792088" cy="726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ject 9">
            <a:extLst>
              <a:ext uri="{FF2B5EF4-FFF2-40B4-BE49-F238E27FC236}">
                <a16:creationId xmlns:a16="http://schemas.microsoft.com/office/drawing/2014/main" id="{A09960AA-DC5F-0543-B927-7FD25F689189}"/>
              </a:ext>
            </a:extLst>
          </p:cNvPr>
          <p:cNvPicPr/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518577" y="2326552"/>
            <a:ext cx="771144" cy="7711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06A82-740E-F843-8B84-8B6779179A08}"/>
              </a:ext>
            </a:extLst>
          </p:cNvPr>
          <p:cNvSpPr txBox="1"/>
          <p:nvPr/>
        </p:nvSpPr>
        <p:spPr>
          <a:xfrm>
            <a:off x="2287990" y="3835225"/>
            <a:ext cx="277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Arreglos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Colecciones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Estructuras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8" descr="logo eclipse integraciones - Globe Testing">
            <a:extLst>
              <a:ext uri="{FF2B5EF4-FFF2-40B4-BE49-F238E27FC236}">
                <a16:creationId xmlns:a16="http://schemas.microsoft.com/office/drawing/2014/main" id="{2FA29043-5026-F044-8A44-220BC1221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5556655" y="1640480"/>
            <a:ext cx="657242" cy="6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pic>
        <p:nvPicPr>
          <p:cNvPr id="1028" name="Picture 4" descr="Android Logo - PNG y Vector">
            <a:extLst>
              <a:ext uri="{FF2B5EF4-FFF2-40B4-BE49-F238E27FC236}">
                <a16:creationId xmlns:a16="http://schemas.microsoft.com/office/drawing/2014/main" id="{3381E41B-A98B-4845-95AF-6290BC92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65314"/>
            <a:ext cx="1747912" cy="15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eclipse integraciones - Globe Testing">
            <a:extLst>
              <a:ext uri="{FF2B5EF4-FFF2-40B4-BE49-F238E27FC236}">
                <a16:creationId xmlns:a16="http://schemas.microsoft.com/office/drawing/2014/main" id="{D8E871E1-DB0C-614D-966B-E2A2BF49A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2915816" y="3594091"/>
            <a:ext cx="915566" cy="8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rebase Brand Guidelines">
            <a:extLst>
              <a:ext uri="{FF2B5EF4-FFF2-40B4-BE49-F238E27FC236}">
                <a16:creationId xmlns:a16="http://schemas.microsoft.com/office/drawing/2014/main" id="{648C9591-9BCF-0A46-8109-71BBF6D3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66" y="1352622"/>
            <a:ext cx="554099" cy="7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Android Logo - PNG y Vector">
            <a:extLst>
              <a:ext uri="{FF2B5EF4-FFF2-40B4-BE49-F238E27FC236}">
                <a16:creationId xmlns:a16="http://schemas.microsoft.com/office/drawing/2014/main" id="{E0FAE13B-0B01-8A4C-A1A4-54A368C0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15" y="3155144"/>
            <a:ext cx="1747912" cy="15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Script - Wikipedia, la enciclopedia libre">
            <a:extLst>
              <a:ext uri="{FF2B5EF4-FFF2-40B4-BE49-F238E27FC236}">
                <a16:creationId xmlns:a16="http://schemas.microsoft.com/office/drawing/2014/main" id="{C1A3872E-7C0E-A145-B5AF-19175247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507854"/>
            <a:ext cx="867703" cy="86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ifi Router Icon of Flat style - Available in SVG, PNG, EPS, AI ...">
            <a:extLst>
              <a:ext uri="{FF2B5EF4-FFF2-40B4-BE49-F238E27FC236}">
                <a16:creationId xmlns:a16="http://schemas.microsoft.com/office/drawing/2014/main" id="{74FC5065-E468-6C42-B06C-3DCC8D9D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08420"/>
            <a:ext cx="846724" cy="8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orld wide web | Icono Gratis">
            <a:extLst>
              <a:ext uri="{FF2B5EF4-FFF2-40B4-BE49-F238E27FC236}">
                <a16:creationId xmlns:a16="http://schemas.microsoft.com/office/drawing/2014/main" id="{213C2505-9C5B-484F-9F29-59BEFC84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98" y="1422077"/>
            <a:ext cx="684319" cy="68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614C5F3D-0433-2E4A-8A6B-57B3E92EF379}"/>
              </a:ext>
            </a:extLst>
          </p:cNvPr>
          <p:cNvCxnSpPr>
            <a:stCxn id="1028" idx="0"/>
            <a:endCxn id="1038" idx="1"/>
          </p:cNvCxnSpPr>
          <p:nvPr/>
        </p:nvCxnSpPr>
        <p:spPr>
          <a:xfrm rot="5400000" flipH="1" flipV="1">
            <a:off x="1213820" y="2643438"/>
            <a:ext cx="533532" cy="710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F5F34FF-555C-7A4E-8310-F163556CE7E3}"/>
              </a:ext>
            </a:extLst>
          </p:cNvPr>
          <p:cNvCxnSpPr>
            <a:cxnSpLocks/>
            <a:stCxn id="1032" idx="0"/>
            <a:endCxn id="1038" idx="3"/>
          </p:cNvCxnSpPr>
          <p:nvPr/>
        </p:nvCxnSpPr>
        <p:spPr>
          <a:xfrm rot="16200000" flipV="1">
            <a:off x="2596856" y="2817347"/>
            <a:ext cx="862309" cy="691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E47F554-FA60-FA44-ABA6-D4AF7232542C}"/>
              </a:ext>
            </a:extLst>
          </p:cNvPr>
          <p:cNvCxnSpPr>
            <a:cxnSpLocks/>
            <a:stCxn id="35" idx="0"/>
            <a:endCxn id="1034" idx="1"/>
          </p:cNvCxnSpPr>
          <p:nvPr/>
        </p:nvCxnSpPr>
        <p:spPr>
          <a:xfrm rot="5400000" flipH="1" flipV="1">
            <a:off x="5594751" y="1956630"/>
            <a:ext cx="1425635" cy="971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ABD5EBE-5A8F-1E40-9FE3-A07AC462FCFD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rot="16200000" flipV="1">
            <a:off x="6907617" y="2169258"/>
            <a:ext cx="1778345" cy="898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FBE605-7F10-CD4C-AE39-D413E0049735}"/>
              </a:ext>
            </a:extLst>
          </p:cNvPr>
          <p:cNvCxnSpPr>
            <a:stCxn id="1038" idx="0"/>
            <a:endCxn id="1040" idx="2"/>
          </p:cNvCxnSpPr>
          <p:nvPr/>
        </p:nvCxnSpPr>
        <p:spPr>
          <a:xfrm flipV="1">
            <a:off x="2259058" y="2106396"/>
            <a:ext cx="0" cy="20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1CB0C-BEF5-9448-A99A-F6E98D2FA0B1}"/>
              </a:ext>
            </a:extLst>
          </p:cNvPr>
          <p:cNvCxnSpPr/>
          <p:nvPr/>
        </p:nvCxnSpPr>
        <p:spPr>
          <a:xfrm>
            <a:off x="251520" y="2355726"/>
            <a:ext cx="8568952" cy="0"/>
          </a:xfrm>
          <a:prstGeom prst="line">
            <a:avLst/>
          </a:prstGeom>
          <a:ln w="57150">
            <a:solidFill>
              <a:srgbClr val="D9D9D9">
                <a:alpha val="32157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D8758-64B4-ED4E-B486-CDDF2A44F639}"/>
              </a:ext>
            </a:extLst>
          </p:cNvPr>
          <p:cNvSpPr/>
          <p:nvPr/>
        </p:nvSpPr>
        <p:spPr>
          <a:xfrm>
            <a:off x="4140694" y="1923284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1813F7-9429-DA47-B26F-D70474EDD6B0}"/>
              </a:ext>
            </a:extLst>
          </p:cNvPr>
          <p:cNvSpPr/>
          <p:nvPr/>
        </p:nvSpPr>
        <p:spPr>
          <a:xfrm>
            <a:off x="4229661" y="2499742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1C7C8F-A1D9-1A40-B6F0-21A8F5120600}"/>
              </a:ext>
            </a:extLst>
          </p:cNvPr>
          <p:cNvSpPr/>
          <p:nvPr/>
        </p:nvSpPr>
        <p:spPr>
          <a:xfrm>
            <a:off x="5867384" y="137214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14E9A3-2A83-344B-842B-E3490A65534C}"/>
              </a:ext>
            </a:extLst>
          </p:cNvPr>
          <p:cNvSpPr/>
          <p:nvPr/>
        </p:nvSpPr>
        <p:spPr>
          <a:xfrm>
            <a:off x="2587825" y="1425223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TCP/UDP</a:t>
            </a:r>
          </a:p>
        </p:txBody>
      </p:sp>
    </p:spTree>
    <p:extLst>
      <p:ext uri="{BB962C8B-B14F-4D97-AF65-F5344CB8AC3E}">
        <p14:creationId xmlns:p14="http://schemas.microsoft.com/office/powerpoint/2010/main" val="9568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pic>
        <p:nvPicPr>
          <p:cNvPr id="1026" name="Picture 2" descr="5 tendencias actuales de diseños en apps móviles | newWweb">
            <a:extLst>
              <a:ext uri="{FF2B5EF4-FFF2-40B4-BE49-F238E27FC236}">
                <a16:creationId xmlns:a16="http://schemas.microsoft.com/office/drawing/2014/main" id="{7FFEF87E-6A59-6240-B373-7DFA817E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95" y="1491630"/>
            <a:ext cx="4005064" cy="30037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ndroid Logo - PNG y Vector">
            <a:extLst>
              <a:ext uri="{FF2B5EF4-FFF2-40B4-BE49-F238E27FC236}">
                <a16:creationId xmlns:a16="http://schemas.microsoft.com/office/drawing/2014/main" id="{1369E400-BB70-1149-B267-DAC84F21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32" y="1491630"/>
            <a:ext cx="1347868" cy="12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6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TCP y UDP</a:t>
            </a:r>
          </a:p>
        </p:txBody>
      </p:sp>
      <p:pic>
        <p:nvPicPr>
          <p:cNvPr id="2050" name="Picture 2" descr="Protocolos TCP y UDP: características, uso y diferencias">
            <a:extLst>
              <a:ext uri="{FF2B5EF4-FFF2-40B4-BE49-F238E27FC236}">
                <a16:creationId xmlns:a16="http://schemas.microsoft.com/office/drawing/2014/main" id="{10EF9F1D-0DAB-C04D-86A1-7EC5046B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68" y="1851670"/>
            <a:ext cx="4427984" cy="23185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logo eclipse integraciones - Globe Testing">
            <a:extLst>
              <a:ext uri="{FF2B5EF4-FFF2-40B4-BE49-F238E27FC236}">
                <a16:creationId xmlns:a16="http://schemas.microsoft.com/office/drawing/2014/main" id="{51FCA376-E6D6-0843-A373-671728B2E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4716016" y="3400635"/>
            <a:ext cx="696288" cy="6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ndroid Logo - PNG y Vector">
            <a:extLst>
              <a:ext uri="{FF2B5EF4-FFF2-40B4-BE49-F238E27FC236}">
                <a16:creationId xmlns:a16="http://schemas.microsoft.com/office/drawing/2014/main" id="{694A6EBE-64D8-614D-A275-4A1BA4DB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8257"/>
            <a:ext cx="1006306" cy="9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logo eclipse integraciones - Globe Testing">
            <a:extLst>
              <a:ext uri="{FF2B5EF4-FFF2-40B4-BE49-F238E27FC236}">
                <a16:creationId xmlns:a16="http://schemas.microsoft.com/office/drawing/2014/main" id="{0973876E-8CAB-2449-87F7-759F87A4D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2627784" y="1912082"/>
            <a:ext cx="696288" cy="6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ndroid Logo - PNG y Vector">
            <a:extLst>
              <a:ext uri="{FF2B5EF4-FFF2-40B4-BE49-F238E27FC236}">
                <a16:creationId xmlns:a16="http://schemas.microsoft.com/office/drawing/2014/main" id="{6036EF53-9436-954E-9CB5-8480EB9B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99704"/>
            <a:ext cx="1006306" cy="9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0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3076" name="Picture 4" descr="Firebase Brand Guidelines">
            <a:extLst>
              <a:ext uri="{FF2B5EF4-FFF2-40B4-BE49-F238E27FC236}">
                <a16:creationId xmlns:a16="http://schemas.microsoft.com/office/drawing/2014/main" id="{EE921C6F-F6B1-C94F-82CA-045D7C451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r="68762"/>
          <a:stretch/>
        </p:blipFill>
        <p:spPr bwMode="auto">
          <a:xfrm>
            <a:off x="2497446" y="1419622"/>
            <a:ext cx="1282466" cy="17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JavaScript - Wikipedia, la enciclopedia libre">
            <a:extLst>
              <a:ext uri="{FF2B5EF4-FFF2-40B4-BE49-F238E27FC236}">
                <a16:creationId xmlns:a16="http://schemas.microsoft.com/office/drawing/2014/main" id="{D1992F93-13B8-3A4E-B03E-0EA1C306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46333"/>
            <a:ext cx="1446202" cy="14462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droid Logo - PNG y Vector">
            <a:extLst>
              <a:ext uri="{FF2B5EF4-FFF2-40B4-BE49-F238E27FC236}">
                <a16:creationId xmlns:a16="http://schemas.microsoft.com/office/drawing/2014/main" id="{06977D3F-1F1E-C54E-B218-B57FE41AA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33"/>
          <a:stretch/>
        </p:blipFill>
        <p:spPr bwMode="auto">
          <a:xfrm>
            <a:off x="6901912" y="2919414"/>
            <a:ext cx="1747912" cy="108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rebase Brand Guidelines">
            <a:extLst>
              <a:ext uri="{FF2B5EF4-FFF2-40B4-BE49-F238E27FC236}">
                <a16:creationId xmlns:a16="http://schemas.microsoft.com/office/drawing/2014/main" id="{2E97B3F0-5200-3A4F-98C0-507D7EFD3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0" r="6285"/>
          <a:stretch/>
        </p:blipFill>
        <p:spPr bwMode="auto">
          <a:xfrm>
            <a:off x="3699862" y="1419622"/>
            <a:ext cx="3176394" cy="17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 doblada hacia arriba 2">
            <a:extLst>
              <a:ext uri="{FF2B5EF4-FFF2-40B4-BE49-F238E27FC236}">
                <a16:creationId xmlns:a16="http://schemas.microsoft.com/office/drawing/2014/main" id="{29888438-EB2E-6E40-8E91-C4B2946ABDEC}"/>
              </a:ext>
            </a:extLst>
          </p:cNvPr>
          <p:cNvSpPr/>
          <p:nvPr/>
        </p:nvSpPr>
        <p:spPr>
          <a:xfrm>
            <a:off x="2562615" y="3219822"/>
            <a:ext cx="504056" cy="677545"/>
          </a:xfrm>
          <a:prstGeom prst="bentUpArrow">
            <a:avLst>
              <a:gd name="adj1" fmla="val 3592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 doblada hacia arriba 8">
            <a:extLst>
              <a:ext uri="{FF2B5EF4-FFF2-40B4-BE49-F238E27FC236}">
                <a16:creationId xmlns:a16="http://schemas.microsoft.com/office/drawing/2014/main" id="{4C9A7131-4BC7-DB46-91AC-F1E1E2DD812F}"/>
              </a:ext>
            </a:extLst>
          </p:cNvPr>
          <p:cNvSpPr/>
          <p:nvPr/>
        </p:nvSpPr>
        <p:spPr>
          <a:xfrm flipH="1">
            <a:off x="6286334" y="3219822"/>
            <a:ext cx="504055" cy="677545"/>
          </a:xfrm>
          <a:prstGeom prst="bentUpArrow">
            <a:avLst>
              <a:gd name="adj1" fmla="val 3811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4" descr="Android Logo - PNG y Vector">
            <a:extLst>
              <a:ext uri="{FF2B5EF4-FFF2-40B4-BE49-F238E27FC236}">
                <a16:creationId xmlns:a16="http://schemas.microsoft.com/office/drawing/2014/main" id="{A582CE78-426E-F440-92AF-295C7521B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61455" r="-4943" b="3962"/>
          <a:stretch/>
        </p:blipFill>
        <p:spPr bwMode="auto">
          <a:xfrm>
            <a:off x="6964857" y="3897367"/>
            <a:ext cx="1747912" cy="5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Notas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C4E25B-CA07-A947-8B3B-9094CFDD9C7E}"/>
              </a:ext>
            </a:extLst>
          </p:cNvPr>
          <p:cNvSpPr txBox="1"/>
          <p:nvPr/>
        </p:nvSpPr>
        <p:spPr>
          <a:xfrm>
            <a:off x="4597250" y="206079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Proyecto 2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F383EBB-9E28-A440-B832-5A4B568FF67D}"/>
              </a:ext>
            </a:extLst>
          </p:cNvPr>
          <p:cNvSpPr/>
          <p:nvPr/>
        </p:nvSpPr>
        <p:spPr>
          <a:xfrm>
            <a:off x="4819277" y="3089871"/>
            <a:ext cx="597729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5%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A2BDB9-1445-E340-8213-305B6ED0A404}"/>
              </a:ext>
            </a:extLst>
          </p:cNvPr>
          <p:cNvSpPr txBox="1"/>
          <p:nvPr/>
        </p:nvSpPr>
        <p:spPr>
          <a:xfrm>
            <a:off x="4592550" y="1375844"/>
            <a:ext cx="180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Proyecto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0AC0F7-42CC-C143-8654-BFF9F1075019}"/>
              </a:ext>
            </a:extLst>
          </p:cNvPr>
          <p:cNvSpPr txBox="1"/>
          <p:nvPr/>
        </p:nvSpPr>
        <p:spPr>
          <a:xfrm>
            <a:off x="4592550" y="2800246"/>
            <a:ext cx="21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Ejercicios semanales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7530D1E-2587-4A4F-88E5-7CAB9DB0FBF8}"/>
              </a:ext>
            </a:extLst>
          </p:cNvPr>
          <p:cNvSpPr/>
          <p:nvPr/>
        </p:nvSpPr>
        <p:spPr>
          <a:xfrm>
            <a:off x="4819279" y="1674311"/>
            <a:ext cx="3350506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7ECA80-5FF0-6644-B327-053D8DDAED10}"/>
              </a:ext>
            </a:extLst>
          </p:cNvPr>
          <p:cNvSpPr/>
          <p:nvPr/>
        </p:nvSpPr>
        <p:spPr>
          <a:xfrm>
            <a:off x="4821895" y="2368576"/>
            <a:ext cx="3350506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90CF81E-B73D-DF48-AC35-C1801CB18199}"/>
              </a:ext>
            </a:extLst>
          </p:cNvPr>
          <p:cNvSpPr txBox="1"/>
          <p:nvPr/>
        </p:nvSpPr>
        <p:spPr>
          <a:xfrm>
            <a:off x="1109612" y="33852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Quiz 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B88CE6-0918-1441-A87B-D75BF3BF6267}"/>
              </a:ext>
            </a:extLst>
          </p:cNvPr>
          <p:cNvSpPr txBox="1"/>
          <p:nvPr/>
        </p:nvSpPr>
        <p:spPr>
          <a:xfrm>
            <a:off x="1109612" y="273686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Quiz 1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A82E6C10-F05B-124D-8174-C6BC851B112B}"/>
              </a:ext>
            </a:extLst>
          </p:cNvPr>
          <p:cNvSpPr/>
          <p:nvPr/>
        </p:nvSpPr>
        <p:spPr>
          <a:xfrm>
            <a:off x="1331640" y="1693106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B63D98-1252-2B4B-83FC-2E1048BE0B67}"/>
              </a:ext>
            </a:extLst>
          </p:cNvPr>
          <p:cNvSpPr txBox="1"/>
          <p:nvPr/>
        </p:nvSpPr>
        <p:spPr>
          <a:xfrm>
            <a:off x="1104913" y="205191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Parcial 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8DF110-E7AB-F14B-B072-F52DC43307F0}"/>
              </a:ext>
            </a:extLst>
          </p:cNvPr>
          <p:cNvSpPr txBox="1"/>
          <p:nvPr/>
        </p:nvSpPr>
        <p:spPr>
          <a:xfrm>
            <a:off x="1104913" y="140348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Parcial 1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C14EEEEC-1FA5-554E-AAE9-F6939FF21A73}"/>
              </a:ext>
            </a:extLst>
          </p:cNvPr>
          <p:cNvSpPr/>
          <p:nvPr/>
        </p:nvSpPr>
        <p:spPr>
          <a:xfrm>
            <a:off x="1331640" y="2350378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4EE2D535-33A4-424C-A75F-636ECCC4056C}"/>
              </a:ext>
            </a:extLst>
          </p:cNvPr>
          <p:cNvSpPr/>
          <p:nvPr/>
        </p:nvSpPr>
        <p:spPr>
          <a:xfrm>
            <a:off x="1334257" y="3044643"/>
            <a:ext cx="861480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7.5%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7893285D-EBCB-1145-AE8A-6B953392BCC4}"/>
              </a:ext>
            </a:extLst>
          </p:cNvPr>
          <p:cNvSpPr/>
          <p:nvPr/>
        </p:nvSpPr>
        <p:spPr>
          <a:xfrm>
            <a:off x="1331640" y="3729195"/>
            <a:ext cx="86409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7.5%</a:t>
            </a:r>
          </a:p>
        </p:txBody>
      </p:sp>
    </p:spTree>
    <p:extLst>
      <p:ext uri="{BB962C8B-B14F-4D97-AF65-F5344CB8AC3E}">
        <p14:creationId xmlns:p14="http://schemas.microsoft.com/office/powerpoint/2010/main" val="3938058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6413</TotalTime>
  <Words>343</Words>
  <Application>Microsoft Macintosh PowerPoint</Application>
  <PresentationFormat>Presentación en pantalla (16:9)</PresentationFormat>
  <Paragraphs>110</Paragraphs>
  <Slides>18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Retrospección</vt:lpstr>
      <vt:lpstr>Ecosistemas de aplicaciones</vt:lpstr>
      <vt:lpstr>Composición del curso</vt:lpstr>
      <vt:lpstr>Fundamentos</vt:lpstr>
      <vt:lpstr>Composición del curso</vt:lpstr>
      <vt:lpstr>Composición del curso</vt:lpstr>
      <vt:lpstr>Android</vt:lpstr>
      <vt:lpstr>TCP y UDP</vt:lpstr>
      <vt:lpstr>Firebase</vt:lpstr>
      <vt:lpstr>Notas</vt:lpstr>
      <vt:lpstr>CLASES</vt:lpstr>
      <vt:lpstr>Comunicación</vt:lpstr>
      <vt:lpstr>Clase 1</vt:lpstr>
      <vt:lpstr>1. Introducción</vt:lpstr>
      <vt:lpstr>Presentación de PowerPoint</vt:lpstr>
      <vt:lpstr>Presentación de PowerPoint</vt:lpstr>
      <vt:lpstr>Presentación de PowerPoint</vt:lpstr>
      <vt:lpstr>Diseño móvil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Microsoft Office User</cp:lastModifiedBy>
  <cp:revision>140</cp:revision>
  <dcterms:modified xsi:type="dcterms:W3CDTF">2021-02-02T05:03:47Z</dcterms:modified>
</cp:coreProperties>
</file>