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368" r:id="rId3"/>
    <p:sldId id="291" r:id="rId4"/>
    <p:sldId id="331" r:id="rId5"/>
    <p:sldId id="366" r:id="rId6"/>
    <p:sldId id="373" r:id="rId7"/>
    <p:sldId id="369" r:id="rId8"/>
    <p:sldId id="370" r:id="rId9"/>
    <p:sldId id="374" r:id="rId10"/>
    <p:sldId id="360" r:id="rId11"/>
    <p:sldId id="361" r:id="rId12"/>
    <p:sldId id="358" r:id="rId13"/>
    <p:sldId id="35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BB1"/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1" autoAdjust="0"/>
    <p:restoredTop sz="94577"/>
  </p:normalViewPr>
  <p:slideViewPr>
    <p:cSldViewPr>
      <p:cViewPr>
        <p:scale>
          <a:sx n="136" d="100"/>
          <a:sy n="136" d="100"/>
        </p:scale>
        <p:origin x="744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Fundamentos de programación para el diseño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DISEÑO DE MEDIOS INTERACTIVOS</a:t>
            </a:r>
            <a:endParaRPr lang="es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75" y="569214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62178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Seguimientos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62177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final entrega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84380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61708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final entrega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61708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final entrega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84380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846424" y="3275215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843807" y="3959767"/>
            <a:ext cx="309372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1114043" y="1698548"/>
            <a:ext cx="24960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D3A4917F-F404-0940-A4EC-FEBFBC16E93F}"/>
              </a:ext>
            </a:extLst>
          </p:cNvPr>
          <p:cNvSpPr/>
          <p:nvPr/>
        </p:nvSpPr>
        <p:spPr>
          <a:xfrm>
            <a:off x="3696509" y="2283718"/>
            <a:ext cx="244949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6226401" y="3003798"/>
            <a:ext cx="2498067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Tarea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integradora</a:t>
            </a:r>
            <a:r>
              <a:rPr lang="en-US" sz="10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EB1D3DB7-4765-C446-8180-AF365A5142BA}"/>
              </a:ext>
            </a:extLst>
          </p:cNvPr>
          <p:cNvSpPr/>
          <p:nvPr/>
        </p:nvSpPr>
        <p:spPr>
          <a:xfrm>
            <a:off x="1672247" y="3665560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53E9C9A-5263-8D4A-9B5D-A0E3249E8AFF}"/>
              </a:ext>
            </a:extLst>
          </p:cNvPr>
          <p:cNvSpPr/>
          <p:nvPr/>
        </p:nvSpPr>
        <p:spPr>
          <a:xfrm>
            <a:off x="2694766" y="3665560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604E7959-96D5-F243-A130-89A69F422A01}"/>
              </a:ext>
            </a:extLst>
          </p:cNvPr>
          <p:cNvSpPr/>
          <p:nvPr/>
        </p:nvSpPr>
        <p:spPr>
          <a:xfrm>
            <a:off x="3220955" y="367199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60F54856-BEAC-C949-AAA2-7CAFB363C4EB}"/>
              </a:ext>
            </a:extLst>
          </p:cNvPr>
          <p:cNvSpPr/>
          <p:nvPr/>
        </p:nvSpPr>
        <p:spPr>
          <a:xfrm>
            <a:off x="4198992" y="3665728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4F62B2E4-399D-A348-B556-303107037990}"/>
              </a:ext>
            </a:extLst>
          </p:cNvPr>
          <p:cNvSpPr/>
          <p:nvPr/>
        </p:nvSpPr>
        <p:spPr>
          <a:xfrm>
            <a:off x="4703048" y="3667529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0BD3842D-30BB-824D-A3C4-BF7DF3D9C08F}"/>
              </a:ext>
            </a:extLst>
          </p:cNvPr>
          <p:cNvSpPr/>
          <p:nvPr/>
        </p:nvSpPr>
        <p:spPr>
          <a:xfrm>
            <a:off x="6226401" y="3654682"/>
            <a:ext cx="42523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F14B41-3261-0348-91A7-F0F500C02E1A}"/>
              </a:ext>
            </a:extLst>
          </p:cNvPr>
          <p:cNvSpPr txBox="1"/>
          <p:nvPr/>
        </p:nvSpPr>
        <p:spPr>
          <a:xfrm>
            <a:off x="156740" y="4240198"/>
            <a:ext cx="873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tareas integradoras se con base en el código presentado. Sin embargo, tenga en cuenta que se debe hacer una sustentación del trabajo para comprobar la autoría del trabajo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Implementación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32687" y="264598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56786" y="213941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442912" y="620640"/>
            <a:ext cx="38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Teórico-prácticas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Laboratorio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625003" y="2067694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625003" y="25677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625003" y="3080341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B29FB9AA-1A1D-9C44-92ED-10AE9AA61DD4}"/>
              </a:ext>
            </a:extLst>
          </p:cNvPr>
          <p:cNvSpPr/>
          <p:nvPr/>
        </p:nvSpPr>
        <p:spPr>
          <a:xfrm>
            <a:off x="1033633" y="315255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Teoría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635104" y="2725234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07C38C-C327-175B-0E50-F64DCD3F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41" y="1347614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Programación en red y Aplicaciones móviles, Fundamentos de programación para DMI.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 dibujar y ver los diferentes estilos artísticos de los tatuajes aunque no tengo ninguno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Quiero formar un grupo de estudiantes que se le midan a problemas algorítmicos retadores y salgan bien librados. Que desarrollen programas de calidad.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8">
            <a:extLst>
              <a:ext uri="{FF2B5EF4-FFF2-40B4-BE49-F238E27FC236}">
                <a16:creationId xmlns:a16="http://schemas.microsoft.com/office/drawing/2014/main" id="{C9690C03-08C0-4A39-131E-69F000B4C316}"/>
              </a:ext>
            </a:extLst>
          </p:cNvPr>
          <p:cNvSpPr txBox="1"/>
          <p:nvPr/>
        </p:nvSpPr>
        <p:spPr>
          <a:xfrm>
            <a:off x="1129360" y="1419622"/>
            <a:ext cx="5098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Introducción a HTML y CSS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Introducción al pensamiento algorítmico y </a:t>
            </a:r>
            <a:r>
              <a:rPr lang="es-ES" dirty="0" err="1">
                <a:solidFill>
                  <a:schemeClr val="tx2"/>
                </a:solidFill>
              </a:rPr>
              <a:t>Javascript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Eventos y manejo del DOM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Programación orientada a objetos y modelo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Herramientas de control de versión</a:t>
            </a:r>
          </a:p>
        </p:txBody>
      </p:sp>
      <p:sp>
        <p:nvSpPr>
          <p:cNvPr id="5" name="Elipse 9">
            <a:extLst>
              <a:ext uri="{FF2B5EF4-FFF2-40B4-BE49-F238E27FC236}">
                <a16:creationId xmlns:a16="http://schemas.microsoft.com/office/drawing/2014/main" id="{CFC7DDD4-4D33-8B0E-4AC0-BB9F140E0554}"/>
              </a:ext>
            </a:extLst>
          </p:cNvPr>
          <p:cNvSpPr/>
          <p:nvPr/>
        </p:nvSpPr>
        <p:spPr>
          <a:xfrm>
            <a:off x="604243" y="1466085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Elipse 10">
            <a:extLst>
              <a:ext uri="{FF2B5EF4-FFF2-40B4-BE49-F238E27FC236}">
                <a16:creationId xmlns:a16="http://schemas.microsoft.com/office/drawing/2014/main" id="{5BB93FC2-4429-20F6-47C5-C210577E721D}"/>
              </a:ext>
            </a:extLst>
          </p:cNvPr>
          <p:cNvSpPr/>
          <p:nvPr/>
        </p:nvSpPr>
        <p:spPr>
          <a:xfrm>
            <a:off x="604243" y="211819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Elipse 12">
            <a:extLst>
              <a:ext uri="{FF2B5EF4-FFF2-40B4-BE49-F238E27FC236}">
                <a16:creationId xmlns:a16="http://schemas.microsoft.com/office/drawing/2014/main" id="{F223EDEE-1276-07D3-4C58-28908C0AA604}"/>
              </a:ext>
            </a:extLst>
          </p:cNvPr>
          <p:cNvSpPr/>
          <p:nvPr/>
        </p:nvSpPr>
        <p:spPr>
          <a:xfrm>
            <a:off x="604243" y="277030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Elipse 13">
            <a:extLst>
              <a:ext uri="{FF2B5EF4-FFF2-40B4-BE49-F238E27FC236}">
                <a16:creationId xmlns:a16="http://schemas.microsoft.com/office/drawing/2014/main" id="{8D074673-1CAA-583E-1592-E18D5FA86E0F}"/>
              </a:ext>
            </a:extLst>
          </p:cNvPr>
          <p:cNvSpPr/>
          <p:nvPr/>
        </p:nvSpPr>
        <p:spPr>
          <a:xfrm>
            <a:off x="604243" y="340288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Elipse 14">
            <a:extLst>
              <a:ext uri="{FF2B5EF4-FFF2-40B4-BE49-F238E27FC236}">
                <a16:creationId xmlns:a16="http://schemas.microsoft.com/office/drawing/2014/main" id="{88767C53-5C61-CBFC-10DB-4FBFFA1115BC}"/>
              </a:ext>
            </a:extLst>
          </p:cNvPr>
          <p:cNvSpPr/>
          <p:nvPr/>
        </p:nvSpPr>
        <p:spPr>
          <a:xfrm>
            <a:off x="604243" y="403547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05419BFD-4E12-D7E6-63D2-20295625BFFA}"/>
              </a:ext>
            </a:extLst>
          </p:cNvPr>
          <p:cNvSpPr/>
          <p:nvPr/>
        </p:nvSpPr>
        <p:spPr>
          <a:xfrm>
            <a:off x="4200566" y="4377838"/>
            <a:ext cx="4520311" cy="2101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4704622" y="2787774"/>
            <a:ext cx="927720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2B2B2B"/>
                </a:solidFill>
              </a:rPr>
              <a:t>DOM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5722345" y="3405901"/>
            <a:ext cx="2998533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2B2B2B"/>
                </a:solidFill>
              </a:rPr>
              <a:t>Objetos y Datos</a:t>
            </a: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637360" y="1635646"/>
            <a:ext cx="1919643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Intro a HTML y CSS</a:t>
            </a: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2672764" y="2155798"/>
            <a:ext cx="144740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Algoritmia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5542325" y="3579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4020546" y="422793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4200566" y="4064358"/>
            <a:ext cx="423664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7341" y="179890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2492744" y="23291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4058540" y="4249772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Elipse 44">
            <a:extLst>
              <a:ext uri="{FF2B5EF4-FFF2-40B4-BE49-F238E27FC236}">
                <a16:creationId xmlns:a16="http://schemas.microsoft.com/office/drawing/2014/main" id="{6CA81BA8-FC2D-082F-6812-DB4374E88245}"/>
              </a:ext>
            </a:extLst>
          </p:cNvPr>
          <p:cNvSpPr/>
          <p:nvPr/>
        </p:nvSpPr>
        <p:spPr>
          <a:xfrm>
            <a:off x="7064660" y="422793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2DFB7E51-FA54-29BB-D4D4-FB58F5672032}"/>
              </a:ext>
            </a:extLst>
          </p:cNvPr>
          <p:cNvSpPr/>
          <p:nvPr/>
        </p:nvSpPr>
        <p:spPr>
          <a:xfrm>
            <a:off x="7244680" y="4064358"/>
            <a:ext cx="423664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25" name="Rectángulo 2">
            <a:extLst>
              <a:ext uri="{FF2B5EF4-FFF2-40B4-BE49-F238E27FC236}">
                <a16:creationId xmlns:a16="http://schemas.microsoft.com/office/drawing/2014/main" id="{F182897E-77EE-CC80-50F6-1CCD713181B1}"/>
              </a:ext>
            </a:extLst>
          </p:cNvPr>
          <p:cNvSpPr/>
          <p:nvPr/>
        </p:nvSpPr>
        <p:spPr>
          <a:xfrm>
            <a:off x="7102654" y="4249772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Elipse 43">
            <a:extLst>
              <a:ext uri="{FF2B5EF4-FFF2-40B4-BE49-F238E27FC236}">
                <a16:creationId xmlns:a16="http://schemas.microsoft.com/office/drawing/2014/main" id="{56EECDD9-50A2-151A-883C-1CE6E1916A18}"/>
              </a:ext>
            </a:extLst>
          </p:cNvPr>
          <p:cNvSpPr/>
          <p:nvPr/>
        </p:nvSpPr>
        <p:spPr>
          <a:xfrm>
            <a:off x="4524602" y="292480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Introducción a HTML y CSS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762453" y="3471148"/>
            <a:ext cx="45639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Con HTML y CSS podemos crear páginas web, seleccionar colores, fuentes, posicionar elementos sobre la pantalla</a:t>
            </a:r>
          </a:p>
        </p:txBody>
      </p:sp>
      <p:pic>
        <p:nvPicPr>
          <p:cNvPr id="1026" name="Picture 2" descr="Introduction to Web Development with HTML, CSS, JavaScript | Coursera">
            <a:extLst>
              <a:ext uri="{FF2B5EF4-FFF2-40B4-BE49-F238E27FC236}">
                <a16:creationId xmlns:a16="http://schemas.microsoft.com/office/drawing/2014/main" id="{2AF75E81-0670-9FDB-64D4-24DFF776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26499"/>
            <a:ext cx="2801435" cy="28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</a:t>
            </a:r>
          </a:p>
          <a:p>
            <a:r>
              <a:rPr lang="es-ES" dirty="0" err="1">
                <a:solidFill>
                  <a:schemeClr val="tx2"/>
                </a:solidFill>
              </a:rPr>
              <a:t>Algortimia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784263" y="2733769"/>
            <a:ext cx="39634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Aprender a programar es una necesidad en el mundo de hoy.</a:t>
            </a:r>
          </a:p>
          <a:p>
            <a:pPr algn="ctr"/>
            <a:endParaRPr lang="es-ES" dirty="0">
              <a:solidFill>
                <a:schemeClr val="tx2"/>
              </a:solidFill>
            </a:endParaRPr>
          </a:p>
          <a:p>
            <a:pPr algn="ctr"/>
            <a:r>
              <a:rPr lang="es-ES" dirty="0">
                <a:solidFill>
                  <a:schemeClr val="tx2"/>
                </a:solidFill>
              </a:rPr>
              <a:t>Esto nos permitirá saber cómo “fluye” una aplicación web</a:t>
            </a:r>
          </a:p>
        </p:txBody>
      </p:sp>
      <p:pic>
        <p:nvPicPr>
          <p:cNvPr id="3074" name="Picture 2" descr="What is an algorithm? A simple description and some famous examples">
            <a:extLst>
              <a:ext uri="{FF2B5EF4-FFF2-40B4-BE49-F238E27FC236}">
                <a16:creationId xmlns:a16="http://schemas.microsoft.com/office/drawing/2014/main" id="{3E322F49-A1E1-0F16-7C35-6F22534E8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3" r="10193"/>
          <a:stretch/>
        </p:blipFill>
        <p:spPr bwMode="auto">
          <a:xfrm>
            <a:off x="5396932" y="1735083"/>
            <a:ext cx="3207516" cy="230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3</a:t>
            </a:r>
          </a:p>
          <a:p>
            <a:r>
              <a:rPr lang="es-ES" dirty="0">
                <a:solidFill>
                  <a:schemeClr val="tx2"/>
                </a:solidFill>
              </a:rPr>
              <a:t>Eventos y manejo del DOM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FD9400FB-80E1-FB5A-7CEB-37177E61D1B0}"/>
              </a:ext>
            </a:extLst>
          </p:cNvPr>
          <p:cNvSpPr/>
          <p:nvPr/>
        </p:nvSpPr>
        <p:spPr>
          <a:xfrm>
            <a:off x="762559" y="2941630"/>
            <a:ext cx="3916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Con JS, CSS y HTML combinados podemos dominar todo el contenido para tomar control de los eventos del usuario</a:t>
            </a:r>
          </a:p>
        </p:txBody>
      </p:sp>
      <p:pic>
        <p:nvPicPr>
          <p:cNvPr id="7" name="Picture 2" descr="HTML Basics — The 10 Concepts. HTML Hypertext markup language is the… | by  readizo com | Medium">
            <a:extLst>
              <a:ext uri="{FF2B5EF4-FFF2-40B4-BE49-F238E27FC236}">
                <a16:creationId xmlns:a16="http://schemas.microsoft.com/office/drawing/2014/main" id="{2C2B0D86-BD60-6889-07F8-8E3D521A4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2" r="3286" b="11266"/>
          <a:stretch/>
        </p:blipFill>
        <p:spPr bwMode="auto">
          <a:xfrm>
            <a:off x="7380224" y="1779662"/>
            <a:ext cx="1080207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ML Basics — The 10 Concepts. HTML Hypertext markup language is the… | by  readizo com | Medium">
            <a:extLst>
              <a:ext uri="{FF2B5EF4-FFF2-40B4-BE49-F238E27FC236}">
                <a16:creationId xmlns:a16="http://schemas.microsoft.com/office/drawing/2014/main" id="{798A77BD-C5B3-B6E7-309F-D05D94D56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 r="36214" b="11266"/>
          <a:stretch/>
        </p:blipFill>
        <p:spPr bwMode="auto">
          <a:xfrm>
            <a:off x="6119608" y="1779662"/>
            <a:ext cx="1080207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3A0322-87CD-D31B-2742-A71275561FBB}"/>
              </a:ext>
            </a:extLst>
          </p:cNvPr>
          <p:cNvSpPr/>
          <p:nvPr/>
        </p:nvSpPr>
        <p:spPr>
          <a:xfrm>
            <a:off x="4859199" y="1778541"/>
            <a:ext cx="1080000" cy="171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3" name="Picture 2" descr="HTML Basics — The 10 Concepts. HTML Hypertext markup language is the… | by  readizo com | Medium">
            <a:extLst>
              <a:ext uri="{FF2B5EF4-FFF2-40B4-BE49-F238E27FC236}">
                <a16:creationId xmlns:a16="http://schemas.microsoft.com/office/drawing/2014/main" id="{D1D001ED-3463-C47A-1464-459D771C2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9" t="-428" r="73327" b="11693"/>
          <a:stretch/>
        </p:blipFill>
        <p:spPr bwMode="auto">
          <a:xfrm>
            <a:off x="4823984" y="1770198"/>
            <a:ext cx="1080207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ágenes de Html Logo | Vectores, fotos de stock y PSD gratuitos">
            <a:extLst>
              <a:ext uri="{FF2B5EF4-FFF2-40B4-BE49-F238E27FC236}">
                <a16:creationId xmlns:a16="http://schemas.microsoft.com/office/drawing/2014/main" id="{A9AF1C2D-EF6A-FA03-A44F-C5785AAF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48" y="3400757"/>
            <a:ext cx="486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9CDB256-3991-31A6-D07A-6AE93508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38" y="3400757"/>
            <a:ext cx="48600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A84A4F-97F9-6B70-C7A2-0904AD57F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327" y="3400757"/>
            <a:ext cx="486000" cy="552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0D94F0-CD3D-FE4E-ED22-AEBCAE663248}"/>
              </a:ext>
            </a:extLst>
          </p:cNvPr>
          <p:cNvSpPr txBox="1"/>
          <p:nvPr/>
        </p:nvSpPr>
        <p:spPr>
          <a:xfrm>
            <a:off x="5048899" y="3892887"/>
            <a:ext cx="7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HTML</a:t>
            </a:r>
            <a:endParaRPr lang="en-C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C3E30-4340-D46B-A24D-86171E88A4A7}"/>
              </a:ext>
            </a:extLst>
          </p:cNvPr>
          <p:cNvSpPr txBox="1"/>
          <p:nvPr/>
        </p:nvSpPr>
        <p:spPr>
          <a:xfrm>
            <a:off x="6310937" y="3892887"/>
            <a:ext cx="7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CSS</a:t>
            </a:r>
            <a:endParaRPr lang="en-C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B5CE3-19F9-4336-1ED0-B9D133067F6A}"/>
              </a:ext>
            </a:extLst>
          </p:cNvPr>
          <p:cNvSpPr txBox="1"/>
          <p:nvPr/>
        </p:nvSpPr>
        <p:spPr>
          <a:xfrm>
            <a:off x="7572975" y="3920171"/>
            <a:ext cx="7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JS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7332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Objetos y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719572" y="2695633"/>
            <a:ext cx="3987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Los datos de los programas se representan como “objetos”, un concepto muy importante en los sistemas de información y la web</a:t>
            </a:r>
          </a:p>
        </p:txBody>
      </p:sp>
      <p:pic>
        <p:nvPicPr>
          <p:cNvPr id="4098" name="Picture 2" descr="De qué hablamos cuando hablamos de Big Data? – Proyectos y Desarrollos  ISARQ C.A.">
            <a:extLst>
              <a:ext uri="{FF2B5EF4-FFF2-40B4-BE49-F238E27FC236}">
                <a16:creationId xmlns:a16="http://schemas.microsoft.com/office/drawing/2014/main" id="{8EBBDDE9-7925-B7A7-0E20-4A2B1AFD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7037"/>
            <a:ext cx="3813043" cy="28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4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 err="1">
                <a:solidFill>
                  <a:schemeClr val="tx2"/>
                </a:solidFill>
              </a:rPr>
              <a:t>Versionamiento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719572" y="2695633"/>
            <a:ext cx="37169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Finalmente y no menos importante, los sistemas de control de versión permiten almacenar un proyecto en la nube.</a:t>
            </a:r>
          </a:p>
          <a:p>
            <a:pPr algn="ctr"/>
            <a:endParaRPr lang="es-ES" dirty="0">
              <a:solidFill>
                <a:schemeClr val="tx2"/>
              </a:solidFill>
            </a:endParaRPr>
          </a:p>
          <a:p>
            <a:pPr algn="ctr"/>
            <a:r>
              <a:rPr lang="es-ES" dirty="0">
                <a:solidFill>
                  <a:schemeClr val="tx2"/>
                </a:solidFill>
              </a:rPr>
              <a:t>Permite el trabajo colaborativo de varios integrantes.</a:t>
            </a:r>
          </a:p>
        </p:txBody>
      </p:sp>
      <p:pic>
        <p:nvPicPr>
          <p:cNvPr id="5126" name="Picture 6" descr="Git Branch y Merge de cero a crack | by Alfonso Eduardo Carrillo Paredes |  Medium">
            <a:extLst>
              <a:ext uri="{FF2B5EF4-FFF2-40B4-BE49-F238E27FC236}">
                <a16:creationId xmlns:a16="http://schemas.microsoft.com/office/drawing/2014/main" id="{F47BC7A5-1E78-0DF4-59CE-8E6AF23C0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r="5901"/>
          <a:stretch/>
        </p:blipFill>
        <p:spPr bwMode="auto">
          <a:xfrm>
            <a:off x="4461060" y="1634896"/>
            <a:ext cx="4251279" cy="24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50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7283</TotalTime>
  <Words>508</Words>
  <Application>Microsoft Macintosh PowerPoint</Application>
  <PresentationFormat>On-screen Show (16:9)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Fundamentos de programación para el diseño</vt:lpstr>
      <vt:lpstr>DOMICIANO RINCÓN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145</cp:revision>
  <dcterms:modified xsi:type="dcterms:W3CDTF">2022-08-02T02:35:38Z</dcterms:modified>
</cp:coreProperties>
</file>