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7" r:id="rId5"/>
    <p:sldId id="266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8"/>
  </p:normalViewPr>
  <p:slideViewPr>
    <p:cSldViewPr snapToGrid="0">
      <p:cViewPr>
        <p:scale>
          <a:sx n="103" d="100"/>
          <a:sy n="103" d="100"/>
        </p:scale>
        <p:origin x="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30/08/24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es/agile/project-management/user-sto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ucumber.io/docs/gherk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lanningpokeronlin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sana.com/resources/story-points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ductplan.com/glossary/moscow-prioritiza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SCRUM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Metodología ágil de desarrollo de proyectos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CO" dirty="0"/>
          </a:p>
        </p:txBody>
      </p:sp>
      <p:pic>
        <p:nvPicPr>
          <p:cNvPr id="1026" name="Picture 2" descr="scrum">
            <a:extLst>
              <a:ext uri="{FF2B5EF4-FFF2-40B4-BE49-F238E27FC236}">
                <a16:creationId xmlns:a16="http://schemas.microsoft.com/office/drawing/2014/main" id="{BD8B61BE-A80F-63D1-5744-4B3896513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514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Historias de usuario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8D2D0-AE63-FF60-A1AC-085BC0CB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41677"/>
            <a:ext cx="10202091" cy="832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0" dirty="0">
                <a:solidFill>
                  <a:srgbClr val="091E42"/>
                </a:solidFill>
                <a:effectLst/>
                <a:latin typeface="Charlie Text"/>
              </a:rPr>
              <a:t>“Como [</a:t>
            </a:r>
            <a:r>
              <a:rPr lang="en-US" sz="4400" b="1" i="0" dirty="0" err="1">
                <a:solidFill>
                  <a:srgbClr val="091E42"/>
                </a:solidFill>
                <a:effectLst/>
                <a:latin typeface="Charlie Text"/>
              </a:rPr>
              <a:t>perfil</a:t>
            </a:r>
            <a:r>
              <a:rPr lang="en-US" sz="4400" b="1" i="0" dirty="0">
                <a:solidFill>
                  <a:srgbClr val="091E42"/>
                </a:solidFill>
                <a:effectLst/>
                <a:latin typeface="Charlie Text"/>
              </a:rPr>
              <a:t>], [</a:t>
            </a:r>
            <a:r>
              <a:rPr lang="en-US" sz="4400" b="1" i="0" dirty="0" err="1">
                <a:solidFill>
                  <a:srgbClr val="091E42"/>
                </a:solidFill>
                <a:effectLst/>
                <a:latin typeface="Charlie Text"/>
              </a:rPr>
              <a:t>quiero</a:t>
            </a:r>
            <a:r>
              <a:rPr lang="en-US" sz="4400" b="1" i="0" dirty="0">
                <a:solidFill>
                  <a:srgbClr val="091E42"/>
                </a:solidFill>
                <a:effectLst/>
                <a:latin typeface="Charlie Text"/>
              </a:rPr>
              <a:t>] [para]”</a:t>
            </a:r>
            <a:endParaRPr lang="en-CO" sz="4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7F87044-F0AF-DAD7-10C6-E403F3F36991}"/>
              </a:ext>
            </a:extLst>
          </p:cNvPr>
          <p:cNvSpPr txBox="1">
            <a:spLocks/>
          </p:cNvSpPr>
          <p:nvPr/>
        </p:nvSpPr>
        <p:spPr>
          <a:xfrm>
            <a:off x="1097279" y="3598335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91E42"/>
                </a:solidFill>
                <a:latin typeface="Charlie Text"/>
              </a:rPr>
              <a:t>Perfil</a:t>
            </a:r>
            <a:endParaRPr lang="en-US" b="1" dirty="0">
              <a:solidFill>
                <a:srgbClr val="091E42"/>
              </a:solidFill>
              <a:latin typeface="Charlie Text"/>
            </a:endParaRPr>
          </a:p>
          <a:p>
            <a:r>
              <a:rPr lang="en-US" dirty="0">
                <a:solidFill>
                  <a:srgbClr val="091E42"/>
                </a:solidFill>
                <a:latin typeface="Charlie Text"/>
              </a:rPr>
              <a:t>Se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refiere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al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usuario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.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Quién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es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el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usuario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que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usa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la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característica</a:t>
            </a:r>
            <a:endParaRPr lang="en-CO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391DAB4-2EC1-D854-BC67-785C3EB0D962}"/>
              </a:ext>
            </a:extLst>
          </p:cNvPr>
          <p:cNvSpPr txBox="1">
            <a:spLocks/>
          </p:cNvSpPr>
          <p:nvPr/>
        </p:nvSpPr>
        <p:spPr>
          <a:xfrm>
            <a:off x="4454433" y="3598335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91E42"/>
                </a:solidFill>
                <a:latin typeface="Charlie Text"/>
              </a:rPr>
              <a:t>Quiero</a:t>
            </a:r>
            <a:endParaRPr lang="en-US" b="1" dirty="0">
              <a:solidFill>
                <a:srgbClr val="091E42"/>
              </a:solidFill>
              <a:latin typeface="Charlie Text"/>
            </a:endParaRPr>
          </a:p>
          <a:p>
            <a:r>
              <a:rPr lang="en-US" dirty="0">
                <a:solidFill>
                  <a:srgbClr val="091E42"/>
                </a:solidFill>
                <a:latin typeface="Charlie Text"/>
              </a:rPr>
              <a:t>La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acción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del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usuario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dentro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del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artefacto</a:t>
            </a:r>
            <a:endParaRPr lang="en-CO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8B1B2D-6877-14B6-B3B7-E726053ABA52}"/>
              </a:ext>
            </a:extLst>
          </p:cNvPr>
          <p:cNvSpPr txBox="1">
            <a:spLocks/>
          </p:cNvSpPr>
          <p:nvPr/>
        </p:nvSpPr>
        <p:spPr>
          <a:xfrm>
            <a:off x="7811588" y="3598335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91E42"/>
                </a:solidFill>
                <a:latin typeface="Charlie Text"/>
              </a:rPr>
              <a:t>Para</a:t>
            </a:r>
          </a:p>
          <a:p>
            <a:r>
              <a:rPr lang="en-US" dirty="0" err="1">
                <a:solidFill>
                  <a:srgbClr val="091E42"/>
                </a:solidFill>
                <a:latin typeface="Charlie Text"/>
              </a:rPr>
              <a:t>Cuál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es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el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problema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que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resuelve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esta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característica</a:t>
            </a:r>
            <a:endParaRPr lang="en-C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3003E-D3DD-258B-49BA-D3930B92DF32}"/>
              </a:ext>
            </a:extLst>
          </p:cNvPr>
          <p:cNvSpPr txBox="1"/>
          <p:nvPr/>
        </p:nvSpPr>
        <p:spPr>
          <a:xfrm>
            <a:off x="0" y="5830689"/>
            <a:ext cx="773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https://www.atlassian.com/es/agile/project-management/user-stories</a:t>
            </a:r>
            <a:endParaRPr lang="en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aceptación</a:t>
            </a:r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5D3F5-1597-1BB9-477E-0605E2354C99}"/>
              </a:ext>
            </a:extLst>
          </p:cNvPr>
          <p:cNvSpPr txBox="1"/>
          <p:nvPr/>
        </p:nvSpPr>
        <p:spPr>
          <a:xfrm>
            <a:off x="0" y="59989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https://cucumber.io/docs/gherkin/</a:t>
            </a:r>
            <a:endParaRPr lang="en-CO" dirty="0">
              <a:solidFill>
                <a:srgbClr val="7030A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C361A0C-E559-0143-CE73-D8B32E0AAE5E}"/>
              </a:ext>
            </a:extLst>
          </p:cNvPr>
          <p:cNvSpPr txBox="1">
            <a:spLocks/>
          </p:cNvSpPr>
          <p:nvPr/>
        </p:nvSpPr>
        <p:spPr>
          <a:xfrm>
            <a:off x="1025434" y="1835695"/>
            <a:ext cx="10202091" cy="139745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sz="4400" b="1" dirty="0" err="1">
                <a:solidFill>
                  <a:srgbClr val="091E42"/>
                </a:solidFill>
                <a:latin typeface="Charlie Text"/>
              </a:rPr>
              <a:t>Escenario</a:t>
            </a:r>
            <a:endParaRPr lang="en-US" sz="4400" b="1" dirty="0">
              <a:solidFill>
                <a:srgbClr val="091E42"/>
              </a:solidFill>
              <a:latin typeface="Charlie Text"/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Agregar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productos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al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carrito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compras</a:t>
            </a:r>
            <a:endParaRPr lang="en-US" sz="4400" b="1" dirty="0">
              <a:solidFill>
                <a:schemeClr val="accent2">
                  <a:lumMod val="75000"/>
                </a:schemeClr>
              </a:solidFill>
              <a:latin typeface="Charlie Text"/>
            </a:endParaRP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sz="4400" b="1" dirty="0">
                <a:solidFill>
                  <a:srgbClr val="091E42"/>
                </a:solidFill>
                <a:latin typeface="Charlie Text"/>
              </a:rPr>
              <a:t>“Dado [</a:t>
            </a:r>
            <a:r>
              <a:rPr lang="en-US" sz="4400" b="1" dirty="0" err="1">
                <a:solidFill>
                  <a:srgbClr val="091E42"/>
                </a:solidFill>
                <a:latin typeface="Charlie Text"/>
              </a:rPr>
              <a:t>contexto</a:t>
            </a:r>
            <a:r>
              <a:rPr lang="en-US" sz="4400" b="1" dirty="0">
                <a:solidFill>
                  <a:srgbClr val="091E42"/>
                </a:solidFill>
                <a:latin typeface="Charlie Text"/>
              </a:rPr>
              <a:t>], </a:t>
            </a:r>
            <a:r>
              <a:rPr lang="en-US" sz="4400" b="1" dirty="0" err="1">
                <a:solidFill>
                  <a:srgbClr val="091E42"/>
                </a:solidFill>
                <a:latin typeface="Charlie Text"/>
              </a:rPr>
              <a:t>Cuando</a:t>
            </a:r>
            <a:r>
              <a:rPr lang="en-US" sz="4400" b="1" dirty="0">
                <a:solidFill>
                  <a:srgbClr val="091E42"/>
                </a:solidFill>
                <a:latin typeface="Charlie Text"/>
              </a:rPr>
              <a:t> [</a:t>
            </a:r>
            <a:r>
              <a:rPr lang="en-US" sz="4400" b="1" dirty="0" err="1">
                <a:solidFill>
                  <a:srgbClr val="091E42"/>
                </a:solidFill>
                <a:latin typeface="Charlie Text"/>
              </a:rPr>
              <a:t>acción</a:t>
            </a:r>
            <a:r>
              <a:rPr lang="en-US" sz="4400" b="1" dirty="0">
                <a:solidFill>
                  <a:srgbClr val="091E42"/>
                </a:solidFill>
                <a:latin typeface="Charlie Text"/>
              </a:rPr>
              <a:t>], </a:t>
            </a:r>
            <a:r>
              <a:rPr lang="en-US" sz="4400" b="1" dirty="0" err="1">
                <a:solidFill>
                  <a:srgbClr val="091E42"/>
                </a:solidFill>
                <a:latin typeface="Charlie Text"/>
              </a:rPr>
              <a:t>Entonces</a:t>
            </a:r>
            <a:r>
              <a:rPr lang="en-US" sz="4400" b="1" dirty="0">
                <a:solidFill>
                  <a:srgbClr val="091E42"/>
                </a:solidFill>
                <a:latin typeface="Charlie Text"/>
              </a:rPr>
              <a:t> [</a:t>
            </a:r>
            <a:r>
              <a:rPr lang="en-US" sz="4400" b="1" dirty="0" err="1">
                <a:solidFill>
                  <a:srgbClr val="091E42"/>
                </a:solidFill>
                <a:latin typeface="Charlie Text"/>
              </a:rPr>
              <a:t>resultado</a:t>
            </a:r>
            <a:r>
              <a:rPr lang="en-US" sz="4400" b="1" dirty="0">
                <a:solidFill>
                  <a:srgbClr val="091E42"/>
                </a:solidFill>
                <a:latin typeface="Charlie Text"/>
              </a:rPr>
              <a:t>]”</a:t>
            </a:r>
            <a:endParaRPr lang="en-CO" sz="4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409E992-95FA-9CCA-9290-2438B0020AF8}"/>
              </a:ext>
            </a:extLst>
          </p:cNvPr>
          <p:cNvSpPr txBox="1">
            <a:spLocks/>
          </p:cNvSpPr>
          <p:nvPr/>
        </p:nvSpPr>
        <p:spPr>
          <a:xfrm>
            <a:off x="336000" y="3335928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91E42"/>
                </a:solidFill>
                <a:latin typeface="Charlie Text"/>
              </a:rPr>
              <a:t>Escenario</a:t>
            </a:r>
            <a:endParaRPr lang="en-US" b="1" dirty="0">
              <a:solidFill>
                <a:srgbClr val="091E42"/>
              </a:solidFill>
              <a:latin typeface="Charlie Text"/>
            </a:endParaRPr>
          </a:p>
          <a:p>
            <a:r>
              <a:rPr lang="en-US" dirty="0">
                <a:solidFill>
                  <a:srgbClr val="091E42"/>
                </a:solidFill>
                <a:latin typeface="Charlie Text"/>
              </a:rPr>
              <a:t>Describe un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caso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específico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dentro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de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esa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funcionalidad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.</a:t>
            </a:r>
            <a:endParaRPr lang="en-CO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4FCB6E1-D5F6-8CD1-F11A-161018FBD844}"/>
              </a:ext>
            </a:extLst>
          </p:cNvPr>
          <p:cNvSpPr txBox="1">
            <a:spLocks/>
          </p:cNvSpPr>
          <p:nvPr/>
        </p:nvSpPr>
        <p:spPr>
          <a:xfrm>
            <a:off x="6096000" y="3335928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91E42"/>
                </a:solidFill>
                <a:latin typeface="Charlie Text"/>
              </a:rPr>
              <a:t>Acción</a:t>
            </a:r>
            <a:endParaRPr lang="en-US" b="1" dirty="0">
              <a:solidFill>
                <a:srgbClr val="091E42"/>
              </a:solidFill>
              <a:latin typeface="Charlie Text"/>
            </a:endParaRPr>
          </a:p>
          <a:p>
            <a:r>
              <a:rPr lang="en-US" dirty="0">
                <a:solidFill>
                  <a:srgbClr val="091E42"/>
                </a:solidFill>
                <a:latin typeface="Charlie Text"/>
              </a:rPr>
              <a:t>La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acción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del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usuario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dentro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del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artefacto</a:t>
            </a:r>
            <a:endParaRPr lang="en-CO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B146936-CBC8-9BFC-950B-1B10FBCE71B0}"/>
              </a:ext>
            </a:extLst>
          </p:cNvPr>
          <p:cNvSpPr txBox="1">
            <a:spLocks/>
          </p:cNvSpPr>
          <p:nvPr/>
        </p:nvSpPr>
        <p:spPr>
          <a:xfrm>
            <a:off x="8976000" y="3335928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91E42"/>
                </a:solidFill>
                <a:latin typeface="Charlie Text"/>
              </a:rPr>
              <a:t>Resultado</a:t>
            </a:r>
            <a:endParaRPr lang="en-US" b="1" dirty="0">
              <a:solidFill>
                <a:srgbClr val="091E42"/>
              </a:solidFill>
              <a:latin typeface="Charlie Text"/>
            </a:endParaRPr>
          </a:p>
          <a:p>
            <a:r>
              <a:rPr lang="en-US" dirty="0" err="1">
                <a:solidFill>
                  <a:srgbClr val="091E42"/>
                </a:solidFill>
                <a:latin typeface="Charlie Text"/>
              </a:rPr>
              <a:t>Cuál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es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el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problema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que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resuelve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esta</a:t>
            </a:r>
            <a:r>
              <a:rPr lang="en-US" dirty="0">
                <a:solidFill>
                  <a:srgbClr val="091E42"/>
                </a:solidFill>
                <a:latin typeface="Charlie Text"/>
              </a:rPr>
              <a:t> </a:t>
            </a:r>
            <a:r>
              <a:rPr lang="en-US" dirty="0" err="1">
                <a:solidFill>
                  <a:srgbClr val="091E42"/>
                </a:solidFill>
                <a:latin typeface="Charlie Text"/>
              </a:rPr>
              <a:t>característica</a:t>
            </a:r>
            <a:endParaRPr lang="en-CO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0C6ED00-F5CD-712E-4A7E-72418BA65C71}"/>
              </a:ext>
            </a:extLst>
          </p:cNvPr>
          <p:cNvSpPr txBox="1">
            <a:spLocks/>
          </p:cNvSpPr>
          <p:nvPr/>
        </p:nvSpPr>
        <p:spPr>
          <a:xfrm>
            <a:off x="3216000" y="3335928"/>
            <a:ext cx="2880000" cy="1877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rgbClr val="091E42"/>
                </a:solidFill>
                <a:latin typeface="Charlie Text"/>
              </a:rPr>
              <a:t>Contexto</a:t>
            </a:r>
            <a:endParaRPr lang="en-US" b="1" dirty="0">
              <a:solidFill>
                <a:srgbClr val="091E42"/>
              </a:solidFill>
              <a:latin typeface="Charlie Text"/>
            </a:endParaRPr>
          </a:p>
          <a:p>
            <a:r>
              <a:rPr lang="en-US" dirty="0" err="1"/>
              <a:t>Establece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: </a:t>
            </a:r>
            <a:endParaRPr lang="en-CO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1C0FB58-3076-BBC3-230A-7162DDAA3CCB}"/>
              </a:ext>
            </a:extLst>
          </p:cNvPr>
          <p:cNvSpPr txBox="1">
            <a:spLocks/>
          </p:cNvSpPr>
          <p:nvPr/>
        </p:nvSpPr>
        <p:spPr>
          <a:xfrm>
            <a:off x="336000" y="4809947"/>
            <a:ext cx="2880000" cy="11009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agrega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producto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carrito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compras</a:t>
            </a:r>
            <a:endParaRPr lang="en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CC89725-4C83-3687-4E39-7E5059F7FA01}"/>
              </a:ext>
            </a:extLst>
          </p:cNvPr>
          <p:cNvSpPr txBox="1">
            <a:spLocks/>
          </p:cNvSpPr>
          <p:nvPr/>
        </p:nvSpPr>
        <p:spPr>
          <a:xfrm>
            <a:off x="6096000" y="4809947"/>
            <a:ext cx="2880000" cy="11009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hace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clic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botón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Agregar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carrito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endParaRPr lang="en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EDDEDC4-220E-412F-8BDD-087BD9F5A4D3}"/>
              </a:ext>
            </a:extLst>
          </p:cNvPr>
          <p:cNvSpPr txBox="1">
            <a:spLocks/>
          </p:cNvSpPr>
          <p:nvPr/>
        </p:nvSpPr>
        <p:spPr>
          <a:xfrm>
            <a:off x="8976000" y="4809947"/>
            <a:ext cx="2880000" cy="11009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producto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añade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carrito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compras</a:t>
            </a:r>
            <a:endParaRPr lang="en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E862939-42B8-A392-88C5-43F378F27691}"/>
              </a:ext>
            </a:extLst>
          </p:cNvPr>
          <p:cNvSpPr txBox="1">
            <a:spLocks/>
          </p:cNvSpPr>
          <p:nvPr/>
        </p:nvSpPr>
        <p:spPr>
          <a:xfrm>
            <a:off x="3216000" y="4809947"/>
            <a:ext cx="2880000" cy="11009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está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página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detalles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 un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producto</a:t>
            </a:r>
            <a:endParaRPr lang="en-CO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Estimación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083629" cy="4351338"/>
          </a:xfrm>
        </p:spPr>
        <p:txBody>
          <a:bodyPr>
            <a:normAutofit/>
          </a:bodyPr>
          <a:lstStyle/>
          <a:p>
            <a:r>
              <a:rPr lang="es-ES" dirty="0" err="1"/>
              <a:t>Planning</a:t>
            </a:r>
            <a:r>
              <a:rPr lang="es-ES" dirty="0"/>
              <a:t> </a:t>
            </a:r>
            <a:r>
              <a:rPr lang="es-ES" dirty="0" err="1"/>
              <a:t>poker</a:t>
            </a:r>
            <a:endParaRPr lang="es-ES" dirty="0"/>
          </a:p>
          <a:p>
            <a:r>
              <a:rPr lang="es-CO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https://planningpokeronline.com/</a:t>
            </a:r>
            <a:endParaRPr lang="es-ES" dirty="0">
              <a:solidFill>
                <a:srgbClr val="7030A0"/>
              </a:solidFill>
            </a:endParaRPr>
          </a:p>
          <a:p>
            <a:endParaRPr lang="es-CO" dirty="0"/>
          </a:p>
        </p:txBody>
      </p:sp>
      <p:pic>
        <p:nvPicPr>
          <p:cNvPr id="2050" name="Picture 2" descr="Planning Poker">
            <a:extLst>
              <a:ext uri="{FF2B5EF4-FFF2-40B4-BE49-F238E27FC236}">
                <a16:creationId xmlns:a16="http://schemas.microsoft.com/office/drawing/2014/main" id="{36CD0770-3497-04CD-2415-EC36E0BC5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992194"/>
            <a:ext cx="3591379" cy="201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ory Points: Estimation Guide for User Stories in Agile [2024] • Asana">
            <a:extLst>
              <a:ext uri="{FF2B5EF4-FFF2-40B4-BE49-F238E27FC236}">
                <a16:creationId xmlns:a16="http://schemas.microsoft.com/office/drawing/2014/main" id="{3B880B56-03EF-3431-F12A-7D9D8575B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32370" r="5371" b="7492"/>
          <a:stretch/>
        </p:blipFill>
        <p:spPr bwMode="auto">
          <a:xfrm>
            <a:off x="5609967" y="593128"/>
            <a:ext cx="6495535" cy="529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95AB-4C56-C273-3277-33F069D86A8E}"/>
              </a:ext>
            </a:extLst>
          </p:cNvPr>
          <p:cNvSpPr txBox="1"/>
          <p:nvPr/>
        </p:nvSpPr>
        <p:spPr>
          <a:xfrm>
            <a:off x="5808705" y="588792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https://asana.com/resources/story-points</a:t>
            </a:r>
            <a:endParaRPr lang="en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Priorización</a:t>
            </a:r>
            <a:endParaRPr lang="es-CO" dirty="0"/>
          </a:p>
        </p:txBody>
      </p:sp>
      <p:pic>
        <p:nvPicPr>
          <p:cNvPr id="3074" name="Picture 2" descr="Moscow">
            <a:extLst>
              <a:ext uri="{FF2B5EF4-FFF2-40B4-BE49-F238E27FC236}">
                <a16:creationId xmlns:a16="http://schemas.microsoft.com/office/drawing/2014/main" id="{C2E93172-4BB7-1457-BB48-B462E93F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62" y="1825625"/>
            <a:ext cx="7105135" cy="37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55026-E02B-E81B-F971-B499DC7AFFD0}"/>
              </a:ext>
            </a:extLst>
          </p:cNvPr>
          <p:cNvSpPr txBox="1"/>
          <p:nvPr/>
        </p:nvSpPr>
        <p:spPr>
          <a:xfrm>
            <a:off x="2961503" y="544831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https://www.productplan.com/glossary/moscow-prioritization/</a:t>
            </a:r>
            <a:endParaRPr lang="en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6194</TotalTime>
  <Words>212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Charlie Text</vt:lpstr>
      <vt:lpstr>Retrospección</vt:lpstr>
      <vt:lpstr>SCRUM</vt:lpstr>
      <vt:lpstr>Metodología</vt:lpstr>
      <vt:lpstr>Historias de usuario</vt:lpstr>
      <vt:lpstr>Criterios de aceptación</vt:lpstr>
      <vt:lpstr>Estimación</vt:lpstr>
      <vt:lpstr>Priorización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43</cp:revision>
  <dcterms:created xsi:type="dcterms:W3CDTF">2019-01-27T18:48:16Z</dcterms:created>
  <dcterms:modified xsi:type="dcterms:W3CDTF">2024-08-30T14:13:58Z</dcterms:modified>
</cp:coreProperties>
</file>