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1" r:id="rId9"/>
    <p:sldId id="272" r:id="rId10"/>
    <p:sldId id="273" r:id="rId11"/>
    <p:sldId id="258" r:id="rId12"/>
    <p:sldId id="259" r:id="rId13"/>
    <p:sldId id="260" r:id="rId14"/>
    <p:sldId id="261" r:id="rId15"/>
    <p:sldId id="262" r:id="rId16"/>
    <p:sldId id="263" r:id="rId17"/>
    <p:sldId id="270" r:id="rId18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06D"/>
    <a:srgbClr val="2183F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 varScale="1">
        <p:scale>
          <a:sx n="138" d="100"/>
          <a:sy n="138" d="100"/>
        </p:scale>
        <p:origin x="1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2416-9412-8E11-2030-B7894DBDA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0C03E-F4FC-5CFE-8133-8F434DCB5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A6CA0-5733-0048-4740-8E62C875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B74B-77A3-A641-A127-A92F0D249E5F}" type="datetimeFigureOut">
              <a:rPr lang="en-CO" smtClean="0"/>
              <a:t>11/04/23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0DA8D-AFF0-3E86-2F92-32EA49D6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5B0D4-59C3-AF93-A2B0-6865281B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FDD6-CADC-CA4E-A69C-156CBD5A435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41863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C926-EBCA-4A8B-BC79-5E6DA3C2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7071D-7666-8BEC-A7D8-E28ACCCF1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DD600-233E-F599-6D4F-B7E1B075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B74B-77A3-A641-A127-A92F0D249E5F}" type="datetimeFigureOut">
              <a:rPr lang="en-CO" smtClean="0"/>
              <a:t>11/04/23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1ABBA-3B3A-E82A-7ED4-2028AE3E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D3E22-364A-80D8-1142-3E212238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FDD6-CADC-CA4E-A69C-156CBD5A435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33049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D0FB9D-EBD9-D1DA-AA80-2C3E2A681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08C7E-A9B6-06EE-E64F-ABCD653C5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F23E-F705-2DA6-D66F-1E712C4E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B74B-77A3-A641-A127-A92F0D249E5F}" type="datetimeFigureOut">
              <a:rPr lang="en-CO" smtClean="0"/>
              <a:t>11/04/23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6139D-1007-5CF1-409B-90150751E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E8EF1-ABE2-B5CC-84A7-C24D5358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FDD6-CADC-CA4E-A69C-156CBD5A435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97668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B3D3C-6E3D-EE37-193B-69B30A841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6E69E-9E13-CE5D-9454-CC20F4389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0E8E4-7041-6041-E4CC-C9BA7F1BA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B74B-77A3-A641-A127-A92F0D249E5F}" type="datetimeFigureOut">
              <a:rPr lang="en-CO" smtClean="0"/>
              <a:t>11/04/23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7B43D-2B9D-4AD6-8CF1-C5CE1D75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7EAF0-D759-E5AA-93EB-93672232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FDD6-CADC-CA4E-A69C-156CBD5A435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59332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8C512-C858-B2A0-AC87-88814539A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FD057-DA6D-7E01-07D3-5BAA1DFAB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67D96-EB90-8DDC-E26E-2B652A6DD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B74B-77A3-A641-A127-A92F0D249E5F}" type="datetimeFigureOut">
              <a:rPr lang="en-CO" smtClean="0"/>
              <a:t>11/04/23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F8BBC-458A-BD83-583A-1C21CEE0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1A159-4C7E-A3D2-2961-54B6FA8C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FDD6-CADC-CA4E-A69C-156CBD5A435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87423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D42C7-8F3A-A0C5-1FE2-922FE5C0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909A-649C-BBC8-533F-F0DB9B943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B9505-B0D9-789C-5BC7-1A6A67B4E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A404D-CDAA-D56E-8C7C-CFE21F98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B74B-77A3-A641-A127-A92F0D249E5F}" type="datetimeFigureOut">
              <a:rPr lang="en-CO" smtClean="0"/>
              <a:t>11/04/23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ADF0F-EB7D-BBC9-33BF-C1DEA769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88786-A97D-EEDD-0BA0-4B2738F4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FDD6-CADC-CA4E-A69C-156CBD5A435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87465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8F348-53B5-849C-B4FD-56AD946D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0BC13-4F9C-86B3-8373-DC1573FBC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3074F-072F-AFEF-8992-BEB15E911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32FF02-847F-4AED-C430-446BD09F0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5A5A8-D6EF-B330-49FD-151C9EEE7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902B0F-6DB0-19EB-09C9-EADF24675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B74B-77A3-A641-A127-A92F0D249E5F}" type="datetimeFigureOut">
              <a:rPr lang="en-CO" smtClean="0"/>
              <a:t>11/04/23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DAD70D-9E59-8BFF-3CC6-17E399A6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8A121-C14F-8E52-D0C0-C0B17A5D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FDD6-CADC-CA4E-A69C-156CBD5A435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28482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4220B-3629-F0C3-B310-9F1EA6E1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A68B0-F2CA-F167-C48D-CC22FD46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B74B-77A3-A641-A127-A92F0D249E5F}" type="datetimeFigureOut">
              <a:rPr lang="en-CO" smtClean="0"/>
              <a:t>11/04/23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0566E-E79A-7C93-DEC9-9D579E0D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65E10-DFA7-AC85-1EBA-3F2D6FD32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FDD6-CADC-CA4E-A69C-156CBD5A435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03663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9BC5A-4907-4EF8-FAF0-36044E77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B74B-77A3-A641-A127-A92F0D249E5F}" type="datetimeFigureOut">
              <a:rPr lang="en-CO" smtClean="0"/>
              <a:t>11/04/23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08FDC6-A80E-1755-8A5C-7E25BA43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4E10B-12CC-CAB9-F0C0-F261ED25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FDD6-CADC-CA4E-A69C-156CBD5A435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13693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6BAB-9B66-F4BB-DE34-B6C45949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C6015-8F96-736C-B92B-B2A685543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EC354-E001-B989-2C76-F2A9381C2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497E6-6E84-45AE-2278-195D07E22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B74B-77A3-A641-A127-A92F0D249E5F}" type="datetimeFigureOut">
              <a:rPr lang="en-CO" smtClean="0"/>
              <a:t>11/04/23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437B6-7C90-DC78-340C-D588CEF3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DCD8E-47DA-A0C7-B492-AA29A52D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FDD6-CADC-CA4E-A69C-156CBD5A435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07701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FB79F-C77B-82A2-19B2-31B1FD3C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53A86-327D-A0CE-22AD-813B28F3F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1A78E-D9EC-B5E1-3274-8FF5C844C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8F415-420B-3908-2E06-C2D8C9A8E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B74B-77A3-A641-A127-A92F0D249E5F}" type="datetimeFigureOut">
              <a:rPr lang="en-CO" smtClean="0"/>
              <a:t>11/04/23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BD860-C693-1088-0679-1F677575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2AD9C-0559-352B-1E14-4F5B3EA1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FDD6-CADC-CA4E-A69C-156CBD5A435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23121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993A5C-4E80-6C59-4DA7-1531085A9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743EA-7335-C19D-3F82-B7BB69166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17632-2FD6-B542-71A8-EC279121E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1B74B-77A3-A641-A127-A92F0D249E5F}" type="datetimeFigureOut">
              <a:rPr lang="en-CO" smtClean="0"/>
              <a:t>11/04/23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8FE71-49E1-22E2-C508-0F6B79A86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88A61-34B4-341E-B57F-C3A57C9F8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EFDD6-CADC-CA4E-A69C-156CBD5A435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06555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es/agile/project-management/user-stories" TargetMode="External"/><Relationship Id="rId2" Type="http://schemas.openxmlformats.org/officeDocument/2006/relationships/hyperlink" Target="https://www.atlassian.com/agile/scru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4B38-3C35-8DFF-798A-9602867D8E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O"/>
              <a:t>SCRUM</a:t>
            </a:r>
            <a:endParaRPr lang="en-C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76308-23F0-CB8A-05E4-7BF780A56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O"/>
              <a:t>Metodologías ágiles</a:t>
            </a:r>
            <a:endParaRPr lang="en-CO" dirty="0"/>
          </a:p>
        </p:txBody>
      </p:sp>
      <p:pic>
        <p:nvPicPr>
          <p:cNvPr id="1026" name="Picture 2" descr="Imágenes de Scrum - Descarga gratuita en Freepik">
            <a:extLst>
              <a:ext uri="{FF2B5EF4-FFF2-40B4-BE49-F238E27FC236}">
                <a16:creationId xmlns:a16="http://schemas.microsoft.com/office/drawing/2014/main" id="{09F67E9B-5626-2C1C-BC45-C81194B4B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" y="0"/>
            <a:ext cx="10290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4B0CB6-3887-5142-3774-D3DAB7BE0FC8}"/>
              </a:ext>
            </a:extLst>
          </p:cNvPr>
          <p:cNvSpPr txBox="1"/>
          <p:nvPr/>
        </p:nvSpPr>
        <p:spPr>
          <a:xfrm>
            <a:off x="3703782" y="267855"/>
            <a:ext cx="508483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O" sz="5400" b="1" dirty="0">
                <a:solidFill>
                  <a:srgbClr val="2183FE"/>
                </a:solidFill>
              </a:rPr>
              <a:t>SCRUM</a:t>
            </a:r>
          </a:p>
        </p:txBody>
      </p:sp>
    </p:spTree>
    <p:extLst>
      <p:ext uri="{BB962C8B-B14F-4D97-AF65-F5344CB8AC3E}">
        <p14:creationId xmlns:p14="http://schemas.microsoft.com/office/powerpoint/2010/main" val="4201047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ágenes de Scrum - Descarga gratuita en Freepik">
            <a:extLst>
              <a:ext uri="{FF2B5EF4-FFF2-40B4-BE49-F238E27FC236}">
                <a16:creationId xmlns:a16="http://schemas.microsoft.com/office/drawing/2014/main" id="{09F67E9B-5626-2C1C-BC45-C81194B4B5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31"/>
          <a:stretch/>
        </p:blipFill>
        <p:spPr bwMode="auto">
          <a:xfrm>
            <a:off x="950912" y="0"/>
            <a:ext cx="10290175" cy="119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668FB2-F337-DA28-52A9-8551C5CD4BBE}"/>
              </a:ext>
            </a:extLst>
          </p:cNvPr>
          <p:cNvSpPr/>
          <p:nvPr/>
        </p:nvSpPr>
        <p:spPr>
          <a:xfrm>
            <a:off x="7980218" y="1052945"/>
            <a:ext cx="3639127" cy="1366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4B0CB6-3887-5142-3774-D3DAB7BE0FC8}"/>
              </a:ext>
            </a:extLst>
          </p:cNvPr>
          <p:cNvSpPr txBox="1"/>
          <p:nvPr/>
        </p:nvSpPr>
        <p:spPr>
          <a:xfrm>
            <a:off x="3703782" y="267855"/>
            <a:ext cx="508483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O" sz="5400" b="1" dirty="0">
                <a:solidFill>
                  <a:srgbClr val="2183FE"/>
                </a:solidFill>
              </a:rPr>
              <a:t>SCRUM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D38EE6-0C71-BDC4-25EB-0916BE07F6D7}"/>
              </a:ext>
            </a:extLst>
          </p:cNvPr>
          <p:cNvSpPr/>
          <p:nvPr/>
        </p:nvSpPr>
        <p:spPr>
          <a:xfrm>
            <a:off x="3130694" y="1122064"/>
            <a:ext cx="1524434" cy="1981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F67C40-401D-413F-9EE1-560B864D260B}"/>
              </a:ext>
            </a:extLst>
          </p:cNvPr>
          <p:cNvSpPr/>
          <p:nvPr/>
        </p:nvSpPr>
        <p:spPr>
          <a:xfrm>
            <a:off x="4119417" y="1600200"/>
            <a:ext cx="730541" cy="92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53D2D-9458-8398-5F53-5DFBA61CD317}"/>
              </a:ext>
            </a:extLst>
          </p:cNvPr>
          <p:cNvSpPr/>
          <p:nvPr/>
        </p:nvSpPr>
        <p:spPr>
          <a:xfrm>
            <a:off x="1524000" y="2835409"/>
            <a:ext cx="1606694" cy="1981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C564A4-B52D-2553-ABD5-9F19FD345144}"/>
              </a:ext>
            </a:extLst>
          </p:cNvPr>
          <p:cNvSpPr/>
          <p:nvPr/>
        </p:nvSpPr>
        <p:spPr>
          <a:xfrm>
            <a:off x="7980218" y="2267223"/>
            <a:ext cx="1874982" cy="1981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43E823-E5A5-104A-8BF0-1277FC9EE353}"/>
              </a:ext>
            </a:extLst>
          </p:cNvPr>
          <p:cNvSpPr/>
          <p:nvPr/>
        </p:nvSpPr>
        <p:spPr>
          <a:xfrm>
            <a:off x="7638472" y="4723797"/>
            <a:ext cx="683491" cy="683491"/>
          </a:xfrm>
          <a:prstGeom prst="ellipse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17" name="Picture 2" descr="Imágenes de Scrum - Descarga gratuita en Freepik">
            <a:extLst>
              <a:ext uri="{FF2B5EF4-FFF2-40B4-BE49-F238E27FC236}">
                <a16:creationId xmlns:a16="http://schemas.microsoft.com/office/drawing/2014/main" id="{87003160-CAE5-C0D2-6132-3332CCC3F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9" t="41344" r="78817" b="29764"/>
          <a:stretch/>
        </p:blipFill>
        <p:spPr bwMode="auto">
          <a:xfrm>
            <a:off x="641927" y="1303724"/>
            <a:ext cx="1764146" cy="198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ágenes de Scrum - Descarga gratuita en Freepik">
            <a:extLst>
              <a:ext uri="{FF2B5EF4-FFF2-40B4-BE49-F238E27FC236}">
                <a16:creationId xmlns:a16="http://schemas.microsoft.com/office/drawing/2014/main" id="{6E246EAB-DBDD-F07F-EBB8-9D9BF533AD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5" t="16616" r="62791" b="54492"/>
          <a:stretch/>
        </p:blipFill>
        <p:spPr bwMode="auto">
          <a:xfrm>
            <a:off x="563201" y="4171615"/>
            <a:ext cx="1764146" cy="198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ágenes de Scrum - Descarga gratuita en Freepik">
            <a:extLst>
              <a:ext uri="{FF2B5EF4-FFF2-40B4-BE49-F238E27FC236}">
                <a16:creationId xmlns:a16="http://schemas.microsoft.com/office/drawing/2014/main" id="{834370EB-78B8-C670-755F-78B511DAA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64" t="35284" r="13692" b="35824"/>
          <a:stretch/>
        </p:blipFill>
        <p:spPr bwMode="auto">
          <a:xfrm>
            <a:off x="9864653" y="2419927"/>
            <a:ext cx="1764146" cy="198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D31F671-9150-DF4F-5432-353BDCE8B849}"/>
              </a:ext>
            </a:extLst>
          </p:cNvPr>
          <p:cNvSpPr txBox="1"/>
          <p:nvPr/>
        </p:nvSpPr>
        <p:spPr>
          <a:xfrm>
            <a:off x="9952941" y="4221384"/>
            <a:ext cx="1587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b="1" dirty="0">
                <a:solidFill>
                  <a:srgbClr val="0F406D"/>
                </a:solidFill>
              </a:rPr>
              <a:t>EQUIPO DE DESARROLLO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F96468-CDE7-28C2-194F-5E0A8FA08CFE}"/>
              </a:ext>
            </a:extLst>
          </p:cNvPr>
          <p:cNvSpPr txBox="1"/>
          <p:nvPr/>
        </p:nvSpPr>
        <p:spPr>
          <a:xfrm>
            <a:off x="2692616" y="4242137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+mj-lt"/>
              </a:rPr>
              <a:t>El Scrum Master es </a:t>
            </a:r>
            <a:r>
              <a:rPr lang="en-US" b="0" i="0" dirty="0" err="1">
                <a:effectLst/>
                <a:latin typeface="+mj-lt"/>
              </a:rPr>
              <a:t>el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guardián</a:t>
            </a:r>
            <a:r>
              <a:rPr lang="en-US" b="0" i="0" dirty="0">
                <a:effectLst/>
                <a:latin typeface="+mj-lt"/>
              </a:rPr>
              <a:t> del </a:t>
            </a:r>
            <a:r>
              <a:rPr lang="en-US" b="0" i="0" dirty="0" err="1">
                <a:effectLst/>
                <a:latin typeface="+mj-lt"/>
              </a:rPr>
              <a:t>proceso</a:t>
            </a:r>
            <a:r>
              <a:rPr lang="en-US" b="0" i="0" dirty="0">
                <a:effectLst/>
                <a:latin typeface="+mj-lt"/>
              </a:rPr>
              <a:t> de Scrum. </a:t>
            </a:r>
            <a:r>
              <a:rPr lang="en-US" b="0" i="0" dirty="0" err="1">
                <a:effectLst/>
                <a:latin typeface="+mj-lt"/>
              </a:rPr>
              <a:t>Su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papel</a:t>
            </a:r>
            <a:r>
              <a:rPr lang="en-US" b="0" i="0" dirty="0">
                <a:effectLst/>
                <a:latin typeface="+mj-lt"/>
              </a:rPr>
              <a:t> principal es </a:t>
            </a:r>
            <a:r>
              <a:rPr lang="en-US" b="0" i="0" dirty="0" err="1">
                <a:effectLst/>
                <a:latin typeface="+mj-lt"/>
              </a:rPr>
              <a:t>asegurarse</a:t>
            </a:r>
            <a:r>
              <a:rPr lang="en-US" b="0" i="0" dirty="0">
                <a:effectLst/>
                <a:latin typeface="+mj-lt"/>
              </a:rPr>
              <a:t> de que </a:t>
            </a:r>
            <a:r>
              <a:rPr lang="en-US" b="0" i="0" dirty="0" err="1">
                <a:effectLst/>
                <a:latin typeface="+mj-lt"/>
              </a:rPr>
              <a:t>el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equipo</a:t>
            </a:r>
            <a:r>
              <a:rPr lang="en-US" b="0" i="0" dirty="0">
                <a:effectLst/>
                <a:latin typeface="+mj-lt"/>
              </a:rPr>
              <a:t> de Scrum </a:t>
            </a:r>
            <a:r>
              <a:rPr lang="en-US" b="0" i="0" dirty="0" err="1">
                <a:effectLst/>
                <a:latin typeface="+mj-lt"/>
              </a:rPr>
              <a:t>siga</a:t>
            </a:r>
            <a:r>
              <a:rPr lang="en-US" b="0" i="0" dirty="0">
                <a:effectLst/>
                <a:latin typeface="+mj-lt"/>
              </a:rPr>
              <a:t> las </a:t>
            </a:r>
            <a:r>
              <a:rPr lang="en-US" b="0" i="0" dirty="0" err="1">
                <a:effectLst/>
                <a:latin typeface="+mj-lt"/>
              </a:rPr>
              <a:t>reglas</a:t>
            </a:r>
            <a:r>
              <a:rPr lang="en-US" b="0" i="0" dirty="0">
                <a:effectLst/>
                <a:latin typeface="+mj-lt"/>
              </a:rPr>
              <a:t> y </a:t>
            </a:r>
            <a:r>
              <a:rPr lang="en-US" b="0" i="0" dirty="0" err="1">
                <a:effectLst/>
                <a:latin typeface="+mj-lt"/>
              </a:rPr>
              <a:t>prácticas</a:t>
            </a:r>
            <a:r>
              <a:rPr lang="en-US" b="0" i="0" dirty="0">
                <a:effectLst/>
                <a:latin typeface="+mj-lt"/>
              </a:rPr>
              <a:t> de Scrum y </a:t>
            </a:r>
            <a:r>
              <a:rPr lang="en-US" b="0" i="0" dirty="0" err="1">
                <a:effectLst/>
                <a:latin typeface="+mj-lt"/>
              </a:rPr>
              <a:t>eliminar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cualquier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obstáculo</a:t>
            </a:r>
            <a:r>
              <a:rPr lang="en-US" b="0" i="0" dirty="0">
                <a:effectLst/>
                <a:latin typeface="+mj-lt"/>
              </a:rPr>
              <a:t> que </a:t>
            </a:r>
            <a:r>
              <a:rPr lang="en-US" b="0" i="0" dirty="0" err="1">
                <a:effectLst/>
                <a:latin typeface="+mj-lt"/>
              </a:rPr>
              <a:t>impida</a:t>
            </a:r>
            <a:r>
              <a:rPr lang="en-US" b="0" i="0" dirty="0">
                <a:effectLst/>
                <a:latin typeface="+mj-lt"/>
              </a:rPr>
              <a:t> al </a:t>
            </a:r>
            <a:r>
              <a:rPr lang="en-US" b="0" i="0" dirty="0" err="1">
                <a:effectLst/>
                <a:latin typeface="+mj-lt"/>
              </a:rPr>
              <a:t>equipo</a:t>
            </a:r>
            <a:r>
              <a:rPr lang="en-US" b="0" i="0" dirty="0">
                <a:effectLst/>
                <a:latin typeface="+mj-lt"/>
              </a:rPr>
              <a:t> de </a:t>
            </a:r>
            <a:r>
              <a:rPr lang="en-US" b="0" i="0" dirty="0" err="1">
                <a:effectLst/>
                <a:latin typeface="+mj-lt"/>
              </a:rPr>
              <a:t>desarrollo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avanzar</a:t>
            </a:r>
            <a:r>
              <a:rPr lang="en-US" b="0" i="0" dirty="0">
                <a:effectLst/>
                <a:latin typeface="+mj-lt"/>
              </a:rPr>
              <a:t>. El Scrum Master </a:t>
            </a:r>
            <a:r>
              <a:rPr lang="en-US" b="0" i="0" dirty="0" err="1">
                <a:effectLst/>
                <a:latin typeface="+mj-lt"/>
              </a:rPr>
              <a:t>también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ayuda</a:t>
            </a:r>
            <a:r>
              <a:rPr lang="en-US" b="0" i="0" dirty="0">
                <a:effectLst/>
                <a:latin typeface="+mj-lt"/>
              </a:rPr>
              <a:t> al </a:t>
            </a:r>
            <a:r>
              <a:rPr lang="en-US" b="0" i="0" dirty="0" err="1">
                <a:effectLst/>
                <a:latin typeface="+mj-lt"/>
              </a:rPr>
              <a:t>equipo</a:t>
            </a:r>
            <a:r>
              <a:rPr lang="en-US" b="0" i="0" dirty="0">
                <a:effectLst/>
                <a:latin typeface="+mj-lt"/>
              </a:rPr>
              <a:t> a </a:t>
            </a:r>
            <a:r>
              <a:rPr lang="en-US" b="0" i="0" dirty="0" err="1">
                <a:effectLst/>
                <a:latin typeface="+mj-lt"/>
              </a:rPr>
              <a:t>mejorar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continuamente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su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proceso</a:t>
            </a:r>
            <a:r>
              <a:rPr lang="en-US" b="0" i="0" dirty="0">
                <a:effectLst/>
                <a:latin typeface="+mj-lt"/>
              </a:rPr>
              <a:t> y a </a:t>
            </a:r>
            <a:r>
              <a:rPr lang="en-US" b="0" i="0" dirty="0" err="1">
                <a:effectLst/>
                <a:latin typeface="+mj-lt"/>
              </a:rPr>
              <a:t>mantener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una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comunicación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efectiva</a:t>
            </a:r>
            <a:r>
              <a:rPr lang="en-US" b="0" i="0" dirty="0">
                <a:effectLst/>
                <a:latin typeface="+mj-lt"/>
              </a:rPr>
              <a:t> con </a:t>
            </a:r>
            <a:r>
              <a:rPr lang="en-US" b="0" i="0" dirty="0" err="1">
                <a:effectLst/>
                <a:latin typeface="+mj-lt"/>
              </a:rPr>
              <a:t>el</a:t>
            </a:r>
            <a:r>
              <a:rPr lang="en-US" b="0" i="0" dirty="0">
                <a:effectLst/>
                <a:latin typeface="+mj-lt"/>
              </a:rPr>
              <a:t> Product Owner y </a:t>
            </a:r>
            <a:r>
              <a:rPr lang="en-US" b="0" i="0" dirty="0" err="1">
                <a:effectLst/>
                <a:latin typeface="+mj-lt"/>
              </a:rPr>
              <a:t>otros</a:t>
            </a:r>
            <a:r>
              <a:rPr lang="en-US" b="0" i="0" dirty="0">
                <a:effectLst/>
                <a:latin typeface="+mj-lt"/>
              </a:rPr>
              <a:t> stakeholders.</a:t>
            </a:r>
            <a:endParaRPr lang="en-CO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786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9B70B-48D5-4E71-C961-5B7426EE1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CREAR EL PRODUCT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38C28-89EC-62AB-F29E-6F2E6E720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 err="1">
                <a:effectLst/>
                <a:latin typeface="+mj-lt"/>
              </a:rPr>
              <a:t>Identificar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los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requisitos</a:t>
            </a:r>
            <a:r>
              <a:rPr lang="en-US" b="0" i="0" dirty="0">
                <a:effectLst/>
                <a:latin typeface="+mj-lt"/>
              </a:rPr>
              <a:t> del </a:t>
            </a:r>
            <a:r>
              <a:rPr lang="en-US" b="0" i="0" dirty="0" err="1">
                <a:effectLst/>
                <a:latin typeface="+mj-lt"/>
              </a:rPr>
              <a:t>cliente</a:t>
            </a:r>
            <a:r>
              <a:rPr lang="en-US" b="0" i="0" dirty="0">
                <a:effectLst/>
                <a:latin typeface="+mj-lt"/>
              </a:rPr>
              <a:t>: El primer paso es </a:t>
            </a:r>
            <a:r>
              <a:rPr lang="en-US" b="0" i="0" dirty="0" err="1">
                <a:effectLst/>
                <a:latin typeface="+mj-lt"/>
              </a:rPr>
              <a:t>identificar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los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requisitos</a:t>
            </a:r>
            <a:r>
              <a:rPr lang="en-US" b="0" i="0" dirty="0">
                <a:effectLst/>
                <a:latin typeface="+mj-lt"/>
              </a:rPr>
              <a:t> del </a:t>
            </a:r>
            <a:r>
              <a:rPr lang="en-US" b="0" i="0" dirty="0" err="1">
                <a:effectLst/>
                <a:latin typeface="+mj-lt"/>
              </a:rPr>
              <a:t>cliente</a:t>
            </a:r>
            <a:r>
              <a:rPr lang="en-US" b="0" i="0" dirty="0">
                <a:effectLst/>
                <a:latin typeface="+mj-lt"/>
              </a:rPr>
              <a:t> y </a:t>
            </a:r>
            <a:r>
              <a:rPr lang="en-US" b="0" i="0" dirty="0" err="1">
                <a:effectLst/>
                <a:latin typeface="+mj-lt"/>
              </a:rPr>
              <a:t>definir</a:t>
            </a:r>
            <a:r>
              <a:rPr lang="en-US" b="0" i="0" dirty="0">
                <a:effectLst/>
                <a:latin typeface="+mj-lt"/>
              </a:rPr>
              <a:t> las </a:t>
            </a:r>
            <a:r>
              <a:rPr lang="en-US" b="0" i="0" dirty="0" err="1">
                <a:effectLst/>
                <a:latin typeface="+mj-lt"/>
              </a:rPr>
              <a:t>funcionalidades</a:t>
            </a:r>
            <a:r>
              <a:rPr lang="en-US" b="0" i="0" dirty="0">
                <a:effectLst/>
                <a:latin typeface="+mj-lt"/>
              </a:rPr>
              <a:t> que se 	</a:t>
            </a:r>
            <a:r>
              <a:rPr lang="en-US" b="0" i="0" dirty="0" err="1">
                <a:effectLst/>
                <a:latin typeface="+mj-lt"/>
              </a:rPr>
              <a:t>esperan</a:t>
            </a:r>
            <a:r>
              <a:rPr lang="en-US" b="0" i="0" dirty="0">
                <a:effectLst/>
                <a:latin typeface="+mj-lt"/>
              </a:rPr>
              <a:t> del </a:t>
            </a:r>
            <a:r>
              <a:rPr lang="en-US" b="0" i="0" dirty="0" err="1">
                <a:effectLst/>
                <a:latin typeface="+mj-lt"/>
              </a:rPr>
              <a:t>producto</a:t>
            </a:r>
            <a:r>
              <a:rPr lang="en-US" b="0" i="0" dirty="0">
                <a:effectLst/>
                <a:latin typeface="+mj-lt"/>
              </a:rPr>
              <a:t> final. </a:t>
            </a:r>
            <a:r>
              <a:rPr lang="en-US" b="0" i="0" dirty="0" err="1">
                <a:effectLst/>
                <a:latin typeface="+mj-lt"/>
              </a:rPr>
              <a:t>Estas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funcionalidades</a:t>
            </a:r>
            <a:r>
              <a:rPr lang="en-US" b="0" i="0" dirty="0">
                <a:effectLst/>
                <a:latin typeface="+mj-lt"/>
              </a:rPr>
              <a:t> se </a:t>
            </a:r>
            <a:r>
              <a:rPr lang="en-US" b="0" i="0" dirty="0" err="1">
                <a:effectLst/>
                <a:latin typeface="+mj-lt"/>
              </a:rPr>
              <a:t>describen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en</a:t>
            </a:r>
            <a:r>
              <a:rPr lang="en-US" b="0" i="0" dirty="0">
                <a:effectLst/>
                <a:latin typeface="+mj-lt"/>
              </a:rPr>
              <a:t> forma de </a:t>
            </a:r>
            <a:r>
              <a:rPr lang="en-US" b="0" i="0" dirty="0" err="1">
                <a:effectLst/>
                <a:latin typeface="+mj-lt"/>
              </a:rPr>
              <a:t>historias</a:t>
            </a:r>
            <a:r>
              <a:rPr lang="en-US" b="0" i="0" dirty="0">
                <a:effectLst/>
                <a:latin typeface="+mj-lt"/>
              </a:rPr>
              <a:t> de </a:t>
            </a:r>
            <a:r>
              <a:rPr lang="en-US" b="0" i="0" dirty="0" err="1">
                <a:effectLst/>
                <a:latin typeface="+mj-lt"/>
              </a:rPr>
              <a:t>usuario</a:t>
            </a:r>
            <a:r>
              <a:rPr lang="en-US" b="0" i="0" dirty="0">
                <a:effectLst/>
                <a:latin typeface="+mj-lt"/>
              </a:rPr>
              <a:t> y </a:t>
            </a:r>
            <a:r>
              <a:rPr lang="en-US" b="0" i="0" dirty="0" err="1">
                <a:effectLst/>
                <a:latin typeface="+mj-lt"/>
              </a:rPr>
              <a:t>épicas</a:t>
            </a:r>
            <a:r>
              <a:rPr lang="en-US" b="0" i="0" dirty="0">
                <a:effectLst/>
                <a:latin typeface="+mj-lt"/>
              </a:rPr>
              <a:t>.</a:t>
            </a:r>
          </a:p>
          <a:p>
            <a:pPr marL="0" indent="0" algn="l">
              <a:buNone/>
            </a:pPr>
            <a:endParaRPr lang="en-US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+mj-lt"/>
              </a:rPr>
              <a:t>Por </a:t>
            </a:r>
            <a:r>
              <a:rPr lang="en-US" b="0" i="0" dirty="0" err="1">
                <a:effectLst/>
                <a:latin typeface="+mj-lt"/>
              </a:rPr>
              <a:t>ejemplo</a:t>
            </a:r>
            <a:r>
              <a:rPr lang="en-US" b="0" i="0" dirty="0">
                <a:effectLst/>
                <a:latin typeface="+mj-lt"/>
              </a:rPr>
              <a:t>, </a:t>
            </a:r>
            <a:r>
              <a:rPr lang="en-US" b="0" i="0" dirty="0" err="1">
                <a:effectLst/>
                <a:latin typeface="+mj-lt"/>
              </a:rPr>
              <a:t>si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estamos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desarrollando</a:t>
            </a:r>
            <a:r>
              <a:rPr lang="en-US" b="0" i="0" dirty="0">
                <a:effectLst/>
                <a:latin typeface="+mj-lt"/>
              </a:rPr>
              <a:t> un sitio web de </a:t>
            </a:r>
            <a:r>
              <a:rPr lang="en-US" b="0" i="0" dirty="0" err="1">
                <a:effectLst/>
                <a:latin typeface="+mj-lt"/>
              </a:rPr>
              <a:t>comercio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electrónico</a:t>
            </a:r>
            <a:r>
              <a:rPr lang="en-US" b="0" i="0" dirty="0">
                <a:effectLst/>
                <a:latin typeface="+mj-lt"/>
              </a:rPr>
              <a:t>, </a:t>
            </a:r>
            <a:r>
              <a:rPr lang="en-US" b="0" i="0" dirty="0" err="1">
                <a:effectLst/>
                <a:latin typeface="+mj-lt"/>
              </a:rPr>
              <a:t>una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posible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historia</a:t>
            </a:r>
            <a:r>
              <a:rPr lang="en-US" b="0" i="0" dirty="0">
                <a:effectLst/>
                <a:latin typeface="+mj-lt"/>
              </a:rPr>
              <a:t> de </a:t>
            </a:r>
            <a:r>
              <a:rPr lang="en-US" b="0" i="0" dirty="0" err="1">
                <a:effectLst/>
                <a:latin typeface="+mj-lt"/>
              </a:rPr>
              <a:t>usuario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podría</a:t>
            </a:r>
            <a:r>
              <a:rPr lang="en-US" b="0" i="0" dirty="0">
                <a:effectLst/>
                <a:latin typeface="+mj-lt"/>
              </a:rPr>
              <a:t> ser: "Como </a:t>
            </a:r>
            <a:r>
              <a:rPr lang="en-US" b="0" i="0" dirty="0" err="1">
                <a:effectLst/>
                <a:latin typeface="+mj-lt"/>
              </a:rPr>
              <a:t>usuario</a:t>
            </a:r>
            <a:r>
              <a:rPr lang="en-US" b="0" i="0" dirty="0">
                <a:effectLst/>
                <a:latin typeface="+mj-lt"/>
              </a:rPr>
              <a:t>, </a:t>
            </a:r>
            <a:r>
              <a:rPr lang="en-US" b="0" i="0" dirty="0" err="1">
                <a:effectLst/>
                <a:latin typeface="+mj-lt"/>
              </a:rPr>
              <a:t>quiero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poder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buscar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productos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por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categoría</a:t>
            </a:r>
            <a:r>
              <a:rPr lang="en-US" b="0" i="0" dirty="0">
                <a:effectLst/>
                <a:latin typeface="+mj-lt"/>
              </a:rPr>
              <a:t> para </a:t>
            </a:r>
            <a:r>
              <a:rPr lang="en-US" b="0" i="0" dirty="0" err="1">
                <a:effectLst/>
                <a:latin typeface="+mj-lt"/>
              </a:rPr>
              <a:t>encontrar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fácilmente</a:t>
            </a:r>
            <a:r>
              <a:rPr lang="en-US" b="0" i="0" dirty="0">
                <a:effectLst/>
                <a:latin typeface="+mj-lt"/>
              </a:rPr>
              <a:t> lo que </a:t>
            </a:r>
            <a:r>
              <a:rPr lang="en-US" b="0" i="0" dirty="0" err="1">
                <a:effectLst/>
                <a:latin typeface="+mj-lt"/>
              </a:rPr>
              <a:t>estoy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buscando</a:t>
            </a:r>
            <a:r>
              <a:rPr lang="en-US" b="0" i="0" dirty="0">
                <a:effectLst/>
                <a:latin typeface="+mj-lt"/>
              </a:rPr>
              <a:t>".</a:t>
            </a:r>
            <a:endParaRPr lang="en-CO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891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6ABB-D94A-916F-4DF7-C40091E2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DEFINIR HISTORIAS DE USUARIO Y ÉPICAS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FD430-AA17-23CC-7CC6-2B8005D2A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400" b="0" i="0" dirty="0">
                <a:effectLst/>
                <a:latin typeface="+mj-lt"/>
              </a:rPr>
              <a:t>Una </a:t>
            </a:r>
            <a:r>
              <a:rPr lang="en-US" sz="2400" b="0" i="0" dirty="0" err="1">
                <a:effectLst/>
                <a:latin typeface="+mj-lt"/>
              </a:rPr>
              <a:t>vez</a:t>
            </a:r>
            <a:r>
              <a:rPr lang="en-US" sz="2400" b="0" i="0" dirty="0">
                <a:effectLst/>
                <a:latin typeface="+mj-lt"/>
              </a:rPr>
              <a:t> que se </a:t>
            </a:r>
            <a:r>
              <a:rPr lang="en-US" sz="2400" b="0" i="0" dirty="0" err="1">
                <a:effectLst/>
                <a:latin typeface="+mj-lt"/>
              </a:rPr>
              <a:t>han</a:t>
            </a:r>
            <a:r>
              <a:rPr lang="en-US" sz="2400" b="0" i="0" dirty="0">
                <a:effectLst/>
                <a:latin typeface="+mj-lt"/>
              </a:rPr>
              <a:t> </a:t>
            </a:r>
            <a:r>
              <a:rPr lang="en-US" sz="2400" b="0" i="0" dirty="0" err="1">
                <a:effectLst/>
                <a:latin typeface="+mj-lt"/>
              </a:rPr>
              <a:t>identificado</a:t>
            </a:r>
            <a:r>
              <a:rPr lang="en-US" sz="2400" b="0" i="0" dirty="0">
                <a:effectLst/>
                <a:latin typeface="+mj-lt"/>
              </a:rPr>
              <a:t> </a:t>
            </a:r>
            <a:r>
              <a:rPr lang="en-US" sz="2400" b="0" i="0" dirty="0" err="1">
                <a:effectLst/>
                <a:latin typeface="+mj-lt"/>
              </a:rPr>
              <a:t>los</a:t>
            </a:r>
            <a:r>
              <a:rPr lang="en-US" sz="2400" b="0" i="0" dirty="0">
                <a:effectLst/>
                <a:latin typeface="+mj-lt"/>
              </a:rPr>
              <a:t> </a:t>
            </a:r>
            <a:r>
              <a:rPr lang="en-US" sz="2400" b="0" i="0" dirty="0" err="1">
                <a:effectLst/>
                <a:latin typeface="+mj-lt"/>
              </a:rPr>
              <a:t>requisitos</a:t>
            </a:r>
            <a:r>
              <a:rPr lang="en-US" sz="2400" b="0" i="0" dirty="0">
                <a:effectLst/>
                <a:latin typeface="+mj-lt"/>
              </a:rPr>
              <a:t> del </a:t>
            </a:r>
            <a:r>
              <a:rPr lang="en-US" sz="2400" b="0" i="0" dirty="0" err="1">
                <a:effectLst/>
                <a:latin typeface="+mj-lt"/>
              </a:rPr>
              <a:t>cliente</a:t>
            </a:r>
            <a:r>
              <a:rPr lang="en-US" sz="2400" b="0" i="0" dirty="0">
                <a:effectLst/>
                <a:latin typeface="+mj-lt"/>
              </a:rPr>
              <a:t>, </a:t>
            </a:r>
            <a:r>
              <a:rPr lang="en-US" sz="2400" b="0" i="0" dirty="0" err="1">
                <a:effectLst/>
                <a:latin typeface="+mj-lt"/>
              </a:rPr>
              <a:t>el</a:t>
            </a:r>
            <a:r>
              <a:rPr lang="en-US" sz="2400" b="0" i="0" dirty="0">
                <a:effectLst/>
                <a:latin typeface="+mj-lt"/>
              </a:rPr>
              <a:t> </a:t>
            </a:r>
            <a:r>
              <a:rPr lang="en-US" sz="2400" b="0" i="0" dirty="0" err="1">
                <a:effectLst/>
                <a:latin typeface="+mj-lt"/>
              </a:rPr>
              <a:t>siguiente</a:t>
            </a:r>
            <a:r>
              <a:rPr lang="en-US" sz="2400" b="0" i="0" dirty="0">
                <a:effectLst/>
                <a:latin typeface="+mj-lt"/>
              </a:rPr>
              <a:t> paso es </a:t>
            </a:r>
            <a:r>
              <a:rPr lang="en-US" sz="2400" b="0" i="0" dirty="0" err="1">
                <a:effectLst/>
                <a:latin typeface="+mj-lt"/>
              </a:rPr>
              <a:t>definir</a:t>
            </a:r>
            <a:r>
              <a:rPr lang="en-US" sz="2400" b="0" i="0" dirty="0">
                <a:effectLst/>
                <a:latin typeface="+mj-lt"/>
              </a:rPr>
              <a:t> las </a:t>
            </a:r>
            <a:r>
              <a:rPr lang="en-US" sz="2400" b="0" i="0" dirty="0" err="1">
                <a:effectLst/>
                <a:latin typeface="+mj-lt"/>
              </a:rPr>
              <a:t>historias</a:t>
            </a:r>
            <a:r>
              <a:rPr lang="en-US" sz="2400" b="0" i="0" dirty="0">
                <a:effectLst/>
                <a:latin typeface="+mj-lt"/>
              </a:rPr>
              <a:t> de </a:t>
            </a:r>
            <a:r>
              <a:rPr lang="en-US" sz="2400" b="0" i="0" dirty="0" err="1">
                <a:effectLst/>
                <a:latin typeface="+mj-lt"/>
              </a:rPr>
              <a:t>usuario</a:t>
            </a:r>
            <a:r>
              <a:rPr lang="en-US" sz="2400" b="0" i="0" dirty="0">
                <a:effectLst/>
                <a:latin typeface="+mj-lt"/>
              </a:rPr>
              <a:t> y </a:t>
            </a:r>
            <a:r>
              <a:rPr lang="en-US" sz="2400" b="0" i="0" dirty="0" err="1">
                <a:effectLst/>
                <a:latin typeface="+mj-lt"/>
              </a:rPr>
              <a:t>épicas</a:t>
            </a:r>
            <a:r>
              <a:rPr lang="en-US" sz="2400" b="0" i="0" dirty="0">
                <a:effectLst/>
                <a:latin typeface="+mj-lt"/>
              </a:rPr>
              <a:t>. Las </a:t>
            </a:r>
            <a:r>
              <a:rPr lang="en-US" sz="2400" b="0" i="0" dirty="0" err="1">
                <a:effectLst/>
                <a:latin typeface="+mj-lt"/>
              </a:rPr>
              <a:t>historias</a:t>
            </a:r>
            <a:r>
              <a:rPr lang="en-US" sz="2400" b="0" i="0" dirty="0">
                <a:effectLst/>
                <a:latin typeface="+mj-lt"/>
              </a:rPr>
              <a:t> de </a:t>
            </a:r>
            <a:r>
              <a:rPr lang="en-US" sz="2400" b="0" i="0" dirty="0" err="1">
                <a:effectLst/>
                <a:latin typeface="+mj-lt"/>
              </a:rPr>
              <a:t>usuario</a:t>
            </a:r>
            <a:r>
              <a:rPr lang="en-US" sz="2400" b="0" i="0" dirty="0">
                <a:effectLst/>
                <a:latin typeface="+mj-lt"/>
              </a:rPr>
              <a:t> </a:t>
            </a:r>
            <a:r>
              <a:rPr lang="en-US" sz="2400" b="0" i="0" dirty="0" err="1">
                <a:effectLst/>
                <a:latin typeface="+mj-lt"/>
              </a:rPr>
              <a:t>describen</a:t>
            </a:r>
            <a:r>
              <a:rPr lang="en-US" sz="2400" b="0" i="0" dirty="0">
                <a:effectLst/>
                <a:latin typeface="+mj-lt"/>
              </a:rPr>
              <a:t> las </a:t>
            </a:r>
            <a:r>
              <a:rPr lang="en-US" sz="2400" b="0" i="0" dirty="0" err="1">
                <a:effectLst/>
                <a:latin typeface="+mj-lt"/>
              </a:rPr>
              <a:t>funcionalidades</a:t>
            </a:r>
            <a:r>
              <a:rPr lang="en-US" sz="2400" b="0" i="0" dirty="0">
                <a:effectLst/>
                <a:latin typeface="+mj-lt"/>
              </a:rPr>
              <a:t> </a:t>
            </a:r>
            <a:r>
              <a:rPr lang="en-US" sz="2400" b="0" i="0" dirty="0" err="1">
                <a:effectLst/>
                <a:latin typeface="+mj-lt"/>
              </a:rPr>
              <a:t>específicas</a:t>
            </a:r>
            <a:r>
              <a:rPr lang="en-US" sz="2400" b="0" i="0" dirty="0">
                <a:effectLst/>
                <a:latin typeface="+mj-lt"/>
              </a:rPr>
              <a:t> que se </a:t>
            </a:r>
            <a:r>
              <a:rPr lang="en-US" sz="2400" b="0" i="0" dirty="0" err="1">
                <a:effectLst/>
                <a:latin typeface="+mj-lt"/>
              </a:rPr>
              <a:t>deben</a:t>
            </a:r>
            <a:r>
              <a:rPr lang="en-US" sz="2400" b="0" i="0" dirty="0">
                <a:effectLst/>
                <a:latin typeface="+mj-lt"/>
              </a:rPr>
              <a:t> </a:t>
            </a:r>
            <a:r>
              <a:rPr lang="en-US" sz="2400" b="0" i="0" dirty="0" err="1">
                <a:effectLst/>
                <a:latin typeface="+mj-lt"/>
              </a:rPr>
              <a:t>implementar</a:t>
            </a:r>
            <a:r>
              <a:rPr lang="en-US" sz="2400" b="0" i="0" dirty="0">
                <a:effectLst/>
                <a:latin typeface="+mj-lt"/>
              </a:rPr>
              <a:t> </a:t>
            </a:r>
            <a:r>
              <a:rPr lang="en-US" sz="2400" b="0" i="0" dirty="0" err="1">
                <a:effectLst/>
                <a:latin typeface="+mj-lt"/>
              </a:rPr>
              <a:t>en</a:t>
            </a:r>
            <a:r>
              <a:rPr lang="en-US" sz="2400" b="0" i="0" dirty="0">
                <a:effectLst/>
                <a:latin typeface="+mj-lt"/>
              </a:rPr>
              <a:t> </a:t>
            </a:r>
            <a:r>
              <a:rPr lang="en-US" sz="2400" b="0" i="0" dirty="0" err="1">
                <a:effectLst/>
                <a:latin typeface="+mj-lt"/>
              </a:rPr>
              <a:t>el</a:t>
            </a:r>
            <a:r>
              <a:rPr lang="en-US" sz="2400" b="0" i="0" dirty="0">
                <a:effectLst/>
                <a:latin typeface="+mj-lt"/>
              </a:rPr>
              <a:t> </a:t>
            </a:r>
            <a:r>
              <a:rPr lang="en-US" sz="2400" b="0" i="0" dirty="0" err="1">
                <a:effectLst/>
                <a:latin typeface="+mj-lt"/>
              </a:rPr>
              <a:t>producto</a:t>
            </a:r>
            <a:r>
              <a:rPr lang="en-US" sz="2400" b="0" i="0" dirty="0">
                <a:effectLst/>
                <a:latin typeface="+mj-lt"/>
              </a:rPr>
              <a:t> final, </a:t>
            </a:r>
            <a:r>
              <a:rPr lang="en-US" sz="2400" b="0" i="0" dirty="0" err="1">
                <a:effectLst/>
                <a:latin typeface="+mj-lt"/>
              </a:rPr>
              <a:t>mientras</a:t>
            </a:r>
            <a:r>
              <a:rPr lang="en-US" sz="2400" b="0" i="0" dirty="0">
                <a:effectLst/>
                <a:latin typeface="+mj-lt"/>
              </a:rPr>
              <a:t> que las </a:t>
            </a:r>
            <a:r>
              <a:rPr lang="en-US" sz="2400" b="0" i="0" dirty="0" err="1">
                <a:effectLst/>
                <a:latin typeface="+mj-lt"/>
              </a:rPr>
              <a:t>épicas</a:t>
            </a:r>
            <a:r>
              <a:rPr lang="en-US" sz="2400" b="0" i="0" dirty="0">
                <a:effectLst/>
                <a:latin typeface="+mj-lt"/>
              </a:rPr>
              <a:t> son </a:t>
            </a:r>
            <a:r>
              <a:rPr lang="en-US" sz="2400" b="0" i="0" dirty="0" err="1">
                <a:effectLst/>
                <a:latin typeface="+mj-lt"/>
              </a:rPr>
              <a:t>historias</a:t>
            </a:r>
            <a:r>
              <a:rPr lang="en-US" sz="2400" b="0" i="0" dirty="0">
                <a:effectLst/>
                <a:latin typeface="+mj-lt"/>
              </a:rPr>
              <a:t> </a:t>
            </a:r>
            <a:r>
              <a:rPr lang="en-US" sz="2400" b="0" i="0" dirty="0" err="1">
                <a:effectLst/>
                <a:latin typeface="+mj-lt"/>
              </a:rPr>
              <a:t>más</a:t>
            </a:r>
            <a:r>
              <a:rPr lang="en-US" sz="2400" b="0" i="0" dirty="0">
                <a:effectLst/>
                <a:latin typeface="+mj-lt"/>
              </a:rPr>
              <a:t> </a:t>
            </a:r>
            <a:r>
              <a:rPr lang="en-US" sz="2400" b="0" i="0" dirty="0" err="1">
                <a:effectLst/>
                <a:latin typeface="+mj-lt"/>
              </a:rPr>
              <a:t>grandes</a:t>
            </a:r>
            <a:r>
              <a:rPr lang="en-US" sz="2400" b="0" i="0" dirty="0">
                <a:effectLst/>
                <a:latin typeface="+mj-lt"/>
              </a:rPr>
              <a:t> que </a:t>
            </a:r>
            <a:r>
              <a:rPr lang="en-US" sz="2400" b="0" i="0" dirty="0" err="1">
                <a:effectLst/>
                <a:latin typeface="+mj-lt"/>
              </a:rPr>
              <a:t>describen</a:t>
            </a:r>
            <a:r>
              <a:rPr lang="en-US" sz="2400" b="0" i="0" dirty="0">
                <a:effectLst/>
                <a:latin typeface="+mj-lt"/>
              </a:rPr>
              <a:t> </a:t>
            </a:r>
            <a:r>
              <a:rPr lang="en-US" sz="2400" b="0" i="0" dirty="0" err="1">
                <a:effectLst/>
                <a:latin typeface="+mj-lt"/>
              </a:rPr>
              <a:t>una</a:t>
            </a:r>
            <a:r>
              <a:rPr lang="en-US" sz="2400" b="0" i="0" dirty="0">
                <a:effectLst/>
                <a:latin typeface="+mj-lt"/>
              </a:rPr>
              <a:t> </a:t>
            </a:r>
            <a:r>
              <a:rPr lang="en-US" sz="2400" b="0" i="0" dirty="0" err="1">
                <a:effectLst/>
                <a:latin typeface="+mj-lt"/>
              </a:rPr>
              <a:t>funcionalidad</a:t>
            </a:r>
            <a:r>
              <a:rPr lang="en-US" sz="2400" b="0" i="0" dirty="0">
                <a:effectLst/>
                <a:latin typeface="+mj-lt"/>
              </a:rPr>
              <a:t> </a:t>
            </a:r>
            <a:r>
              <a:rPr lang="en-US" sz="2400" b="0" i="0" dirty="0" err="1">
                <a:effectLst/>
                <a:latin typeface="+mj-lt"/>
              </a:rPr>
              <a:t>compleja</a:t>
            </a:r>
            <a:r>
              <a:rPr lang="en-US" sz="2400" b="0" i="0" dirty="0">
                <a:effectLst/>
                <a:latin typeface="+mj-lt"/>
              </a:rPr>
              <a:t>.</a:t>
            </a:r>
          </a:p>
          <a:p>
            <a:pPr marL="0" indent="0" algn="l">
              <a:buNone/>
            </a:pPr>
            <a:endParaRPr lang="en-US" sz="2400" b="0" i="0" dirty="0">
              <a:effectLst/>
              <a:latin typeface="+mj-lt"/>
            </a:endParaRPr>
          </a:p>
          <a:p>
            <a:pPr marL="0" indent="0" algn="l">
              <a:buNone/>
            </a:pPr>
            <a:r>
              <a:rPr lang="en-US" sz="2400" b="1" i="0" dirty="0">
                <a:effectLst/>
                <a:latin typeface="+mj-lt"/>
              </a:rPr>
              <a:t>Por </a:t>
            </a:r>
            <a:r>
              <a:rPr lang="en-US" sz="2400" b="1" i="0" dirty="0" err="1">
                <a:effectLst/>
                <a:latin typeface="+mj-lt"/>
              </a:rPr>
              <a:t>ejemplo</a:t>
            </a:r>
            <a:r>
              <a:rPr lang="en-US" sz="2400" b="1" i="0" dirty="0">
                <a:effectLst/>
                <a:latin typeface="+mj-lt"/>
              </a:rPr>
              <a:t>, la </a:t>
            </a:r>
            <a:r>
              <a:rPr lang="en-US" sz="2400" b="1" i="0" dirty="0" err="1">
                <a:effectLst/>
                <a:latin typeface="+mj-lt"/>
              </a:rPr>
              <a:t>épica</a:t>
            </a:r>
            <a:r>
              <a:rPr lang="en-US" sz="2400" b="1" i="0" dirty="0">
                <a:effectLst/>
                <a:latin typeface="+mj-lt"/>
              </a:rPr>
              <a:t> "Como </a:t>
            </a:r>
            <a:r>
              <a:rPr lang="en-US" sz="2400" b="1" i="0" dirty="0" err="1">
                <a:effectLst/>
                <a:latin typeface="+mj-lt"/>
              </a:rPr>
              <a:t>usuario</a:t>
            </a:r>
            <a:r>
              <a:rPr lang="en-US" sz="2400" b="1" i="0" dirty="0">
                <a:effectLst/>
                <a:latin typeface="+mj-lt"/>
              </a:rPr>
              <a:t>, </a:t>
            </a:r>
            <a:r>
              <a:rPr lang="en-US" sz="2400" b="1" i="0" dirty="0" err="1">
                <a:effectLst/>
                <a:latin typeface="+mj-lt"/>
              </a:rPr>
              <a:t>quiero</a:t>
            </a:r>
            <a:r>
              <a:rPr lang="en-US" sz="2400" b="1" i="0" dirty="0">
                <a:effectLst/>
                <a:latin typeface="+mj-lt"/>
              </a:rPr>
              <a:t> </a:t>
            </a:r>
            <a:r>
              <a:rPr lang="en-US" sz="2400" b="1" i="0" dirty="0" err="1">
                <a:effectLst/>
                <a:latin typeface="+mj-lt"/>
              </a:rPr>
              <a:t>poder</a:t>
            </a:r>
            <a:r>
              <a:rPr lang="en-US" sz="2400" b="1" i="0" dirty="0">
                <a:effectLst/>
                <a:latin typeface="+mj-lt"/>
              </a:rPr>
              <a:t> </a:t>
            </a:r>
            <a:r>
              <a:rPr lang="en-US" sz="2400" b="1" i="0" dirty="0" err="1">
                <a:effectLst/>
                <a:latin typeface="+mj-lt"/>
              </a:rPr>
              <a:t>buscar</a:t>
            </a:r>
            <a:r>
              <a:rPr lang="en-US" sz="2400" b="1" i="0" dirty="0">
                <a:effectLst/>
                <a:latin typeface="+mj-lt"/>
              </a:rPr>
              <a:t> </a:t>
            </a:r>
            <a:r>
              <a:rPr lang="en-US" sz="2400" b="1" i="0" dirty="0" err="1">
                <a:effectLst/>
                <a:latin typeface="+mj-lt"/>
              </a:rPr>
              <a:t>productos</a:t>
            </a:r>
            <a:r>
              <a:rPr lang="en-US" sz="2400" b="1" i="0" dirty="0">
                <a:effectLst/>
                <a:latin typeface="+mj-lt"/>
              </a:rPr>
              <a:t>" </a:t>
            </a:r>
            <a:r>
              <a:rPr lang="en-US" sz="2400" b="1" i="0" dirty="0" err="1">
                <a:effectLst/>
                <a:latin typeface="+mj-lt"/>
              </a:rPr>
              <a:t>podría</a:t>
            </a:r>
            <a:r>
              <a:rPr lang="en-US" sz="2400" b="1" i="0" dirty="0">
                <a:effectLst/>
                <a:latin typeface="+mj-lt"/>
              </a:rPr>
              <a:t> </a:t>
            </a:r>
            <a:r>
              <a:rPr lang="en-US" sz="2400" b="1" i="0" dirty="0" err="1">
                <a:effectLst/>
                <a:latin typeface="+mj-lt"/>
              </a:rPr>
              <a:t>descomponerse</a:t>
            </a:r>
            <a:r>
              <a:rPr lang="en-US" sz="2400" b="1" i="0" dirty="0">
                <a:effectLst/>
                <a:latin typeface="+mj-lt"/>
              </a:rPr>
              <a:t> </a:t>
            </a:r>
            <a:r>
              <a:rPr lang="en-US" sz="2400" b="1" i="0" dirty="0" err="1">
                <a:effectLst/>
                <a:latin typeface="+mj-lt"/>
              </a:rPr>
              <a:t>en</a:t>
            </a:r>
            <a:r>
              <a:rPr lang="en-US" sz="2400" b="1" i="0" dirty="0">
                <a:effectLst/>
                <a:latin typeface="+mj-lt"/>
              </a:rPr>
              <a:t> las </a:t>
            </a:r>
            <a:r>
              <a:rPr lang="en-US" sz="2400" b="1" i="0" dirty="0" err="1">
                <a:effectLst/>
                <a:latin typeface="+mj-lt"/>
              </a:rPr>
              <a:t>siguientes</a:t>
            </a:r>
            <a:r>
              <a:rPr lang="en-US" sz="2400" b="1" i="0" dirty="0">
                <a:effectLst/>
                <a:latin typeface="+mj-lt"/>
              </a:rPr>
              <a:t> </a:t>
            </a:r>
            <a:r>
              <a:rPr lang="en-US" sz="2400" b="1" i="0" dirty="0" err="1">
                <a:effectLst/>
                <a:latin typeface="+mj-lt"/>
              </a:rPr>
              <a:t>historias</a:t>
            </a:r>
            <a:r>
              <a:rPr lang="en-US" sz="2400" b="1" i="0" dirty="0">
                <a:effectLst/>
                <a:latin typeface="+mj-lt"/>
              </a:rPr>
              <a:t> de </a:t>
            </a:r>
            <a:r>
              <a:rPr lang="en-US" sz="2400" b="1" i="0" dirty="0" err="1">
                <a:effectLst/>
                <a:latin typeface="+mj-lt"/>
              </a:rPr>
              <a:t>usuario</a:t>
            </a:r>
            <a:r>
              <a:rPr lang="en-US" sz="2400" b="1" i="0" dirty="0">
                <a:effectLst/>
                <a:latin typeface="+mj-lt"/>
              </a:rPr>
              <a:t>:</a:t>
            </a:r>
          </a:p>
          <a:p>
            <a:pPr marL="0" indent="0" algn="l">
              <a:buNone/>
            </a:pPr>
            <a:endParaRPr lang="en-US" sz="2400" b="0" i="0" dirty="0">
              <a:effectLst/>
              <a:latin typeface="+mj-lt"/>
            </a:endParaRPr>
          </a:p>
          <a:p>
            <a:pPr marL="0" indent="0" algn="l">
              <a:buNone/>
            </a:pPr>
            <a:r>
              <a:rPr lang="en-US" sz="2400" b="1" i="0" dirty="0">
                <a:solidFill>
                  <a:srgbClr val="0070C0"/>
                </a:solidFill>
                <a:effectLst/>
                <a:latin typeface="+mj-lt"/>
              </a:rPr>
              <a:t>"Como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+mj-lt"/>
              </a:rPr>
              <a:t>usuario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+mj-lt"/>
              </a:rPr>
              <a:t>,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+mj-lt"/>
              </a:rPr>
              <a:t>quiero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+mj-lt"/>
              </a:rPr>
              <a:t>poder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+mj-lt"/>
              </a:rPr>
              <a:t>buscar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+mj-lt"/>
              </a:rPr>
              <a:t>productos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+mj-lt"/>
              </a:rPr>
              <a:t>por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+mj-lt"/>
              </a:rPr>
              <a:t>categoría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+mj-lt"/>
              </a:rPr>
              <a:t> para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+mj-lt"/>
              </a:rPr>
              <a:t>encontrar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+mj-lt"/>
              </a:rPr>
              <a:t>fácilmente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+mj-lt"/>
              </a:rPr>
              <a:t> lo que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+mj-lt"/>
              </a:rPr>
              <a:t>estoy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+mj-lt"/>
              </a:rPr>
              <a:t>buscando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+mj-lt"/>
              </a:rPr>
              <a:t>" (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+mj-lt"/>
              </a:rPr>
              <a:t>asignado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+mj-lt"/>
              </a:rPr>
              <a:t> con 3 puntos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+mj-lt"/>
              </a:rPr>
              <a:t>en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+mj-lt"/>
              </a:rPr>
              <a:t> la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+mj-lt"/>
              </a:rPr>
              <a:t>técnica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+mj-lt"/>
              </a:rPr>
              <a:t> de scoring)</a:t>
            </a:r>
          </a:p>
          <a:p>
            <a:pPr marL="0" indent="0" algn="l">
              <a:buNone/>
            </a:pPr>
            <a:r>
              <a:rPr lang="en-US" sz="2400" b="1" i="0" dirty="0">
                <a:solidFill>
                  <a:srgbClr val="0070C0"/>
                </a:solidFill>
                <a:effectLst/>
                <a:latin typeface="+mj-lt"/>
              </a:rPr>
              <a:t>"Como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+mj-lt"/>
              </a:rPr>
              <a:t>usuario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+mj-lt"/>
              </a:rPr>
              <a:t>,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+mj-lt"/>
              </a:rPr>
              <a:t>quiero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+mj-lt"/>
              </a:rPr>
              <a:t>poder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+mj-lt"/>
              </a:rPr>
              <a:t>buscar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+mj-lt"/>
              </a:rPr>
              <a:t>productos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+mj-lt"/>
              </a:rPr>
              <a:t>por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+mj-lt"/>
              </a:rPr>
              <a:t> palabra clave para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+mj-lt"/>
              </a:rPr>
              <a:t>encontrar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+mj-lt"/>
              </a:rPr>
              <a:t>rápidamente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+mj-lt"/>
              </a:rPr>
              <a:t> lo que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+mj-lt"/>
              </a:rPr>
              <a:t>estoy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+mj-lt"/>
              </a:rPr>
              <a:t>buscando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+mj-lt"/>
              </a:rPr>
              <a:t>" (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+mj-lt"/>
              </a:rPr>
              <a:t>asignado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+mj-lt"/>
              </a:rPr>
              <a:t> con 2 puntos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+mj-lt"/>
              </a:rPr>
              <a:t>en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+mj-lt"/>
              </a:rPr>
              <a:t> la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+mj-lt"/>
              </a:rPr>
              <a:t>técnica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+mj-lt"/>
              </a:rPr>
              <a:t> de scoring)</a:t>
            </a:r>
          </a:p>
          <a:p>
            <a:pPr marL="0" indent="0" algn="l">
              <a:buNone/>
            </a:pPr>
            <a:r>
              <a:rPr lang="en-US" sz="2400" b="1" i="0" dirty="0">
                <a:solidFill>
                  <a:srgbClr val="0070C0"/>
                </a:solidFill>
                <a:effectLst/>
                <a:latin typeface="+mj-lt"/>
              </a:rPr>
              <a:t>"Como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+mj-lt"/>
              </a:rPr>
              <a:t>usuario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+mj-lt"/>
              </a:rPr>
              <a:t>,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+mj-lt"/>
              </a:rPr>
              <a:t>quiero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+mj-lt"/>
              </a:rPr>
              <a:t>poder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+mj-lt"/>
              </a:rPr>
              <a:t>ver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+mj-lt"/>
              </a:rPr>
              <a:t>los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+mj-lt"/>
              </a:rPr>
              <a:t>resultados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+mj-lt"/>
              </a:rPr>
              <a:t> de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+mj-lt"/>
              </a:rPr>
              <a:t>búsqueda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+mj-lt"/>
              </a:rPr>
              <a:t>en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+mj-lt"/>
              </a:rPr>
              <a:t>orden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+mj-lt"/>
              </a:rPr>
              <a:t>ascendente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+mj-lt"/>
              </a:rPr>
              <a:t> o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+mj-lt"/>
              </a:rPr>
              <a:t>descendente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+mj-lt"/>
              </a:rPr>
              <a:t> para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+mj-lt"/>
              </a:rPr>
              <a:t>facilitar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+mj-lt"/>
              </a:rPr>
              <a:t> mi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+mj-lt"/>
              </a:rPr>
              <a:t>búsqueda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+mj-lt"/>
              </a:rPr>
              <a:t>" (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+mj-lt"/>
              </a:rPr>
              <a:t>asignado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+mj-lt"/>
              </a:rPr>
              <a:t> con 1 punto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+mj-lt"/>
              </a:rPr>
              <a:t>en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+mj-lt"/>
              </a:rPr>
              <a:t> la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+mj-lt"/>
              </a:rPr>
              <a:t>técnica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+mj-lt"/>
              </a:rPr>
              <a:t> de scoring)</a:t>
            </a:r>
          </a:p>
        </p:txBody>
      </p:sp>
    </p:spTree>
    <p:extLst>
      <p:ext uri="{BB962C8B-B14F-4D97-AF65-F5344CB8AC3E}">
        <p14:creationId xmlns:p14="http://schemas.microsoft.com/office/powerpoint/2010/main" val="2822468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1EA3-608F-8FE8-7556-18658E87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PRIORIZAR HISTORIAS DE USUARIO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17F86-2E2B-8417-3429-35EB683B4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0" i="0" dirty="0" err="1">
                <a:effectLst/>
                <a:latin typeface="+mj-lt"/>
              </a:rPr>
              <a:t>Priorizar</a:t>
            </a:r>
            <a:r>
              <a:rPr lang="en-US" b="0" i="0" dirty="0">
                <a:effectLst/>
                <a:latin typeface="+mj-lt"/>
              </a:rPr>
              <a:t> las </a:t>
            </a:r>
            <a:r>
              <a:rPr lang="en-US" b="0" i="0" dirty="0" err="1">
                <a:effectLst/>
                <a:latin typeface="+mj-lt"/>
              </a:rPr>
              <a:t>historias</a:t>
            </a:r>
            <a:r>
              <a:rPr lang="en-US" b="0" i="0" dirty="0">
                <a:effectLst/>
                <a:latin typeface="+mj-lt"/>
              </a:rPr>
              <a:t> de </a:t>
            </a:r>
            <a:r>
              <a:rPr lang="en-US" b="0" i="0" dirty="0" err="1">
                <a:effectLst/>
                <a:latin typeface="+mj-lt"/>
              </a:rPr>
              <a:t>usuario</a:t>
            </a:r>
            <a:r>
              <a:rPr lang="en-US" b="0" i="0" dirty="0">
                <a:effectLst/>
                <a:latin typeface="+mj-lt"/>
              </a:rPr>
              <a:t> y </a:t>
            </a:r>
            <a:r>
              <a:rPr lang="en-US" b="0" i="0" dirty="0" err="1">
                <a:effectLst/>
                <a:latin typeface="+mj-lt"/>
              </a:rPr>
              <a:t>épicas</a:t>
            </a:r>
            <a:r>
              <a:rPr lang="en-US" b="0" i="0" dirty="0">
                <a:effectLst/>
                <a:latin typeface="+mj-lt"/>
              </a:rPr>
              <a:t>: </a:t>
            </a:r>
            <a:r>
              <a:rPr lang="en-US" b="0" i="0" dirty="0" err="1">
                <a:effectLst/>
                <a:latin typeface="+mj-lt"/>
              </a:rPr>
              <a:t>Después</a:t>
            </a:r>
            <a:r>
              <a:rPr lang="en-US" b="0" i="0" dirty="0">
                <a:effectLst/>
                <a:latin typeface="+mj-lt"/>
              </a:rPr>
              <a:t> de </a:t>
            </a:r>
            <a:r>
              <a:rPr lang="en-US" b="0" i="0" dirty="0" err="1">
                <a:effectLst/>
                <a:latin typeface="+mj-lt"/>
              </a:rPr>
              <a:t>definir</a:t>
            </a:r>
            <a:r>
              <a:rPr lang="en-US" b="0" i="0" dirty="0">
                <a:effectLst/>
                <a:latin typeface="+mj-lt"/>
              </a:rPr>
              <a:t> las </a:t>
            </a:r>
            <a:r>
              <a:rPr lang="en-US" b="0" i="0" dirty="0" err="1">
                <a:effectLst/>
                <a:latin typeface="+mj-lt"/>
              </a:rPr>
              <a:t>historias</a:t>
            </a:r>
            <a:r>
              <a:rPr lang="en-US" b="0" i="0" dirty="0">
                <a:effectLst/>
                <a:latin typeface="+mj-lt"/>
              </a:rPr>
              <a:t> de </a:t>
            </a:r>
            <a:r>
              <a:rPr lang="en-US" b="0" i="0" dirty="0" err="1">
                <a:effectLst/>
                <a:latin typeface="+mj-lt"/>
              </a:rPr>
              <a:t>usuario</a:t>
            </a:r>
            <a:r>
              <a:rPr lang="en-US" b="0" i="0" dirty="0">
                <a:effectLst/>
                <a:latin typeface="+mj-lt"/>
              </a:rPr>
              <a:t> y </a:t>
            </a:r>
            <a:r>
              <a:rPr lang="en-US" b="0" i="0" dirty="0" err="1">
                <a:effectLst/>
                <a:latin typeface="+mj-lt"/>
              </a:rPr>
              <a:t>épicas</a:t>
            </a:r>
            <a:r>
              <a:rPr lang="en-US" b="0" i="0" dirty="0">
                <a:effectLst/>
                <a:latin typeface="+mj-lt"/>
              </a:rPr>
              <a:t>, es </a:t>
            </a:r>
            <a:r>
              <a:rPr lang="en-US" b="0" i="0" dirty="0" err="1">
                <a:effectLst/>
                <a:latin typeface="+mj-lt"/>
              </a:rPr>
              <a:t>importante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priorizarlas</a:t>
            </a:r>
            <a:r>
              <a:rPr lang="en-US" b="0" i="0" dirty="0">
                <a:effectLst/>
                <a:latin typeface="+mj-lt"/>
              </a:rPr>
              <a:t>. </a:t>
            </a:r>
            <a:r>
              <a:rPr lang="en-US" b="0" i="0" dirty="0" err="1">
                <a:effectLst/>
                <a:latin typeface="+mj-lt"/>
              </a:rPr>
              <a:t>Esto</a:t>
            </a:r>
            <a:r>
              <a:rPr lang="en-US" b="0" i="0" dirty="0">
                <a:effectLst/>
                <a:latin typeface="+mj-lt"/>
              </a:rPr>
              <a:t> se </a:t>
            </a:r>
            <a:r>
              <a:rPr lang="en-US" b="0" i="0" dirty="0" err="1">
                <a:effectLst/>
                <a:latin typeface="+mj-lt"/>
              </a:rPr>
              <a:t>hace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función</a:t>
            </a:r>
            <a:r>
              <a:rPr lang="en-US" b="0" i="0" dirty="0">
                <a:effectLst/>
                <a:latin typeface="+mj-lt"/>
              </a:rPr>
              <a:t> del valor que </a:t>
            </a:r>
            <a:r>
              <a:rPr lang="en-US" b="0" i="0" dirty="0" err="1">
                <a:effectLst/>
                <a:latin typeface="+mj-lt"/>
              </a:rPr>
              <a:t>cada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historia</a:t>
            </a:r>
            <a:r>
              <a:rPr lang="en-US" b="0" i="0" dirty="0">
                <a:effectLst/>
                <a:latin typeface="+mj-lt"/>
              </a:rPr>
              <a:t> de </a:t>
            </a:r>
            <a:r>
              <a:rPr lang="en-US" b="0" i="0" dirty="0" err="1">
                <a:effectLst/>
                <a:latin typeface="+mj-lt"/>
              </a:rPr>
              <a:t>usuario</a:t>
            </a:r>
            <a:r>
              <a:rPr lang="en-US" b="0" i="0" dirty="0">
                <a:effectLst/>
                <a:latin typeface="+mj-lt"/>
              </a:rPr>
              <a:t> o </a:t>
            </a:r>
            <a:r>
              <a:rPr lang="en-US" b="0" i="0" dirty="0" err="1">
                <a:effectLst/>
                <a:latin typeface="+mj-lt"/>
              </a:rPr>
              <a:t>épica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aporta</a:t>
            </a:r>
            <a:r>
              <a:rPr lang="en-US" b="0" i="0" dirty="0">
                <a:effectLst/>
                <a:latin typeface="+mj-lt"/>
              </a:rPr>
              <a:t> al </a:t>
            </a:r>
            <a:r>
              <a:rPr lang="en-US" b="0" i="0" dirty="0" err="1">
                <a:effectLst/>
                <a:latin typeface="+mj-lt"/>
              </a:rPr>
              <a:t>cliente</a:t>
            </a:r>
            <a:r>
              <a:rPr lang="en-US" b="0" i="0" dirty="0">
                <a:effectLst/>
                <a:latin typeface="+mj-lt"/>
              </a:rPr>
              <a:t>. </a:t>
            </a:r>
            <a:r>
              <a:rPr lang="en-US" b="0" i="0" dirty="0" err="1">
                <a:effectLst/>
                <a:latin typeface="+mj-lt"/>
              </a:rPr>
              <a:t>En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este</a:t>
            </a:r>
            <a:r>
              <a:rPr lang="en-US" b="0" i="0" dirty="0">
                <a:effectLst/>
                <a:latin typeface="+mj-lt"/>
              </a:rPr>
              <a:t> punto, </a:t>
            </a:r>
            <a:r>
              <a:rPr lang="en-US" b="0" i="0" dirty="0" err="1">
                <a:effectLst/>
                <a:latin typeface="+mj-lt"/>
              </a:rPr>
              <a:t>también</a:t>
            </a:r>
            <a:r>
              <a:rPr lang="en-US" b="0" i="0" dirty="0">
                <a:effectLst/>
                <a:latin typeface="+mj-lt"/>
              </a:rPr>
              <a:t> es </a:t>
            </a:r>
            <a:r>
              <a:rPr lang="en-US" b="0" i="0" dirty="0" err="1">
                <a:effectLst/>
                <a:latin typeface="+mj-lt"/>
              </a:rPr>
              <a:t>importante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definir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el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esfuerzo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necesario</a:t>
            </a:r>
            <a:r>
              <a:rPr lang="en-US" b="0" i="0" dirty="0">
                <a:effectLst/>
                <a:latin typeface="+mj-lt"/>
              </a:rPr>
              <a:t> para </a:t>
            </a:r>
            <a:r>
              <a:rPr lang="en-US" b="0" i="0" dirty="0" err="1">
                <a:effectLst/>
                <a:latin typeface="+mj-lt"/>
              </a:rPr>
              <a:t>implementar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cada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historia</a:t>
            </a:r>
            <a:r>
              <a:rPr lang="en-US" b="0" i="0" dirty="0">
                <a:effectLst/>
                <a:latin typeface="+mj-lt"/>
              </a:rPr>
              <a:t> de </a:t>
            </a:r>
            <a:r>
              <a:rPr lang="en-US" b="0" i="0" dirty="0" err="1">
                <a:effectLst/>
                <a:latin typeface="+mj-lt"/>
              </a:rPr>
              <a:t>usuario</a:t>
            </a:r>
            <a:r>
              <a:rPr lang="en-US" b="0" i="0" dirty="0">
                <a:effectLst/>
                <a:latin typeface="+mj-lt"/>
              </a:rPr>
              <a:t> o </a:t>
            </a:r>
            <a:r>
              <a:rPr lang="en-US" b="0" i="0" dirty="0" err="1">
                <a:effectLst/>
                <a:latin typeface="+mj-lt"/>
              </a:rPr>
              <a:t>épica</a:t>
            </a:r>
            <a:r>
              <a:rPr lang="en-US" b="0" i="0" dirty="0">
                <a:effectLst/>
                <a:latin typeface="+mj-lt"/>
              </a:rPr>
              <a:t>.</a:t>
            </a:r>
          </a:p>
          <a:p>
            <a:pPr marL="0" indent="0">
              <a:buNone/>
            </a:pPr>
            <a:endParaRPr lang="en-US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+mj-lt"/>
              </a:rPr>
              <a:t>Por </a:t>
            </a:r>
            <a:r>
              <a:rPr lang="en-US" b="0" i="0" dirty="0" err="1">
                <a:effectLst/>
                <a:latin typeface="+mj-lt"/>
              </a:rPr>
              <a:t>ejemplo</a:t>
            </a:r>
            <a:r>
              <a:rPr lang="en-US" b="0" i="0" dirty="0">
                <a:effectLst/>
                <a:latin typeface="+mj-lt"/>
              </a:rPr>
              <a:t>, </a:t>
            </a:r>
            <a:r>
              <a:rPr lang="en-US" b="0" i="0" dirty="0" err="1">
                <a:effectLst/>
                <a:latin typeface="+mj-lt"/>
              </a:rPr>
              <a:t>si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el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cliente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considera</a:t>
            </a:r>
            <a:r>
              <a:rPr lang="en-US" b="0" i="0" dirty="0">
                <a:effectLst/>
                <a:latin typeface="+mj-lt"/>
              </a:rPr>
              <a:t> que la </a:t>
            </a:r>
            <a:r>
              <a:rPr lang="en-US" b="0" i="0" dirty="0" err="1">
                <a:effectLst/>
                <a:latin typeface="+mj-lt"/>
              </a:rPr>
              <a:t>búsqueda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por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categoría</a:t>
            </a:r>
            <a:r>
              <a:rPr lang="en-US" b="0" i="0" dirty="0">
                <a:effectLst/>
                <a:latin typeface="+mj-lt"/>
              </a:rPr>
              <a:t> es </a:t>
            </a:r>
            <a:r>
              <a:rPr lang="en-US" b="0" i="0" dirty="0" err="1">
                <a:effectLst/>
                <a:latin typeface="+mj-lt"/>
              </a:rPr>
              <a:t>una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funcionalidad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crítica</a:t>
            </a:r>
            <a:r>
              <a:rPr lang="en-US" b="0" i="0" dirty="0">
                <a:effectLst/>
                <a:latin typeface="+mj-lt"/>
              </a:rPr>
              <a:t> y de </a:t>
            </a:r>
            <a:r>
              <a:rPr lang="en-US" b="0" i="0" dirty="0" err="1">
                <a:effectLst/>
                <a:latin typeface="+mj-lt"/>
              </a:rPr>
              <a:t>alta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prioridad</a:t>
            </a:r>
            <a:r>
              <a:rPr lang="en-US" b="0" i="0" dirty="0">
                <a:effectLst/>
                <a:latin typeface="+mj-lt"/>
              </a:rPr>
              <a:t>, se </a:t>
            </a:r>
            <a:r>
              <a:rPr lang="en-US" b="0" i="0" dirty="0" err="1">
                <a:effectLst/>
                <a:latin typeface="+mj-lt"/>
              </a:rPr>
              <a:t>asignaría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una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prioridad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alta</a:t>
            </a:r>
            <a:r>
              <a:rPr lang="en-US" b="0" i="0" dirty="0">
                <a:effectLst/>
                <a:latin typeface="+mj-lt"/>
              </a:rPr>
              <a:t> a la </a:t>
            </a:r>
            <a:r>
              <a:rPr lang="en-US" b="0" i="0" dirty="0" err="1">
                <a:effectLst/>
                <a:latin typeface="+mj-lt"/>
              </a:rPr>
              <a:t>historia</a:t>
            </a:r>
            <a:r>
              <a:rPr lang="en-US" b="0" i="0" dirty="0">
                <a:effectLst/>
                <a:latin typeface="+mj-lt"/>
              </a:rPr>
              <a:t> de </a:t>
            </a:r>
            <a:r>
              <a:rPr lang="en-US" b="0" i="0" dirty="0" err="1">
                <a:effectLst/>
                <a:latin typeface="+mj-lt"/>
              </a:rPr>
              <a:t>usuario</a:t>
            </a:r>
            <a:r>
              <a:rPr lang="en-US" b="0" i="0" dirty="0">
                <a:effectLst/>
                <a:latin typeface="+mj-lt"/>
              </a:rPr>
              <a:t> "Como </a:t>
            </a:r>
            <a:r>
              <a:rPr lang="en-US" b="0" i="0" dirty="0" err="1">
                <a:effectLst/>
                <a:latin typeface="+mj-lt"/>
              </a:rPr>
              <a:t>usuario</a:t>
            </a:r>
            <a:r>
              <a:rPr lang="en-US" b="0" i="0" dirty="0">
                <a:effectLst/>
                <a:latin typeface="+mj-lt"/>
              </a:rPr>
              <a:t>, </a:t>
            </a:r>
            <a:r>
              <a:rPr lang="en-US" b="0" i="0" dirty="0" err="1">
                <a:effectLst/>
                <a:latin typeface="+mj-lt"/>
              </a:rPr>
              <a:t>quiero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poder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buscar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productos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por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categoría</a:t>
            </a:r>
            <a:r>
              <a:rPr lang="en-US" b="0" i="0" dirty="0">
                <a:effectLst/>
                <a:latin typeface="+mj-lt"/>
              </a:rPr>
              <a:t> para </a:t>
            </a:r>
            <a:r>
              <a:rPr lang="en-US" b="0" i="0" dirty="0" err="1">
                <a:effectLst/>
                <a:latin typeface="+mj-lt"/>
              </a:rPr>
              <a:t>encontrar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fácilmente</a:t>
            </a:r>
            <a:r>
              <a:rPr lang="en-US" b="0" i="0" dirty="0">
                <a:effectLst/>
                <a:latin typeface="+mj-lt"/>
              </a:rPr>
              <a:t> lo que </a:t>
            </a:r>
            <a:r>
              <a:rPr lang="en-US" b="0" i="0" dirty="0" err="1">
                <a:effectLst/>
                <a:latin typeface="+mj-lt"/>
              </a:rPr>
              <a:t>estoy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buscando</a:t>
            </a:r>
            <a:r>
              <a:rPr lang="en-US" b="0" i="0" dirty="0">
                <a:effectLst/>
                <a:latin typeface="+mj-lt"/>
              </a:rPr>
              <a:t>".</a:t>
            </a:r>
            <a:endParaRPr lang="en-CO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5198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7077-A109-B6EC-597C-DA99AEFA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SCORING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95674-C0B1-2868-B092-93EDEF574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+mj-lt"/>
              </a:rPr>
              <a:t>La </a:t>
            </a:r>
            <a:r>
              <a:rPr lang="en-US" b="0" i="0" dirty="0" err="1">
                <a:effectLst/>
                <a:latin typeface="+mj-lt"/>
              </a:rPr>
              <a:t>técnica</a:t>
            </a:r>
            <a:r>
              <a:rPr lang="en-US" b="0" i="0" dirty="0">
                <a:effectLst/>
                <a:latin typeface="+mj-lt"/>
              </a:rPr>
              <a:t> de scoring es </a:t>
            </a:r>
            <a:r>
              <a:rPr lang="en-US" b="0" i="0" dirty="0" err="1">
                <a:effectLst/>
                <a:latin typeface="+mj-lt"/>
              </a:rPr>
              <a:t>una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técnica</a:t>
            </a:r>
            <a:r>
              <a:rPr lang="en-US" b="0" i="0" dirty="0">
                <a:effectLst/>
                <a:latin typeface="+mj-lt"/>
              </a:rPr>
              <a:t> para </a:t>
            </a:r>
            <a:r>
              <a:rPr lang="en-US" b="0" i="0" dirty="0" err="1">
                <a:effectLst/>
                <a:latin typeface="+mj-lt"/>
              </a:rPr>
              <a:t>definir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el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esfuerzo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necesario</a:t>
            </a:r>
            <a:r>
              <a:rPr lang="en-US" b="0" i="0" dirty="0">
                <a:effectLst/>
                <a:latin typeface="+mj-lt"/>
              </a:rPr>
              <a:t> para </a:t>
            </a:r>
            <a:r>
              <a:rPr lang="en-US" b="0" i="0" dirty="0" err="1">
                <a:effectLst/>
                <a:latin typeface="+mj-lt"/>
              </a:rPr>
              <a:t>implementar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cada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historia</a:t>
            </a:r>
            <a:r>
              <a:rPr lang="en-US" b="0" i="0" dirty="0">
                <a:effectLst/>
                <a:latin typeface="+mj-lt"/>
              </a:rPr>
              <a:t> de </a:t>
            </a:r>
            <a:r>
              <a:rPr lang="en-US" b="0" i="0" dirty="0" err="1">
                <a:effectLst/>
                <a:latin typeface="+mj-lt"/>
              </a:rPr>
              <a:t>usuario</a:t>
            </a:r>
            <a:r>
              <a:rPr lang="en-US" b="0" i="0" dirty="0">
                <a:effectLst/>
                <a:latin typeface="+mj-lt"/>
              </a:rPr>
              <a:t> o </a:t>
            </a:r>
            <a:r>
              <a:rPr lang="en-US" b="0" i="0" dirty="0" err="1">
                <a:effectLst/>
                <a:latin typeface="+mj-lt"/>
              </a:rPr>
              <a:t>épica</a:t>
            </a:r>
            <a:r>
              <a:rPr lang="en-US" b="0" i="0" dirty="0">
                <a:effectLst/>
                <a:latin typeface="+mj-lt"/>
              </a:rPr>
              <a:t>. </a:t>
            </a:r>
            <a:r>
              <a:rPr lang="en-US" b="0" i="0" dirty="0" err="1">
                <a:effectLst/>
                <a:latin typeface="+mj-lt"/>
              </a:rPr>
              <a:t>Esta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técnica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implica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asignar</a:t>
            </a:r>
            <a:r>
              <a:rPr lang="en-US" b="0" i="0" dirty="0">
                <a:effectLst/>
                <a:latin typeface="+mj-lt"/>
              </a:rPr>
              <a:t> un </a:t>
            </a:r>
            <a:r>
              <a:rPr lang="en-US" b="0" i="0" dirty="0" err="1">
                <a:effectLst/>
                <a:latin typeface="+mj-lt"/>
              </a:rPr>
              <a:t>número</a:t>
            </a:r>
            <a:r>
              <a:rPr lang="en-US" b="0" i="0" dirty="0">
                <a:effectLst/>
                <a:latin typeface="+mj-lt"/>
              </a:rPr>
              <a:t> de puntos a </a:t>
            </a:r>
            <a:r>
              <a:rPr lang="en-US" b="0" i="0" dirty="0" err="1">
                <a:effectLst/>
                <a:latin typeface="+mj-lt"/>
              </a:rPr>
              <a:t>cada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historia</a:t>
            </a:r>
            <a:r>
              <a:rPr lang="en-US" b="0" i="0" dirty="0">
                <a:effectLst/>
                <a:latin typeface="+mj-lt"/>
              </a:rPr>
              <a:t> de </a:t>
            </a:r>
            <a:r>
              <a:rPr lang="en-US" b="0" i="0" dirty="0" err="1">
                <a:effectLst/>
                <a:latin typeface="+mj-lt"/>
              </a:rPr>
              <a:t>usuario</a:t>
            </a:r>
            <a:r>
              <a:rPr lang="en-US" b="0" i="0" dirty="0">
                <a:effectLst/>
                <a:latin typeface="+mj-lt"/>
              </a:rPr>
              <a:t> o </a:t>
            </a:r>
            <a:r>
              <a:rPr lang="en-US" b="0" i="0" dirty="0" err="1">
                <a:effectLst/>
                <a:latin typeface="+mj-lt"/>
              </a:rPr>
              <a:t>épica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función</a:t>
            </a:r>
            <a:r>
              <a:rPr lang="en-US" b="0" i="0" dirty="0">
                <a:effectLst/>
                <a:latin typeface="+mj-lt"/>
              </a:rPr>
              <a:t> de </a:t>
            </a:r>
            <a:r>
              <a:rPr lang="en-US" b="0" i="0" dirty="0" err="1">
                <a:effectLst/>
                <a:latin typeface="+mj-lt"/>
              </a:rPr>
              <a:t>su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complejidad</a:t>
            </a:r>
            <a:r>
              <a:rPr lang="en-US" b="0" i="0" dirty="0">
                <a:effectLst/>
                <a:latin typeface="+mj-lt"/>
              </a:rPr>
              <a:t> y </a:t>
            </a:r>
            <a:r>
              <a:rPr lang="en-US" b="0" i="0" dirty="0" err="1">
                <a:effectLst/>
                <a:latin typeface="+mj-lt"/>
              </a:rPr>
              <a:t>el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esfuerzo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requerido</a:t>
            </a:r>
            <a:r>
              <a:rPr lang="en-US" b="0" i="0" dirty="0">
                <a:effectLst/>
                <a:latin typeface="+mj-lt"/>
              </a:rPr>
              <a:t> para </a:t>
            </a:r>
            <a:r>
              <a:rPr lang="en-US" b="0" i="0" dirty="0" err="1">
                <a:effectLst/>
                <a:latin typeface="+mj-lt"/>
              </a:rPr>
              <a:t>implementarla</a:t>
            </a:r>
            <a:r>
              <a:rPr lang="en-US" b="0" i="0" dirty="0">
                <a:effectLst/>
                <a:latin typeface="+mj-lt"/>
              </a:rPr>
              <a:t>. </a:t>
            </a:r>
            <a:r>
              <a:rPr lang="en-US" b="0" i="0" dirty="0" err="1">
                <a:effectLst/>
                <a:latin typeface="+mj-lt"/>
              </a:rPr>
              <a:t>Estos</a:t>
            </a:r>
            <a:r>
              <a:rPr lang="en-US" b="0" i="0" dirty="0">
                <a:effectLst/>
                <a:latin typeface="+mj-lt"/>
              </a:rPr>
              <a:t> puntos no se </a:t>
            </a:r>
            <a:r>
              <a:rPr lang="en-US" b="0" i="0" dirty="0" err="1">
                <a:effectLst/>
                <a:latin typeface="+mj-lt"/>
              </a:rPr>
              <a:t>corresponden</a:t>
            </a:r>
            <a:r>
              <a:rPr lang="en-US" b="0" i="0" dirty="0">
                <a:effectLst/>
                <a:latin typeface="+mj-lt"/>
              </a:rPr>
              <a:t> con horas de </a:t>
            </a:r>
            <a:r>
              <a:rPr lang="en-US" b="0" i="0" dirty="0" err="1">
                <a:effectLst/>
                <a:latin typeface="+mj-lt"/>
              </a:rPr>
              <a:t>trabajo</a:t>
            </a:r>
            <a:r>
              <a:rPr lang="en-US" b="0" i="0" dirty="0">
                <a:effectLst/>
                <a:latin typeface="+mj-lt"/>
              </a:rPr>
              <a:t>, </a:t>
            </a:r>
            <a:r>
              <a:rPr lang="en-US" b="0" i="0" dirty="0" err="1">
                <a:effectLst/>
                <a:latin typeface="+mj-lt"/>
              </a:rPr>
              <a:t>sino</a:t>
            </a:r>
            <a:r>
              <a:rPr lang="en-US" b="0" i="0" dirty="0">
                <a:effectLst/>
                <a:latin typeface="+mj-lt"/>
              </a:rPr>
              <a:t> con la </a:t>
            </a:r>
            <a:r>
              <a:rPr lang="en-US" b="0" i="0" dirty="0" err="1">
                <a:effectLst/>
                <a:latin typeface="+mj-lt"/>
              </a:rPr>
              <a:t>complejidad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relativa</a:t>
            </a:r>
            <a:r>
              <a:rPr lang="en-US" b="0" i="0" dirty="0">
                <a:effectLst/>
                <a:latin typeface="+mj-lt"/>
              </a:rPr>
              <a:t> de </a:t>
            </a:r>
            <a:r>
              <a:rPr lang="en-US" b="0" i="0" dirty="0" err="1">
                <a:effectLst/>
                <a:latin typeface="+mj-lt"/>
              </a:rPr>
              <a:t>cada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tarea</a:t>
            </a:r>
            <a:r>
              <a:rPr lang="en-US" b="0" i="0" dirty="0">
                <a:effectLst/>
                <a:latin typeface="+mj-lt"/>
              </a:rPr>
              <a:t>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+mj-lt"/>
              </a:rPr>
              <a:t>Por </a:t>
            </a:r>
            <a:r>
              <a:rPr lang="en-US" b="0" i="0" dirty="0" err="1">
                <a:effectLst/>
                <a:latin typeface="+mj-lt"/>
              </a:rPr>
              <a:t>ejemplo</a:t>
            </a:r>
            <a:r>
              <a:rPr lang="en-US" b="0" i="0" dirty="0">
                <a:effectLst/>
                <a:latin typeface="+mj-lt"/>
              </a:rPr>
              <a:t>, </a:t>
            </a:r>
            <a:r>
              <a:rPr lang="en-US" b="0" i="0" dirty="0" err="1">
                <a:effectLst/>
                <a:latin typeface="+mj-lt"/>
              </a:rPr>
              <a:t>podríamos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utilizar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una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escala</a:t>
            </a:r>
            <a:r>
              <a:rPr lang="en-US" b="0" i="0" dirty="0">
                <a:effectLst/>
                <a:latin typeface="+mj-lt"/>
              </a:rPr>
              <a:t> de puntos de 1 a 5, </a:t>
            </a:r>
            <a:r>
              <a:rPr lang="en-US" b="0" i="0" dirty="0" err="1">
                <a:effectLst/>
                <a:latin typeface="+mj-lt"/>
              </a:rPr>
              <a:t>donde</a:t>
            </a:r>
            <a:r>
              <a:rPr lang="en-US" b="0" i="0" dirty="0">
                <a:effectLst/>
                <a:latin typeface="+mj-lt"/>
              </a:rPr>
              <a:t> 1 es la </a:t>
            </a:r>
            <a:r>
              <a:rPr lang="en-US" b="0" i="0" dirty="0" err="1">
                <a:effectLst/>
                <a:latin typeface="+mj-lt"/>
              </a:rPr>
              <a:t>menor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complejidad</a:t>
            </a:r>
            <a:r>
              <a:rPr lang="en-US" b="0" i="0" dirty="0">
                <a:effectLst/>
                <a:latin typeface="+mj-lt"/>
              </a:rPr>
              <a:t> y 5 es la mayor </a:t>
            </a:r>
            <a:r>
              <a:rPr lang="en-US" b="0" i="0" dirty="0" err="1">
                <a:effectLst/>
                <a:latin typeface="+mj-lt"/>
              </a:rPr>
              <a:t>complejidad</a:t>
            </a:r>
            <a:endParaRPr lang="en-US" b="0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8174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D300-A815-F59E-764B-38E764EA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SCORING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AD4-9DEA-AA8C-F4E8-BC58DE73B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070C0"/>
                </a:solidFill>
                <a:effectLst/>
                <a:latin typeface="+mj-lt"/>
              </a:rPr>
              <a:t>"Como 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+mj-lt"/>
              </a:rPr>
              <a:t>usuario</a:t>
            </a:r>
            <a:r>
              <a:rPr lang="en-US" b="1" i="0" dirty="0">
                <a:solidFill>
                  <a:srgbClr val="0070C0"/>
                </a:solidFill>
                <a:effectLst/>
                <a:latin typeface="+mj-lt"/>
              </a:rPr>
              <a:t>, 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+mj-lt"/>
              </a:rPr>
              <a:t>quiero</a:t>
            </a:r>
            <a:r>
              <a:rPr lang="en-US" b="1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+mj-lt"/>
              </a:rPr>
              <a:t>poder</a:t>
            </a:r>
            <a:r>
              <a:rPr lang="en-US" b="1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+mj-lt"/>
              </a:rPr>
              <a:t>buscar</a:t>
            </a:r>
            <a:r>
              <a:rPr lang="en-US" b="1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+mj-lt"/>
              </a:rPr>
              <a:t>productos</a:t>
            </a:r>
            <a:r>
              <a:rPr lang="en-US" b="1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+mj-lt"/>
              </a:rPr>
              <a:t>por</a:t>
            </a:r>
            <a:r>
              <a:rPr lang="en-US" b="1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+mj-lt"/>
              </a:rPr>
              <a:t>categoría</a:t>
            </a:r>
            <a:r>
              <a:rPr lang="en-US" b="1" i="0" dirty="0">
                <a:solidFill>
                  <a:srgbClr val="0070C0"/>
                </a:solidFill>
                <a:effectLst/>
                <a:latin typeface="+mj-lt"/>
              </a:rPr>
              <a:t> para 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+mj-lt"/>
              </a:rPr>
              <a:t>encontrar</a:t>
            </a:r>
            <a:r>
              <a:rPr lang="en-US" b="1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+mj-lt"/>
              </a:rPr>
              <a:t>fácilmente</a:t>
            </a:r>
            <a:r>
              <a:rPr lang="en-US" b="1" i="0" dirty="0">
                <a:solidFill>
                  <a:srgbClr val="0070C0"/>
                </a:solidFill>
                <a:effectLst/>
                <a:latin typeface="+mj-lt"/>
              </a:rPr>
              <a:t> lo que 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+mj-lt"/>
              </a:rPr>
              <a:t>estoy</a:t>
            </a:r>
            <a:r>
              <a:rPr lang="en-US" b="1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+mj-lt"/>
              </a:rPr>
              <a:t>buscando</a:t>
            </a:r>
            <a:r>
              <a:rPr lang="en-US" b="1" i="0" dirty="0">
                <a:solidFill>
                  <a:srgbClr val="0070C0"/>
                </a:solidFill>
                <a:effectLst/>
                <a:latin typeface="+mj-lt"/>
              </a:rPr>
              <a:t>" (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+mj-lt"/>
              </a:rPr>
              <a:t>asignado</a:t>
            </a:r>
            <a:r>
              <a:rPr lang="en-US" b="1" i="0" dirty="0">
                <a:solidFill>
                  <a:srgbClr val="0070C0"/>
                </a:solidFill>
                <a:effectLst/>
                <a:latin typeface="+mj-lt"/>
              </a:rPr>
              <a:t> con 3 puntos 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+mj-lt"/>
              </a:rPr>
              <a:t>en</a:t>
            </a:r>
            <a:r>
              <a:rPr lang="en-US" b="1" i="0" dirty="0">
                <a:solidFill>
                  <a:srgbClr val="0070C0"/>
                </a:solidFill>
                <a:effectLst/>
                <a:latin typeface="+mj-lt"/>
              </a:rPr>
              <a:t> la 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+mj-lt"/>
              </a:rPr>
              <a:t>técnica</a:t>
            </a:r>
            <a:r>
              <a:rPr lang="en-US" b="1" i="0" dirty="0">
                <a:solidFill>
                  <a:srgbClr val="0070C0"/>
                </a:solidFill>
                <a:effectLst/>
                <a:latin typeface="+mj-lt"/>
              </a:rPr>
              <a:t> de scoring)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070C0"/>
                </a:solidFill>
                <a:effectLst/>
                <a:latin typeface="+mj-lt"/>
              </a:rPr>
              <a:t>"Como 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+mj-lt"/>
              </a:rPr>
              <a:t>usuario</a:t>
            </a:r>
            <a:r>
              <a:rPr lang="en-US" b="1" i="0" dirty="0">
                <a:solidFill>
                  <a:srgbClr val="0070C0"/>
                </a:solidFill>
                <a:effectLst/>
                <a:latin typeface="+mj-lt"/>
              </a:rPr>
              <a:t>, 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+mj-lt"/>
              </a:rPr>
              <a:t>quiero</a:t>
            </a:r>
            <a:r>
              <a:rPr lang="en-US" b="1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+mj-lt"/>
              </a:rPr>
              <a:t>poder</a:t>
            </a:r>
            <a:r>
              <a:rPr lang="en-US" b="1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+mj-lt"/>
              </a:rPr>
              <a:t>buscar</a:t>
            </a:r>
            <a:r>
              <a:rPr lang="en-US" b="1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+mj-lt"/>
              </a:rPr>
              <a:t>productos</a:t>
            </a:r>
            <a:r>
              <a:rPr lang="en-US" b="1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+mj-lt"/>
              </a:rPr>
              <a:t>por</a:t>
            </a:r>
            <a:r>
              <a:rPr lang="en-US" b="1" i="0" dirty="0">
                <a:solidFill>
                  <a:srgbClr val="0070C0"/>
                </a:solidFill>
                <a:effectLst/>
                <a:latin typeface="+mj-lt"/>
              </a:rPr>
              <a:t> palabra clave para 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+mj-lt"/>
              </a:rPr>
              <a:t>encontrar</a:t>
            </a:r>
            <a:r>
              <a:rPr lang="en-US" b="1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+mj-lt"/>
              </a:rPr>
              <a:t>rápidamente</a:t>
            </a:r>
            <a:r>
              <a:rPr lang="en-US" b="1" i="0" dirty="0">
                <a:solidFill>
                  <a:srgbClr val="0070C0"/>
                </a:solidFill>
                <a:effectLst/>
                <a:latin typeface="+mj-lt"/>
              </a:rPr>
              <a:t> lo que 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+mj-lt"/>
              </a:rPr>
              <a:t>estoy</a:t>
            </a:r>
            <a:r>
              <a:rPr lang="en-US" b="1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+mj-lt"/>
              </a:rPr>
              <a:t>buscando</a:t>
            </a:r>
            <a:r>
              <a:rPr lang="en-US" b="1" i="0" dirty="0">
                <a:solidFill>
                  <a:srgbClr val="0070C0"/>
                </a:solidFill>
                <a:effectLst/>
                <a:latin typeface="+mj-lt"/>
              </a:rPr>
              <a:t>" (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+mj-lt"/>
              </a:rPr>
              <a:t>asignado</a:t>
            </a:r>
            <a:r>
              <a:rPr lang="en-US" b="1" i="0" dirty="0">
                <a:solidFill>
                  <a:srgbClr val="0070C0"/>
                </a:solidFill>
                <a:effectLst/>
                <a:latin typeface="+mj-lt"/>
              </a:rPr>
              <a:t> con 2 puntos 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+mj-lt"/>
              </a:rPr>
              <a:t>en</a:t>
            </a:r>
            <a:r>
              <a:rPr lang="en-US" b="1" i="0" dirty="0">
                <a:solidFill>
                  <a:srgbClr val="0070C0"/>
                </a:solidFill>
                <a:effectLst/>
                <a:latin typeface="+mj-lt"/>
              </a:rPr>
              <a:t> la 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+mj-lt"/>
              </a:rPr>
              <a:t>técnica</a:t>
            </a:r>
            <a:r>
              <a:rPr lang="en-US" b="1" i="0" dirty="0">
                <a:solidFill>
                  <a:srgbClr val="0070C0"/>
                </a:solidFill>
                <a:effectLst/>
                <a:latin typeface="+mj-lt"/>
              </a:rPr>
              <a:t> de scoring)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070C0"/>
                </a:solidFill>
                <a:effectLst/>
                <a:latin typeface="+mj-lt"/>
              </a:rPr>
              <a:t>"Como 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+mj-lt"/>
              </a:rPr>
              <a:t>usuario</a:t>
            </a:r>
            <a:r>
              <a:rPr lang="en-US" b="1" i="0" dirty="0">
                <a:solidFill>
                  <a:srgbClr val="0070C0"/>
                </a:solidFill>
                <a:effectLst/>
                <a:latin typeface="+mj-lt"/>
              </a:rPr>
              <a:t>, 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+mj-lt"/>
              </a:rPr>
              <a:t>quiero</a:t>
            </a:r>
            <a:r>
              <a:rPr lang="en-US" b="1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+mj-lt"/>
              </a:rPr>
              <a:t>poder</a:t>
            </a:r>
            <a:r>
              <a:rPr lang="en-US" b="1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+mj-lt"/>
              </a:rPr>
              <a:t>ver</a:t>
            </a:r>
            <a:r>
              <a:rPr lang="en-US" b="1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+mj-lt"/>
              </a:rPr>
              <a:t>los</a:t>
            </a:r>
            <a:r>
              <a:rPr lang="en-US" b="1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+mj-lt"/>
              </a:rPr>
              <a:t>resultados</a:t>
            </a:r>
            <a:r>
              <a:rPr lang="en-US" b="1" i="0" dirty="0">
                <a:solidFill>
                  <a:srgbClr val="0070C0"/>
                </a:solidFill>
                <a:effectLst/>
                <a:latin typeface="+mj-lt"/>
              </a:rPr>
              <a:t> de 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+mj-lt"/>
              </a:rPr>
              <a:t>búsqueda</a:t>
            </a:r>
            <a:r>
              <a:rPr lang="en-US" b="1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+mj-lt"/>
              </a:rPr>
              <a:t>en</a:t>
            </a:r>
            <a:r>
              <a:rPr lang="en-US" b="1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+mj-lt"/>
              </a:rPr>
              <a:t>orden</a:t>
            </a:r>
            <a:r>
              <a:rPr lang="en-US" b="1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+mj-lt"/>
              </a:rPr>
              <a:t>ascendente</a:t>
            </a:r>
            <a:r>
              <a:rPr lang="en-US" b="1" i="0" dirty="0">
                <a:solidFill>
                  <a:srgbClr val="0070C0"/>
                </a:solidFill>
                <a:effectLst/>
                <a:latin typeface="+mj-lt"/>
              </a:rPr>
              <a:t> o 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+mj-lt"/>
              </a:rPr>
              <a:t>descendente</a:t>
            </a:r>
            <a:r>
              <a:rPr lang="en-US" b="1" i="0" dirty="0">
                <a:solidFill>
                  <a:srgbClr val="0070C0"/>
                </a:solidFill>
                <a:effectLst/>
                <a:latin typeface="+mj-lt"/>
              </a:rPr>
              <a:t> para 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+mj-lt"/>
              </a:rPr>
              <a:t>facilitar</a:t>
            </a:r>
            <a:r>
              <a:rPr lang="en-US" b="1" i="0" dirty="0">
                <a:solidFill>
                  <a:srgbClr val="0070C0"/>
                </a:solidFill>
                <a:effectLst/>
                <a:latin typeface="+mj-lt"/>
              </a:rPr>
              <a:t> mi 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+mj-lt"/>
              </a:rPr>
              <a:t>búsqueda</a:t>
            </a:r>
            <a:r>
              <a:rPr lang="en-US" b="1" i="0" dirty="0">
                <a:solidFill>
                  <a:srgbClr val="0070C0"/>
                </a:solidFill>
                <a:effectLst/>
                <a:latin typeface="+mj-lt"/>
              </a:rPr>
              <a:t>" (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+mj-lt"/>
              </a:rPr>
              <a:t>asignado</a:t>
            </a:r>
            <a:r>
              <a:rPr lang="en-US" b="1" i="0" dirty="0">
                <a:solidFill>
                  <a:srgbClr val="0070C0"/>
                </a:solidFill>
                <a:effectLst/>
                <a:latin typeface="+mj-lt"/>
              </a:rPr>
              <a:t> con 1 punto 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+mj-lt"/>
              </a:rPr>
              <a:t>en</a:t>
            </a:r>
            <a:r>
              <a:rPr lang="en-US" b="1" i="0" dirty="0">
                <a:solidFill>
                  <a:srgbClr val="0070C0"/>
                </a:solidFill>
                <a:effectLst/>
                <a:latin typeface="+mj-lt"/>
              </a:rPr>
              <a:t> la 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+mj-lt"/>
              </a:rPr>
              <a:t>técnica</a:t>
            </a:r>
            <a:r>
              <a:rPr lang="en-US" b="1" i="0" dirty="0">
                <a:solidFill>
                  <a:srgbClr val="0070C0"/>
                </a:solidFill>
                <a:effectLst/>
                <a:latin typeface="+mj-lt"/>
              </a:rPr>
              <a:t> de scoring)</a:t>
            </a:r>
            <a:endParaRPr lang="en-CO" b="1" i="0" dirty="0">
              <a:solidFill>
                <a:srgbClr val="0070C0"/>
              </a:solidFill>
              <a:effectLst/>
              <a:latin typeface="+mj-lt"/>
            </a:endParaRPr>
          </a:p>
          <a:p>
            <a:pPr marL="0" indent="0" algn="l">
              <a:buNone/>
            </a:pPr>
            <a:endParaRPr lang="en-CO" dirty="0">
              <a:latin typeface="+mj-lt"/>
            </a:endParaRPr>
          </a:p>
          <a:p>
            <a:pPr marL="0" indent="0" algn="l">
              <a:buNone/>
            </a:pPr>
            <a:r>
              <a:rPr lang="en-US" b="0" i="0" dirty="0" err="1">
                <a:effectLst/>
                <a:latin typeface="+mj-lt"/>
              </a:rPr>
              <a:t>En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este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ejemplo</a:t>
            </a:r>
            <a:r>
              <a:rPr lang="en-US" b="0" i="0" dirty="0">
                <a:effectLst/>
                <a:latin typeface="+mj-lt"/>
              </a:rPr>
              <a:t>, </a:t>
            </a:r>
            <a:r>
              <a:rPr lang="en-US" b="0" i="0" dirty="0" err="1">
                <a:effectLst/>
                <a:latin typeface="+mj-lt"/>
              </a:rPr>
              <a:t>hemos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asignado</a:t>
            </a:r>
            <a:r>
              <a:rPr lang="en-US" b="0" i="0" dirty="0">
                <a:effectLst/>
                <a:latin typeface="+mj-lt"/>
              </a:rPr>
              <a:t> 3 puntos a la </a:t>
            </a:r>
            <a:r>
              <a:rPr lang="en-US" b="0" i="0" dirty="0" err="1">
                <a:effectLst/>
                <a:latin typeface="+mj-lt"/>
              </a:rPr>
              <a:t>historia</a:t>
            </a:r>
            <a:r>
              <a:rPr lang="en-US" b="0" i="0" dirty="0">
                <a:effectLst/>
                <a:latin typeface="+mj-lt"/>
              </a:rPr>
              <a:t> de </a:t>
            </a:r>
            <a:r>
              <a:rPr lang="en-US" b="0" i="0" dirty="0" err="1">
                <a:effectLst/>
                <a:latin typeface="+mj-lt"/>
              </a:rPr>
              <a:t>usuario</a:t>
            </a:r>
            <a:r>
              <a:rPr lang="en-US" b="0" i="0" dirty="0">
                <a:effectLst/>
                <a:latin typeface="+mj-lt"/>
              </a:rPr>
              <a:t> 2 </a:t>
            </a:r>
            <a:r>
              <a:rPr lang="en-US" b="0" i="0" dirty="0" err="1">
                <a:effectLst/>
                <a:latin typeface="+mj-lt"/>
              </a:rPr>
              <a:t>porque</a:t>
            </a:r>
            <a:r>
              <a:rPr lang="en-US" b="0" i="0" dirty="0">
                <a:effectLst/>
                <a:latin typeface="+mj-lt"/>
              </a:rPr>
              <a:t> se </a:t>
            </a:r>
            <a:r>
              <a:rPr lang="en-US" b="0" i="0" dirty="0" err="1">
                <a:effectLst/>
                <a:latin typeface="+mj-lt"/>
              </a:rPr>
              <a:t>considera</a:t>
            </a:r>
            <a:r>
              <a:rPr lang="en-US" b="0" i="0" dirty="0">
                <a:effectLst/>
                <a:latin typeface="+mj-lt"/>
              </a:rPr>
              <a:t> que es </a:t>
            </a:r>
            <a:r>
              <a:rPr lang="en-US" b="0" i="0" dirty="0" err="1">
                <a:effectLst/>
                <a:latin typeface="+mj-lt"/>
              </a:rPr>
              <a:t>una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funcionalidad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más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compleja</a:t>
            </a:r>
            <a:r>
              <a:rPr lang="en-US" b="0" i="0" dirty="0">
                <a:effectLst/>
                <a:latin typeface="+mj-lt"/>
              </a:rPr>
              <a:t> y </a:t>
            </a:r>
            <a:r>
              <a:rPr lang="en-US" b="0" i="0" dirty="0" err="1">
                <a:effectLst/>
                <a:latin typeface="+mj-lt"/>
              </a:rPr>
              <a:t>requiere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más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esfuerzo</a:t>
            </a:r>
            <a:r>
              <a:rPr lang="en-US" b="0" i="0" dirty="0">
                <a:effectLst/>
                <a:latin typeface="+mj-lt"/>
              </a:rPr>
              <a:t> para </a:t>
            </a:r>
            <a:r>
              <a:rPr lang="en-US" b="0" i="0" dirty="0" err="1">
                <a:effectLst/>
                <a:latin typeface="+mj-lt"/>
              </a:rPr>
              <a:t>implementar</a:t>
            </a:r>
            <a:r>
              <a:rPr lang="en-US" b="0" i="0" dirty="0">
                <a:effectLst/>
                <a:latin typeface="+mj-lt"/>
              </a:rPr>
              <a:t> que las </a:t>
            </a:r>
            <a:r>
              <a:rPr lang="en-US" b="0" i="0" dirty="0" err="1">
                <a:effectLst/>
                <a:latin typeface="+mj-lt"/>
              </a:rPr>
              <a:t>otras</a:t>
            </a:r>
            <a:r>
              <a:rPr lang="en-US" b="0" i="0" dirty="0">
                <a:effectLst/>
                <a:latin typeface="+mj-lt"/>
              </a:rPr>
              <a:t> dos </a:t>
            </a:r>
            <a:r>
              <a:rPr lang="en-US" b="0" i="0" dirty="0" err="1">
                <a:effectLst/>
                <a:latin typeface="+mj-lt"/>
              </a:rPr>
              <a:t>historias</a:t>
            </a:r>
            <a:r>
              <a:rPr lang="en-US" b="0" i="0" dirty="0">
                <a:effectLst/>
                <a:latin typeface="+mj-lt"/>
              </a:rPr>
              <a:t> de </a:t>
            </a:r>
            <a:r>
              <a:rPr lang="en-US" b="0" i="0" dirty="0" err="1">
                <a:effectLst/>
                <a:latin typeface="+mj-lt"/>
              </a:rPr>
              <a:t>usuario</a:t>
            </a:r>
            <a:r>
              <a:rPr lang="en-US" b="0" i="0" dirty="0">
                <a:effectLst/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2392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6F1B-33F4-A768-AFB9-5C48FE4F1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Söhne"/>
              </a:rPr>
              <a:t>REFINAR Y AJUSTAR EL PRODUCT BACKLOG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4DE4B-EC6F-3C3D-4D0E-47B6751A3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+mj-lt"/>
              </a:rPr>
              <a:t>A </a:t>
            </a:r>
            <a:r>
              <a:rPr lang="en-US" b="0" i="0" dirty="0" err="1">
                <a:effectLst/>
                <a:latin typeface="+mj-lt"/>
              </a:rPr>
              <a:t>medida</a:t>
            </a:r>
            <a:r>
              <a:rPr lang="en-US" b="0" i="0" dirty="0">
                <a:effectLst/>
                <a:latin typeface="+mj-lt"/>
              </a:rPr>
              <a:t> que </a:t>
            </a:r>
            <a:r>
              <a:rPr lang="en-US" b="0" i="0" dirty="0" err="1">
                <a:effectLst/>
                <a:latin typeface="+mj-lt"/>
              </a:rPr>
              <a:t>el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equipo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avanza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el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desarrollo</a:t>
            </a:r>
            <a:r>
              <a:rPr lang="en-US" b="0" i="0" dirty="0">
                <a:effectLst/>
                <a:latin typeface="+mj-lt"/>
              </a:rPr>
              <a:t> del </a:t>
            </a:r>
            <a:r>
              <a:rPr lang="en-US" b="0" i="0" dirty="0" err="1">
                <a:effectLst/>
                <a:latin typeface="+mj-lt"/>
              </a:rPr>
              <a:t>producto</a:t>
            </a:r>
            <a:r>
              <a:rPr lang="en-US" b="0" i="0" dirty="0">
                <a:effectLst/>
                <a:latin typeface="+mj-lt"/>
              </a:rPr>
              <a:t>, es </a:t>
            </a:r>
            <a:r>
              <a:rPr lang="en-US" b="0" i="0" dirty="0" err="1">
                <a:effectLst/>
                <a:latin typeface="+mj-lt"/>
              </a:rPr>
              <a:t>posible</a:t>
            </a:r>
            <a:r>
              <a:rPr lang="en-US" b="0" i="0" dirty="0">
                <a:effectLst/>
                <a:latin typeface="+mj-lt"/>
              </a:rPr>
              <a:t> que se </a:t>
            </a:r>
            <a:r>
              <a:rPr lang="en-US" b="0" i="0" dirty="0" err="1">
                <a:effectLst/>
                <a:latin typeface="+mj-lt"/>
              </a:rPr>
              <a:t>identifiquen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nuevas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historias</a:t>
            </a:r>
            <a:r>
              <a:rPr lang="en-US" b="0" i="0" dirty="0">
                <a:effectLst/>
                <a:latin typeface="+mj-lt"/>
              </a:rPr>
              <a:t> de </a:t>
            </a:r>
            <a:r>
              <a:rPr lang="en-US" b="0" i="0" dirty="0" err="1">
                <a:effectLst/>
                <a:latin typeface="+mj-lt"/>
              </a:rPr>
              <a:t>usuario</a:t>
            </a:r>
            <a:r>
              <a:rPr lang="en-US" b="0" i="0" dirty="0">
                <a:effectLst/>
                <a:latin typeface="+mj-lt"/>
              </a:rPr>
              <a:t> o </a:t>
            </a:r>
            <a:r>
              <a:rPr lang="en-US" b="0" i="0" dirty="0" err="1">
                <a:effectLst/>
                <a:latin typeface="+mj-lt"/>
              </a:rPr>
              <a:t>épicas</a:t>
            </a:r>
            <a:r>
              <a:rPr lang="en-US" b="0" i="0" dirty="0">
                <a:effectLst/>
                <a:latin typeface="+mj-lt"/>
              </a:rPr>
              <a:t> que </a:t>
            </a:r>
            <a:r>
              <a:rPr lang="en-US" b="0" i="0" dirty="0" err="1">
                <a:effectLst/>
                <a:latin typeface="+mj-lt"/>
              </a:rPr>
              <a:t>deben</a:t>
            </a:r>
            <a:r>
              <a:rPr lang="en-US" b="0" i="0" dirty="0">
                <a:effectLst/>
                <a:latin typeface="+mj-lt"/>
              </a:rPr>
              <a:t> ser </a:t>
            </a:r>
            <a:r>
              <a:rPr lang="en-US" b="0" i="0" dirty="0" err="1">
                <a:effectLst/>
                <a:latin typeface="+mj-lt"/>
              </a:rPr>
              <a:t>añadidas</a:t>
            </a:r>
            <a:r>
              <a:rPr lang="en-US" b="0" i="0" dirty="0">
                <a:effectLst/>
                <a:latin typeface="+mj-lt"/>
              </a:rPr>
              <a:t> al Product Backlog. Del </a:t>
            </a:r>
            <a:r>
              <a:rPr lang="en-US" b="0" i="0" dirty="0" err="1">
                <a:effectLst/>
                <a:latin typeface="+mj-lt"/>
              </a:rPr>
              <a:t>mismo</a:t>
            </a:r>
            <a:r>
              <a:rPr lang="en-US" b="0" i="0" dirty="0">
                <a:effectLst/>
                <a:latin typeface="+mj-lt"/>
              </a:rPr>
              <a:t> modo, </a:t>
            </a:r>
            <a:r>
              <a:rPr lang="en-US" b="0" i="0" dirty="0" err="1">
                <a:effectLst/>
                <a:latin typeface="+mj-lt"/>
              </a:rPr>
              <a:t>algunas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historias</a:t>
            </a:r>
            <a:r>
              <a:rPr lang="en-US" b="0" i="0" dirty="0">
                <a:effectLst/>
                <a:latin typeface="+mj-lt"/>
              </a:rPr>
              <a:t> de </a:t>
            </a:r>
            <a:r>
              <a:rPr lang="en-US" b="0" i="0" dirty="0" err="1">
                <a:effectLst/>
                <a:latin typeface="+mj-lt"/>
              </a:rPr>
              <a:t>usuario</a:t>
            </a:r>
            <a:r>
              <a:rPr lang="en-US" b="0" i="0" dirty="0">
                <a:effectLst/>
                <a:latin typeface="+mj-lt"/>
              </a:rPr>
              <a:t> o </a:t>
            </a:r>
            <a:r>
              <a:rPr lang="en-US" b="0" i="0" dirty="0" err="1">
                <a:effectLst/>
                <a:latin typeface="+mj-lt"/>
              </a:rPr>
              <a:t>épicas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pueden</a:t>
            </a:r>
            <a:r>
              <a:rPr lang="en-US" b="0" i="0" dirty="0">
                <a:effectLst/>
                <a:latin typeface="+mj-lt"/>
              </a:rPr>
              <a:t> ser </a:t>
            </a:r>
            <a:r>
              <a:rPr lang="en-US" b="0" i="0" dirty="0" err="1">
                <a:effectLst/>
                <a:latin typeface="+mj-lt"/>
              </a:rPr>
              <a:t>eliminadas</a:t>
            </a:r>
            <a:r>
              <a:rPr lang="en-US" b="0" i="0" dirty="0">
                <a:effectLst/>
                <a:latin typeface="+mj-lt"/>
              </a:rPr>
              <a:t> o </a:t>
            </a:r>
            <a:r>
              <a:rPr lang="en-US" b="0" i="0" dirty="0" err="1">
                <a:effectLst/>
                <a:latin typeface="+mj-lt"/>
              </a:rPr>
              <a:t>ajustadas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función</a:t>
            </a:r>
            <a:r>
              <a:rPr lang="en-US" b="0" i="0" dirty="0">
                <a:effectLst/>
                <a:latin typeface="+mj-lt"/>
              </a:rPr>
              <a:t> de la </a:t>
            </a:r>
            <a:r>
              <a:rPr lang="en-US" b="0" i="0" dirty="0" err="1">
                <a:effectLst/>
                <a:latin typeface="+mj-lt"/>
              </a:rPr>
              <a:t>retroalimentación</a:t>
            </a:r>
            <a:r>
              <a:rPr lang="en-US" b="0" i="0" dirty="0">
                <a:effectLst/>
                <a:latin typeface="+mj-lt"/>
              </a:rPr>
              <a:t> del </a:t>
            </a:r>
            <a:r>
              <a:rPr lang="en-US" b="0" i="0" dirty="0" err="1">
                <a:effectLst/>
                <a:latin typeface="+mj-lt"/>
              </a:rPr>
              <a:t>cliente</a:t>
            </a:r>
            <a:r>
              <a:rPr lang="en-US" b="0" i="0" dirty="0">
                <a:effectLst/>
                <a:latin typeface="+mj-lt"/>
              </a:rPr>
              <a:t> o del </a:t>
            </a:r>
            <a:r>
              <a:rPr lang="en-US" b="0" i="0" dirty="0" err="1">
                <a:effectLst/>
                <a:latin typeface="+mj-lt"/>
              </a:rPr>
              <a:t>equipo</a:t>
            </a:r>
            <a:r>
              <a:rPr lang="en-US" b="0" i="0" dirty="0">
                <a:effectLst/>
                <a:latin typeface="+mj-lt"/>
              </a:rPr>
              <a:t> de </a:t>
            </a:r>
            <a:r>
              <a:rPr lang="en-US" b="0" i="0" dirty="0" err="1">
                <a:effectLst/>
                <a:latin typeface="+mj-lt"/>
              </a:rPr>
              <a:t>desarrollo</a:t>
            </a:r>
            <a:r>
              <a:rPr lang="en-US" b="0" i="0" dirty="0">
                <a:effectLst/>
                <a:latin typeface="+mj-lt"/>
              </a:rPr>
              <a:t>.</a:t>
            </a:r>
          </a:p>
          <a:p>
            <a:pPr marL="0" indent="0">
              <a:buNone/>
            </a:pPr>
            <a:endParaRPr lang="en-CO" dirty="0">
              <a:latin typeface="+mj-lt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+mj-lt"/>
              </a:rPr>
              <a:t>Es </a:t>
            </a:r>
            <a:r>
              <a:rPr lang="en-US" b="0" i="0" dirty="0" err="1">
                <a:effectLst/>
                <a:latin typeface="+mj-lt"/>
              </a:rPr>
              <a:t>importante</a:t>
            </a:r>
            <a:r>
              <a:rPr lang="en-US" b="0" i="0" dirty="0">
                <a:effectLst/>
                <a:latin typeface="+mj-lt"/>
              </a:rPr>
              <a:t> que </a:t>
            </a:r>
            <a:r>
              <a:rPr lang="en-US" b="0" i="0" dirty="0" err="1">
                <a:effectLst/>
                <a:latin typeface="+mj-lt"/>
              </a:rPr>
              <a:t>el</a:t>
            </a:r>
            <a:r>
              <a:rPr lang="en-US" b="0" i="0" dirty="0">
                <a:effectLst/>
                <a:latin typeface="+mj-lt"/>
              </a:rPr>
              <a:t> Product Backlog sea </a:t>
            </a:r>
            <a:r>
              <a:rPr lang="en-US" b="0" i="0" dirty="0" err="1">
                <a:effectLst/>
                <a:latin typeface="+mj-lt"/>
              </a:rPr>
              <a:t>refinado</a:t>
            </a:r>
            <a:r>
              <a:rPr lang="en-US" b="0" i="0" dirty="0">
                <a:effectLst/>
                <a:latin typeface="+mj-lt"/>
              </a:rPr>
              <a:t> y </a:t>
            </a:r>
            <a:r>
              <a:rPr lang="en-US" b="0" i="0" dirty="0" err="1">
                <a:effectLst/>
                <a:latin typeface="+mj-lt"/>
              </a:rPr>
              <a:t>ajustado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continuamente</a:t>
            </a:r>
            <a:r>
              <a:rPr lang="en-US" b="0" i="0" dirty="0">
                <a:effectLst/>
                <a:latin typeface="+mj-lt"/>
              </a:rPr>
              <a:t> para </a:t>
            </a:r>
            <a:r>
              <a:rPr lang="en-US" b="0" i="0" dirty="0" err="1">
                <a:effectLst/>
                <a:latin typeface="+mj-lt"/>
              </a:rPr>
              <a:t>asegurarse</a:t>
            </a:r>
            <a:r>
              <a:rPr lang="en-US" b="0" i="0" dirty="0">
                <a:effectLst/>
                <a:latin typeface="+mj-lt"/>
              </a:rPr>
              <a:t> de que </a:t>
            </a:r>
            <a:r>
              <a:rPr lang="en-US" b="0" i="0" dirty="0" err="1">
                <a:effectLst/>
                <a:latin typeface="+mj-lt"/>
              </a:rPr>
              <a:t>refleje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los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requisitos</a:t>
            </a:r>
            <a:r>
              <a:rPr lang="en-US" b="0" i="0" dirty="0">
                <a:effectLst/>
                <a:latin typeface="+mj-lt"/>
              </a:rPr>
              <a:t> y </a:t>
            </a:r>
            <a:r>
              <a:rPr lang="en-US" b="0" i="0" dirty="0" err="1">
                <a:effectLst/>
                <a:latin typeface="+mj-lt"/>
              </a:rPr>
              <a:t>necesidades</a:t>
            </a:r>
            <a:r>
              <a:rPr lang="en-US" b="0" i="0" dirty="0">
                <a:effectLst/>
                <a:latin typeface="+mj-lt"/>
              </a:rPr>
              <a:t> del </a:t>
            </a:r>
            <a:r>
              <a:rPr lang="en-US" b="0" i="0" dirty="0" err="1">
                <a:effectLst/>
                <a:latin typeface="+mj-lt"/>
              </a:rPr>
              <a:t>cliente</a:t>
            </a:r>
            <a:r>
              <a:rPr lang="en-US" b="0" i="0" dirty="0">
                <a:effectLst/>
                <a:latin typeface="+mj-lt"/>
              </a:rPr>
              <a:t>, y para que </a:t>
            </a:r>
            <a:r>
              <a:rPr lang="en-US" b="0" i="0" dirty="0" err="1">
                <a:effectLst/>
                <a:latin typeface="+mj-lt"/>
              </a:rPr>
              <a:t>el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equipo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pueda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trabajar</a:t>
            </a:r>
            <a:r>
              <a:rPr lang="en-US" b="0" i="0" dirty="0">
                <a:effectLst/>
                <a:latin typeface="+mj-lt"/>
              </a:rPr>
              <a:t> de </a:t>
            </a:r>
            <a:r>
              <a:rPr lang="en-US" b="0" i="0" dirty="0" err="1">
                <a:effectLst/>
                <a:latin typeface="+mj-lt"/>
              </a:rPr>
              <a:t>manera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efectiva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en</a:t>
            </a:r>
            <a:r>
              <a:rPr lang="en-US" b="0" i="0" dirty="0">
                <a:effectLst/>
                <a:latin typeface="+mj-lt"/>
              </a:rPr>
              <a:t> las </a:t>
            </a:r>
            <a:r>
              <a:rPr lang="en-US" b="0" i="0" dirty="0" err="1">
                <a:effectLst/>
                <a:latin typeface="+mj-lt"/>
              </a:rPr>
              <a:t>funcionalidades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más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importantes</a:t>
            </a:r>
            <a:r>
              <a:rPr lang="en-US" b="0" i="0" dirty="0">
                <a:effectLst/>
                <a:latin typeface="+mj-lt"/>
              </a:rPr>
              <a:t> y </a:t>
            </a:r>
            <a:r>
              <a:rPr lang="en-US" b="0" i="0" dirty="0" err="1">
                <a:effectLst/>
                <a:latin typeface="+mj-lt"/>
              </a:rPr>
              <a:t>prioritarias</a:t>
            </a:r>
            <a:endParaRPr lang="en-CO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2552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00612-ADC3-A0F2-E28B-8543729FF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LECTURAS RECOMENDADAS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17C56-0EFF-7EFA-C2DE-CB119AF7A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+mj-lt"/>
              </a:rPr>
              <a:t>Metodología</a:t>
            </a:r>
            <a:r>
              <a:rPr lang="en-US" b="1" dirty="0">
                <a:latin typeface="+mj-lt"/>
              </a:rPr>
              <a:t> SCRUM</a:t>
            </a:r>
          </a:p>
          <a:p>
            <a:pPr marL="0" indent="0">
              <a:buNone/>
            </a:pPr>
            <a:r>
              <a:rPr lang="en-US" dirty="0">
                <a:latin typeface="+mj-lt"/>
                <a:hlinkClick r:id="rId2"/>
              </a:rPr>
              <a:t>https://www.atlassian.com/agile/scrum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b="1" dirty="0" err="1">
                <a:latin typeface="+mj-lt"/>
              </a:rPr>
              <a:t>Historias</a:t>
            </a:r>
            <a:r>
              <a:rPr lang="en-US" b="1" dirty="0">
                <a:latin typeface="+mj-lt"/>
              </a:rPr>
              <a:t> de </a:t>
            </a:r>
            <a:r>
              <a:rPr lang="en-US" b="1" dirty="0" err="1">
                <a:latin typeface="+mj-lt"/>
              </a:rPr>
              <a:t>usuario</a:t>
            </a:r>
            <a:endParaRPr lang="en-US" b="1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  <a:hlinkClick r:id="rId3"/>
              </a:rPr>
              <a:t>https://www.atlassian.com/es/agile/project-management/user-stories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CO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820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4B38-3C35-8DFF-798A-9602867D8E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O"/>
              <a:t>SCRUM</a:t>
            </a:r>
            <a:endParaRPr lang="en-C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76308-23F0-CB8A-05E4-7BF780A56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O"/>
              <a:t>Metodologías ágiles</a:t>
            </a:r>
            <a:endParaRPr lang="en-CO" dirty="0"/>
          </a:p>
        </p:txBody>
      </p:sp>
      <p:pic>
        <p:nvPicPr>
          <p:cNvPr id="1026" name="Picture 2" descr="Imágenes de Scrum - Descarga gratuita en Freepik">
            <a:extLst>
              <a:ext uri="{FF2B5EF4-FFF2-40B4-BE49-F238E27FC236}">
                <a16:creationId xmlns:a16="http://schemas.microsoft.com/office/drawing/2014/main" id="{09F67E9B-5626-2C1C-BC45-C81194B4B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" y="0"/>
            <a:ext cx="10290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668FB2-F337-DA28-52A9-8551C5CD4BBE}"/>
              </a:ext>
            </a:extLst>
          </p:cNvPr>
          <p:cNvSpPr/>
          <p:nvPr/>
        </p:nvSpPr>
        <p:spPr>
          <a:xfrm>
            <a:off x="7980218" y="1052945"/>
            <a:ext cx="3639127" cy="1366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4B0CB6-3887-5142-3774-D3DAB7BE0FC8}"/>
              </a:ext>
            </a:extLst>
          </p:cNvPr>
          <p:cNvSpPr txBox="1"/>
          <p:nvPr/>
        </p:nvSpPr>
        <p:spPr>
          <a:xfrm>
            <a:off x="3703782" y="267855"/>
            <a:ext cx="508483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O" sz="5400" b="1" dirty="0">
                <a:solidFill>
                  <a:srgbClr val="2183FE"/>
                </a:solidFill>
              </a:rPr>
              <a:t>SCRUM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D38EE6-0C71-BDC4-25EB-0916BE07F6D7}"/>
              </a:ext>
            </a:extLst>
          </p:cNvPr>
          <p:cNvSpPr/>
          <p:nvPr/>
        </p:nvSpPr>
        <p:spPr>
          <a:xfrm>
            <a:off x="3130694" y="1122064"/>
            <a:ext cx="1524434" cy="1981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F67C40-401D-413F-9EE1-560B864D260B}"/>
              </a:ext>
            </a:extLst>
          </p:cNvPr>
          <p:cNvSpPr/>
          <p:nvPr/>
        </p:nvSpPr>
        <p:spPr>
          <a:xfrm>
            <a:off x="4119417" y="1600200"/>
            <a:ext cx="730541" cy="92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53D2D-9458-8398-5F53-5DFBA61CD317}"/>
              </a:ext>
            </a:extLst>
          </p:cNvPr>
          <p:cNvSpPr/>
          <p:nvPr/>
        </p:nvSpPr>
        <p:spPr>
          <a:xfrm>
            <a:off x="1524000" y="2835409"/>
            <a:ext cx="1606694" cy="1981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C564A4-B52D-2553-ABD5-9F19FD345144}"/>
              </a:ext>
            </a:extLst>
          </p:cNvPr>
          <p:cNvSpPr/>
          <p:nvPr/>
        </p:nvSpPr>
        <p:spPr>
          <a:xfrm>
            <a:off x="7980218" y="2267223"/>
            <a:ext cx="1874982" cy="1981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5537EA-C2AB-BC2F-A165-A568E847928D}"/>
              </a:ext>
            </a:extLst>
          </p:cNvPr>
          <p:cNvSpPr txBox="1"/>
          <p:nvPr/>
        </p:nvSpPr>
        <p:spPr>
          <a:xfrm>
            <a:off x="563417" y="933420"/>
            <a:ext cx="28540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 err="1">
                <a:effectLst/>
                <a:latin typeface="+mj-lt"/>
              </a:rPr>
              <a:t>Esta</a:t>
            </a:r>
            <a:r>
              <a:rPr lang="en-US" b="0" i="0" dirty="0">
                <a:effectLst/>
                <a:latin typeface="+mj-lt"/>
              </a:rPr>
              <a:t> es la </a:t>
            </a:r>
            <a:r>
              <a:rPr lang="en-US" b="0" i="0" dirty="0" err="1">
                <a:effectLst/>
                <a:latin typeface="+mj-lt"/>
              </a:rPr>
              <a:t>lista</a:t>
            </a:r>
            <a:r>
              <a:rPr lang="en-US" b="0" i="0" dirty="0">
                <a:effectLst/>
                <a:latin typeface="+mj-lt"/>
              </a:rPr>
              <a:t> de </a:t>
            </a:r>
            <a:r>
              <a:rPr lang="en-US" b="0" i="0" dirty="0" err="1">
                <a:effectLst/>
                <a:latin typeface="+mj-lt"/>
              </a:rPr>
              <a:t>tareas</a:t>
            </a:r>
            <a:r>
              <a:rPr lang="en-US" b="0" i="0" dirty="0">
                <a:effectLst/>
                <a:latin typeface="+mj-lt"/>
              </a:rPr>
              <a:t> o </a:t>
            </a:r>
            <a:r>
              <a:rPr lang="en-US" b="0" i="0" dirty="0" err="1">
                <a:effectLst/>
                <a:latin typeface="+mj-lt"/>
              </a:rPr>
              <a:t>elementos</a:t>
            </a:r>
            <a:r>
              <a:rPr lang="en-US" b="0" i="0" dirty="0">
                <a:effectLst/>
                <a:latin typeface="+mj-lt"/>
              </a:rPr>
              <a:t> de </a:t>
            </a:r>
            <a:r>
              <a:rPr lang="en-US" b="0" i="0" dirty="0" err="1">
                <a:effectLst/>
                <a:latin typeface="+mj-lt"/>
              </a:rPr>
              <a:t>trabajo</a:t>
            </a:r>
            <a:r>
              <a:rPr lang="en-US" b="0" i="0" dirty="0">
                <a:effectLst/>
                <a:latin typeface="+mj-lt"/>
              </a:rPr>
              <a:t> que </a:t>
            </a:r>
            <a:r>
              <a:rPr lang="en-US" b="0" i="0" dirty="0" err="1">
                <a:effectLst/>
                <a:latin typeface="+mj-lt"/>
              </a:rPr>
              <a:t>el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equipo</a:t>
            </a:r>
            <a:r>
              <a:rPr lang="en-US" b="0" i="0" dirty="0">
                <a:effectLst/>
                <a:latin typeface="+mj-lt"/>
              </a:rPr>
              <a:t> se </a:t>
            </a:r>
            <a:r>
              <a:rPr lang="en-US" b="0" i="0" dirty="0" err="1">
                <a:effectLst/>
                <a:latin typeface="+mj-lt"/>
              </a:rPr>
              <a:t>compromete</a:t>
            </a:r>
            <a:r>
              <a:rPr lang="en-US" b="0" i="0" dirty="0">
                <a:effectLst/>
                <a:latin typeface="+mj-lt"/>
              </a:rPr>
              <a:t> a </a:t>
            </a:r>
            <a:r>
              <a:rPr lang="en-US" b="0" i="0" dirty="0" err="1">
                <a:effectLst/>
                <a:latin typeface="+mj-lt"/>
              </a:rPr>
              <a:t>completar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durante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el</a:t>
            </a:r>
            <a:r>
              <a:rPr lang="en-US" b="0" i="0" dirty="0">
                <a:effectLst/>
                <a:latin typeface="+mj-lt"/>
              </a:rPr>
              <a:t> sprint. El Sprint Backlog se </a:t>
            </a:r>
            <a:r>
              <a:rPr lang="en-US" b="0" i="0" dirty="0" err="1">
                <a:effectLst/>
                <a:latin typeface="+mj-lt"/>
              </a:rPr>
              <a:t>crea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durante</a:t>
            </a:r>
            <a:r>
              <a:rPr lang="en-US" b="0" i="0" dirty="0">
                <a:effectLst/>
                <a:latin typeface="+mj-lt"/>
              </a:rPr>
              <a:t> la </a:t>
            </a:r>
            <a:r>
              <a:rPr lang="en-US" b="0" i="0" dirty="0" err="1">
                <a:effectLst/>
                <a:latin typeface="+mj-lt"/>
              </a:rPr>
              <a:t>reunión</a:t>
            </a:r>
            <a:r>
              <a:rPr lang="en-US" b="0" i="0" dirty="0">
                <a:effectLst/>
                <a:latin typeface="+mj-lt"/>
              </a:rPr>
              <a:t> de </a:t>
            </a:r>
            <a:r>
              <a:rPr lang="en-US" b="0" i="0" dirty="0" err="1">
                <a:effectLst/>
                <a:latin typeface="+mj-lt"/>
              </a:rPr>
              <a:t>planificación</a:t>
            </a:r>
            <a:r>
              <a:rPr lang="en-US" b="0" i="0" dirty="0">
                <a:effectLst/>
                <a:latin typeface="+mj-lt"/>
              </a:rPr>
              <a:t> del sprint, y </a:t>
            </a:r>
            <a:r>
              <a:rPr lang="en-US" b="0" i="0" dirty="0" err="1">
                <a:effectLst/>
                <a:latin typeface="+mj-lt"/>
              </a:rPr>
              <a:t>debe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incluir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únicamente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los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elementos</a:t>
            </a:r>
            <a:r>
              <a:rPr lang="en-US" b="0" i="0" dirty="0">
                <a:effectLst/>
                <a:latin typeface="+mj-lt"/>
              </a:rPr>
              <a:t> de </a:t>
            </a:r>
            <a:r>
              <a:rPr lang="en-US" b="0" i="0" dirty="0" err="1">
                <a:effectLst/>
                <a:latin typeface="+mj-lt"/>
              </a:rPr>
              <a:t>trabajo</a:t>
            </a:r>
            <a:r>
              <a:rPr lang="en-US" b="0" i="0" dirty="0">
                <a:effectLst/>
                <a:latin typeface="+mj-lt"/>
              </a:rPr>
              <a:t> que </a:t>
            </a:r>
            <a:r>
              <a:rPr lang="en-US" b="0" i="0" dirty="0" err="1">
                <a:effectLst/>
                <a:latin typeface="+mj-lt"/>
              </a:rPr>
              <a:t>el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equipo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cree</a:t>
            </a:r>
            <a:r>
              <a:rPr lang="en-US" b="0" i="0" dirty="0">
                <a:effectLst/>
                <a:latin typeface="+mj-lt"/>
              </a:rPr>
              <a:t> que </a:t>
            </a:r>
            <a:r>
              <a:rPr lang="en-US" b="0" i="0" dirty="0" err="1">
                <a:effectLst/>
                <a:latin typeface="+mj-lt"/>
              </a:rPr>
              <a:t>puede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completar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dentro</a:t>
            </a:r>
            <a:r>
              <a:rPr lang="en-US" b="0" i="0" dirty="0">
                <a:effectLst/>
                <a:latin typeface="+mj-lt"/>
              </a:rPr>
              <a:t> del </a:t>
            </a:r>
            <a:r>
              <a:rPr lang="en-US" b="0" i="0" dirty="0" err="1">
                <a:effectLst/>
                <a:latin typeface="+mj-lt"/>
              </a:rPr>
              <a:t>plazo</a:t>
            </a:r>
            <a:r>
              <a:rPr lang="en-US" b="0" i="0" dirty="0">
                <a:effectLst/>
                <a:latin typeface="+mj-lt"/>
              </a:rPr>
              <a:t> del sprint.</a:t>
            </a:r>
            <a:endParaRPr lang="en-CO" dirty="0">
              <a:latin typeface="+mj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43E823-E5A5-104A-8BF0-1277FC9EE353}"/>
              </a:ext>
            </a:extLst>
          </p:cNvPr>
          <p:cNvSpPr/>
          <p:nvPr/>
        </p:nvSpPr>
        <p:spPr>
          <a:xfrm>
            <a:off x="3130694" y="4695536"/>
            <a:ext cx="683491" cy="683491"/>
          </a:xfrm>
          <a:prstGeom prst="ellipse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9E86B9F-9F40-5AD2-282C-895138D521B8}"/>
              </a:ext>
            </a:extLst>
          </p:cNvPr>
          <p:cNvCxnSpPr>
            <a:stCxn id="4" idx="2"/>
            <a:endCxn id="5" idx="2"/>
          </p:cNvCxnSpPr>
          <p:nvPr/>
        </p:nvCxnSpPr>
        <p:spPr>
          <a:xfrm rot="16200000" flipH="1">
            <a:off x="2216794" y="4123382"/>
            <a:ext cx="687542" cy="1140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71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4B38-3C35-8DFF-798A-9602867D8E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O"/>
              <a:t>SCRUM</a:t>
            </a:r>
            <a:endParaRPr lang="en-C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76308-23F0-CB8A-05E4-7BF780A56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O"/>
              <a:t>Metodologías ágiles</a:t>
            </a:r>
            <a:endParaRPr lang="en-CO" dirty="0"/>
          </a:p>
        </p:txBody>
      </p:sp>
      <p:pic>
        <p:nvPicPr>
          <p:cNvPr id="1026" name="Picture 2" descr="Imágenes de Scrum - Descarga gratuita en Freepik">
            <a:extLst>
              <a:ext uri="{FF2B5EF4-FFF2-40B4-BE49-F238E27FC236}">
                <a16:creationId xmlns:a16="http://schemas.microsoft.com/office/drawing/2014/main" id="{09F67E9B-5626-2C1C-BC45-C81194B4B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" y="0"/>
            <a:ext cx="10290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668FB2-F337-DA28-52A9-8551C5CD4BBE}"/>
              </a:ext>
            </a:extLst>
          </p:cNvPr>
          <p:cNvSpPr/>
          <p:nvPr/>
        </p:nvSpPr>
        <p:spPr>
          <a:xfrm>
            <a:off x="7980218" y="1052945"/>
            <a:ext cx="3639127" cy="1366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4B0CB6-3887-5142-3774-D3DAB7BE0FC8}"/>
              </a:ext>
            </a:extLst>
          </p:cNvPr>
          <p:cNvSpPr txBox="1"/>
          <p:nvPr/>
        </p:nvSpPr>
        <p:spPr>
          <a:xfrm>
            <a:off x="3703782" y="267855"/>
            <a:ext cx="508483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O" sz="5400" b="1" dirty="0">
                <a:solidFill>
                  <a:srgbClr val="2183FE"/>
                </a:solidFill>
              </a:rPr>
              <a:t>SCRUM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D38EE6-0C71-BDC4-25EB-0916BE07F6D7}"/>
              </a:ext>
            </a:extLst>
          </p:cNvPr>
          <p:cNvSpPr/>
          <p:nvPr/>
        </p:nvSpPr>
        <p:spPr>
          <a:xfrm>
            <a:off x="3130694" y="1122064"/>
            <a:ext cx="1524434" cy="1981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F67C40-401D-413F-9EE1-560B864D260B}"/>
              </a:ext>
            </a:extLst>
          </p:cNvPr>
          <p:cNvSpPr/>
          <p:nvPr/>
        </p:nvSpPr>
        <p:spPr>
          <a:xfrm>
            <a:off x="4119417" y="1600200"/>
            <a:ext cx="730541" cy="92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53D2D-9458-8398-5F53-5DFBA61CD317}"/>
              </a:ext>
            </a:extLst>
          </p:cNvPr>
          <p:cNvSpPr/>
          <p:nvPr/>
        </p:nvSpPr>
        <p:spPr>
          <a:xfrm>
            <a:off x="1524000" y="2835409"/>
            <a:ext cx="1606694" cy="1981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C564A4-B52D-2553-ABD5-9F19FD345144}"/>
              </a:ext>
            </a:extLst>
          </p:cNvPr>
          <p:cNvSpPr/>
          <p:nvPr/>
        </p:nvSpPr>
        <p:spPr>
          <a:xfrm>
            <a:off x="7980218" y="2267223"/>
            <a:ext cx="1874982" cy="1981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5537EA-C2AB-BC2F-A165-A568E847928D}"/>
              </a:ext>
            </a:extLst>
          </p:cNvPr>
          <p:cNvSpPr txBox="1"/>
          <p:nvPr/>
        </p:nvSpPr>
        <p:spPr>
          <a:xfrm>
            <a:off x="563417" y="933420"/>
            <a:ext cx="28540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effectLst/>
                <a:latin typeface="+mj-lt"/>
              </a:rPr>
              <a:t>Durante </a:t>
            </a:r>
            <a:r>
              <a:rPr lang="en-US" b="0" i="0" dirty="0" err="1">
                <a:effectLst/>
                <a:latin typeface="+mj-lt"/>
              </a:rPr>
              <a:t>esta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reunión</a:t>
            </a:r>
            <a:r>
              <a:rPr lang="en-US" b="0" i="0" dirty="0">
                <a:effectLst/>
                <a:latin typeface="+mj-lt"/>
              </a:rPr>
              <a:t>, </a:t>
            </a:r>
            <a:r>
              <a:rPr lang="en-US" b="0" i="0" dirty="0" err="1">
                <a:effectLst/>
                <a:latin typeface="+mj-lt"/>
              </a:rPr>
              <a:t>el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equipo</a:t>
            </a:r>
            <a:r>
              <a:rPr lang="en-US" b="0" i="0" dirty="0">
                <a:effectLst/>
                <a:latin typeface="+mj-lt"/>
              </a:rPr>
              <a:t> de </a:t>
            </a:r>
            <a:r>
              <a:rPr lang="en-US" b="0" i="0" dirty="0" err="1">
                <a:effectLst/>
                <a:latin typeface="+mj-lt"/>
              </a:rPr>
              <a:t>desarrollo</a:t>
            </a:r>
            <a:r>
              <a:rPr lang="en-US" b="0" i="0" dirty="0">
                <a:effectLst/>
                <a:latin typeface="+mj-lt"/>
              </a:rPr>
              <a:t> define </a:t>
            </a:r>
            <a:r>
              <a:rPr lang="en-US" b="0" i="0" dirty="0" err="1">
                <a:effectLst/>
                <a:latin typeface="+mj-lt"/>
              </a:rPr>
              <a:t>el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objetivo</a:t>
            </a:r>
            <a:r>
              <a:rPr lang="en-US" b="0" i="0" dirty="0">
                <a:effectLst/>
                <a:latin typeface="+mj-lt"/>
              </a:rPr>
              <a:t> del sprint y </a:t>
            </a:r>
            <a:r>
              <a:rPr lang="en-US" b="0" i="0" dirty="0" err="1">
                <a:effectLst/>
                <a:latin typeface="+mj-lt"/>
              </a:rPr>
              <a:t>selecciona</a:t>
            </a:r>
            <a:r>
              <a:rPr lang="en-US" b="0" i="0" dirty="0">
                <a:effectLst/>
                <a:latin typeface="+mj-lt"/>
              </a:rPr>
              <a:t> las </a:t>
            </a:r>
            <a:r>
              <a:rPr lang="en-US" b="0" i="0" dirty="0" err="1">
                <a:effectLst/>
                <a:latin typeface="+mj-lt"/>
              </a:rPr>
              <a:t>tareas</a:t>
            </a:r>
            <a:r>
              <a:rPr lang="en-US" b="0" i="0" dirty="0">
                <a:effectLst/>
                <a:latin typeface="+mj-lt"/>
              </a:rPr>
              <a:t> que se </a:t>
            </a:r>
            <a:r>
              <a:rPr lang="en-US" b="0" i="0" dirty="0" err="1">
                <a:effectLst/>
                <a:latin typeface="+mj-lt"/>
              </a:rPr>
              <a:t>incluirán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el</a:t>
            </a:r>
            <a:r>
              <a:rPr lang="en-US" b="0" i="0" dirty="0">
                <a:effectLst/>
                <a:latin typeface="+mj-lt"/>
              </a:rPr>
              <a:t> Sprint Backlog. El </a:t>
            </a:r>
            <a:r>
              <a:rPr lang="en-US" b="0" i="0" dirty="0" err="1">
                <a:effectLst/>
                <a:latin typeface="+mj-lt"/>
              </a:rPr>
              <a:t>equipo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también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discute</a:t>
            </a:r>
            <a:r>
              <a:rPr lang="en-US" b="0" i="0" dirty="0">
                <a:effectLst/>
                <a:latin typeface="+mj-lt"/>
              </a:rPr>
              <a:t> las </a:t>
            </a:r>
            <a:r>
              <a:rPr lang="en-US" b="0" i="0" dirty="0" err="1">
                <a:effectLst/>
                <a:latin typeface="+mj-lt"/>
              </a:rPr>
              <a:t>dependencias</a:t>
            </a:r>
            <a:r>
              <a:rPr lang="en-US" b="0" i="0" dirty="0">
                <a:effectLst/>
                <a:latin typeface="+mj-lt"/>
              </a:rPr>
              <a:t> y </a:t>
            </a:r>
            <a:r>
              <a:rPr lang="en-US" b="0" i="0" dirty="0" err="1">
                <a:effectLst/>
                <a:latin typeface="+mj-lt"/>
              </a:rPr>
              <a:t>los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riesgos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potenciales</a:t>
            </a:r>
            <a:r>
              <a:rPr lang="en-US" b="0" i="0" dirty="0">
                <a:effectLst/>
                <a:latin typeface="+mj-lt"/>
              </a:rPr>
              <a:t>, y </a:t>
            </a:r>
            <a:r>
              <a:rPr lang="en-US" b="0" i="0" dirty="0" err="1">
                <a:effectLst/>
                <a:latin typeface="+mj-lt"/>
              </a:rPr>
              <a:t>crea</a:t>
            </a:r>
            <a:r>
              <a:rPr lang="en-US" b="0" i="0" dirty="0">
                <a:effectLst/>
                <a:latin typeface="+mj-lt"/>
              </a:rPr>
              <a:t> un plan de </a:t>
            </a:r>
            <a:r>
              <a:rPr lang="en-US" b="0" i="0" dirty="0" err="1">
                <a:effectLst/>
                <a:latin typeface="+mj-lt"/>
              </a:rPr>
              <a:t>acción</a:t>
            </a:r>
            <a:r>
              <a:rPr lang="en-US" b="0" i="0" dirty="0">
                <a:effectLst/>
                <a:latin typeface="+mj-lt"/>
              </a:rPr>
              <a:t> para </a:t>
            </a:r>
            <a:r>
              <a:rPr lang="en-US" b="0" i="0" dirty="0" err="1">
                <a:effectLst/>
                <a:latin typeface="+mj-lt"/>
              </a:rPr>
              <a:t>el</a:t>
            </a:r>
            <a:r>
              <a:rPr lang="en-US" b="0" i="0" dirty="0">
                <a:effectLst/>
                <a:latin typeface="+mj-lt"/>
              </a:rPr>
              <a:t> sprint.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43E823-E5A5-104A-8BF0-1277FC9EE353}"/>
              </a:ext>
            </a:extLst>
          </p:cNvPr>
          <p:cNvSpPr/>
          <p:nvPr/>
        </p:nvSpPr>
        <p:spPr>
          <a:xfrm>
            <a:off x="5162694" y="4695536"/>
            <a:ext cx="683491" cy="683491"/>
          </a:xfrm>
          <a:prstGeom prst="ellipse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9E86B9F-9F40-5AD2-282C-895138D521B8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16200000" flipH="1">
            <a:off x="2955795" y="2830383"/>
            <a:ext cx="1241540" cy="3172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734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4B38-3C35-8DFF-798A-9602867D8E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O"/>
              <a:t>SCRUM</a:t>
            </a:r>
            <a:endParaRPr lang="en-C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76308-23F0-CB8A-05E4-7BF780A56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O"/>
              <a:t>Metodologías ágiles</a:t>
            </a:r>
            <a:endParaRPr lang="en-CO" dirty="0"/>
          </a:p>
        </p:txBody>
      </p:sp>
      <p:pic>
        <p:nvPicPr>
          <p:cNvPr id="1026" name="Picture 2" descr="Imágenes de Scrum - Descarga gratuita en Freepik">
            <a:extLst>
              <a:ext uri="{FF2B5EF4-FFF2-40B4-BE49-F238E27FC236}">
                <a16:creationId xmlns:a16="http://schemas.microsoft.com/office/drawing/2014/main" id="{09F67E9B-5626-2C1C-BC45-C81194B4B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" y="0"/>
            <a:ext cx="10290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668FB2-F337-DA28-52A9-8551C5CD4BBE}"/>
              </a:ext>
            </a:extLst>
          </p:cNvPr>
          <p:cNvSpPr/>
          <p:nvPr/>
        </p:nvSpPr>
        <p:spPr>
          <a:xfrm>
            <a:off x="7980218" y="1052945"/>
            <a:ext cx="3639127" cy="1366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4B0CB6-3887-5142-3774-D3DAB7BE0FC8}"/>
              </a:ext>
            </a:extLst>
          </p:cNvPr>
          <p:cNvSpPr txBox="1"/>
          <p:nvPr/>
        </p:nvSpPr>
        <p:spPr>
          <a:xfrm>
            <a:off x="3703782" y="267855"/>
            <a:ext cx="508483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O" sz="5400" b="1" dirty="0">
                <a:solidFill>
                  <a:srgbClr val="2183FE"/>
                </a:solidFill>
              </a:rPr>
              <a:t>SCRUM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D38EE6-0C71-BDC4-25EB-0916BE07F6D7}"/>
              </a:ext>
            </a:extLst>
          </p:cNvPr>
          <p:cNvSpPr/>
          <p:nvPr/>
        </p:nvSpPr>
        <p:spPr>
          <a:xfrm>
            <a:off x="3130694" y="1122064"/>
            <a:ext cx="1524434" cy="1981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F67C40-401D-413F-9EE1-560B864D260B}"/>
              </a:ext>
            </a:extLst>
          </p:cNvPr>
          <p:cNvSpPr/>
          <p:nvPr/>
        </p:nvSpPr>
        <p:spPr>
          <a:xfrm>
            <a:off x="4119417" y="1600200"/>
            <a:ext cx="730541" cy="92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53D2D-9458-8398-5F53-5DFBA61CD317}"/>
              </a:ext>
            </a:extLst>
          </p:cNvPr>
          <p:cNvSpPr/>
          <p:nvPr/>
        </p:nvSpPr>
        <p:spPr>
          <a:xfrm>
            <a:off x="1524000" y="2835409"/>
            <a:ext cx="1606694" cy="1981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C564A4-B52D-2553-ABD5-9F19FD345144}"/>
              </a:ext>
            </a:extLst>
          </p:cNvPr>
          <p:cNvSpPr/>
          <p:nvPr/>
        </p:nvSpPr>
        <p:spPr>
          <a:xfrm>
            <a:off x="7980218" y="2267223"/>
            <a:ext cx="1874982" cy="1981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5537EA-C2AB-BC2F-A165-A568E847928D}"/>
              </a:ext>
            </a:extLst>
          </p:cNvPr>
          <p:cNvSpPr txBox="1"/>
          <p:nvPr/>
        </p:nvSpPr>
        <p:spPr>
          <a:xfrm>
            <a:off x="8525161" y="614532"/>
            <a:ext cx="28540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effectLst/>
                <a:latin typeface="+mj-lt"/>
              </a:rPr>
              <a:t>Durante </a:t>
            </a:r>
            <a:r>
              <a:rPr lang="en-US" b="0" i="0" dirty="0" err="1">
                <a:effectLst/>
                <a:latin typeface="+mj-lt"/>
              </a:rPr>
              <a:t>esta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fase</a:t>
            </a:r>
            <a:r>
              <a:rPr lang="en-US" b="0" i="0" dirty="0">
                <a:effectLst/>
                <a:latin typeface="+mj-lt"/>
              </a:rPr>
              <a:t>, </a:t>
            </a:r>
            <a:r>
              <a:rPr lang="en-US" b="0" i="0" dirty="0" err="1">
                <a:effectLst/>
                <a:latin typeface="+mj-lt"/>
              </a:rPr>
              <a:t>el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equipo</a:t>
            </a:r>
            <a:r>
              <a:rPr lang="en-US" b="0" i="0" dirty="0">
                <a:effectLst/>
                <a:latin typeface="+mj-lt"/>
              </a:rPr>
              <a:t> de </a:t>
            </a:r>
            <a:r>
              <a:rPr lang="en-US" b="0" i="0" dirty="0" err="1">
                <a:effectLst/>
                <a:latin typeface="+mj-lt"/>
              </a:rPr>
              <a:t>desarrollo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trabaja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en</a:t>
            </a:r>
            <a:r>
              <a:rPr lang="en-US" b="0" i="0" dirty="0">
                <a:effectLst/>
                <a:latin typeface="+mj-lt"/>
              </a:rPr>
              <a:t> las </a:t>
            </a:r>
            <a:r>
              <a:rPr lang="en-US" b="0" i="0" dirty="0" err="1">
                <a:effectLst/>
                <a:latin typeface="+mj-lt"/>
              </a:rPr>
              <a:t>tareas</a:t>
            </a:r>
            <a:r>
              <a:rPr lang="en-US" b="0" i="0" dirty="0">
                <a:effectLst/>
                <a:latin typeface="+mj-lt"/>
              </a:rPr>
              <a:t> del Sprint Backlog para </a:t>
            </a:r>
            <a:r>
              <a:rPr lang="en-US" b="0" i="0" dirty="0" err="1">
                <a:effectLst/>
                <a:latin typeface="+mj-lt"/>
              </a:rPr>
              <a:t>implementar</a:t>
            </a:r>
            <a:r>
              <a:rPr lang="en-US" b="0" i="0" dirty="0">
                <a:effectLst/>
                <a:latin typeface="+mj-lt"/>
              </a:rPr>
              <a:t> las </a:t>
            </a:r>
            <a:r>
              <a:rPr lang="en-US" b="0" i="0" dirty="0" err="1">
                <a:effectLst/>
                <a:latin typeface="+mj-lt"/>
              </a:rPr>
              <a:t>funcionalidades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definidas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en</a:t>
            </a:r>
            <a:r>
              <a:rPr lang="en-US" b="0" i="0" dirty="0">
                <a:effectLst/>
                <a:latin typeface="+mj-lt"/>
              </a:rPr>
              <a:t> la </a:t>
            </a:r>
            <a:r>
              <a:rPr lang="en-US" b="0" i="0" dirty="0" err="1">
                <a:effectLst/>
                <a:latin typeface="+mj-lt"/>
              </a:rPr>
              <a:t>planificación</a:t>
            </a:r>
            <a:r>
              <a:rPr lang="en-US" b="0" i="0" dirty="0">
                <a:effectLst/>
                <a:latin typeface="+mj-lt"/>
              </a:rPr>
              <a:t> del sprint. El </a:t>
            </a:r>
            <a:r>
              <a:rPr lang="en-US" b="0" i="0" dirty="0" err="1">
                <a:effectLst/>
                <a:latin typeface="+mj-lt"/>
              </a:rPr>
              <a:t>equipo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trabaja</a:t>
            </a:r>
            <a:r>
              <a:rPr lang="en-US" b="0" i="0" dirty="0">
                <a:effectLst/>
                <a:latin typeface="+mj-lt"/>
              </a:rPr>
              <a:t> de </a:t>
            </a:r>
            <a:r>
              <a:rPr lang="en-US" b="0" i="0" dirty="0" err="1">
                <a:effectLst/>
                <a:latin typeface="+mj-lt"/>
              </a:rPr>
              <a:t>manera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autónoma</a:t>
            </a:r>
            <a:r>
              <a:rPr lang="en-US" b="0" i="0" dirty="0">
                <a:effectLst/>
                <a:latin typeface="+mj-lt"/>
              </a:rPr>
              <a:t> y </a:t>
            </a:r>
            <a:r>
              <a:rPr lang="en-US" b="0" i="0" dirty="0" err="1">
                <a:effectLst/>
                <a:latin typeface="+mj-lt"/>
              </a:rPr>
              <a:t>colaborativa</a:t>
            </a:r>
            <a:r>
              <a:rPr lang="en-US" b="0" i="0" dirty="0">
                <a:effectLst/>
                <a:latin typeface="+mj-lt"/>
              </a:rPr>
              <a:t> para </a:t>
            </a:r>
            <a:r>
              <a:rPr lang="en-US" b="0" i="0" dirty="0" err="1">
                <a:effectLst/>
                <a:latin typeface="+mj-lt"/>
              </a:rPr>
              <a:t>lograr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el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objetivo</a:t>
            </a:r>
            <a:r>
              <a:rPr lang="en-US" b="0" i="0" dirty="0">
                <a:effectLst/>
                <a:latin typeface="+mj-lt"/>
              </a:rPr>
              <a:t> del sprint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43E823-E5A5-104A-8BF0-1277FC9EE353}"/>
              </a:ext>
            </a:extLst>
          </p:cNvPr>
          <p:cNvSpPr/>
          <p:nvPr/>
        </p:nvSpPr>
        <p:spPr>
          <a:xfrm>
            <a:off x="6664037" y="2932690"/>
            <a:ext cx="683491" cy="683491"/>
          </a:xfrm>
          <a:prstGeom prst="ellipse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9E86B9F-9F40-5AD2-282C-895138D521B8}"/>
              </a:ext>
            </a:extLst>
          </p:cNvPr>
          <p:cNvCxnSpPr>
            <a:cxnSpLocks/>
            <a:stCxn id="4" idx="2"/>
            <a:endCxn id="5" idx="6"/>
          </p:cNvCxnSpPr>
          <p:nvPr/>
        </p:nvCxnSpPr>
        <p:spPr>
          <a:xfrm rot="5400000" flipH="1">
            <a:off x="8548645" y="2073319"/>
            <a:ext cx="202418" cy="2604652"/>
          </a:xfrm>
          <a:prstGeom prst="bentConnector4">
            <a:avLst>
              <a:gd name="adj1" fmla="val -112935"/>
              <a:gd name="adj2" fmla="val 773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72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4B38-3C35-8DFF-798A-9602867D8E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O"/>
              <a:t>SCRUM</a:t>
            </a:r>
            <a:endParaRPr lang="en-C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76308-23F0-CB8A-05E4-7BF780A56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O"/>
              <a:t>Metodologías ágiles</a:t>
            </a:r>
            <a:endParaRPr lang="en-CO" dirty="0"/>
          </a:p>
        </p:txBody>
      </p:sp>
      <p:pic>
        <p:nvPicPr>
          <p:cNvPr id="1026" name="Picture 2" descr="Imágenes de Scrum - Descarga gratuita en Freepik">
            <a:extLst>
              <a:ext uri="{FF2B5EF4-FFF2-40B4-BE49-F238E27FC236}">
                <a16:creationId xmlns:a16="http://schemas.microsoft.com/office/drawing/2014/main" id="{09F67E9B-5626-2C1C-BC45-C81194B4B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" y="0"/>
            <a:ext cx="10290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668FB2-F337-DA28-52A9-8551C5CD4BBE}"/>
              </a:ext>
            </a:extLst>
          </p:cNvPr>
          <p:cNvSpPr/>
          <p:nvPr/>
        </p:nvSpPr>
        <p:spPr>
          <a:xfrm>
            <a:off x="7980218" y="1052945"/>
            <a:ext cx="3639127" cy="1366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4B0CB6-3887-5142-3774-D3DAB7BE0FC8}"/>
              </a:ext>
            </a:extLst>
          </p:cNvPr>
          <p:cNvSpPr txBox="1"/>
          <p:nvPr/>
        </p:nvSpPr>
        <p:spPr>
          <a:xfrm>
            <a:off x="3703782" y="267855"/>
            <a:ext cx="508483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O" sz="5400" b="1" dirty="0">
                <a:solidFill>
                  <a:srgbClr val="2183FE"/>
                </a:solidFill>
              </a:rPr>
              <a:t>SCRUM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D38EE6-0C71-BDC4-25EB-0916BE07F6D7}"/>
              </a:ext>
            </a:extLst>
          </p:cNvPr>
          <p:cNvSpPr/>
          <p:nvPr/>
        </p:nvSpPr>
        <p:spPr>
          <a:xfrm>
            <a:off x="3130694" y="1122064"/>
            <a:ext cx="1524434" cy="1981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F67C40-401D-413F-9EE1-560B864D260B}"/>
              </a:ext>
            </a:extLst>
          </p:cNvPr>
          <p:cNvSpPr/>
          <p:nvPr/>
        </p:nvSpPr>
        <p:spPr>
          <a:xfrm>
            <a:off x="4119417" y="1600200"/>
            <a:ext cx="730541" cy="92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53D2D-9458-8398-5F53-5DFBA61CD317}"/>
              </a:ext>
            </a:extLst>
          </p:cNvPr>
          <p:cNvSpPr/>
          <p:nvPr/>
        </p:nvSpPr>
        <p:spPr>
          <a:xfrm>
            <a:off x="1524000" y="2835409"/>
            <a:ext cx="1606694" cy="1981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C564A4-B52D-2553-ABD5-9F19FD345144}"/>
              </a:ext>
            </a:extLst>
          </p:cNvPr>
          <p:cNvSpPr/>
          <p:nvPr/>
        </p:nvSpPr>
        <p:spPr>
          <a:xfrm>
            <a:off x="7980218" y="2267223"/>
            <a:ext cx="1874982" cy="1981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5537EA-C2AB-BC2F-A165-A568E847928D}"/>
              </a:ext>
            </a:extLst>
          </p:cNvPr>
          <p:cNvSpPr txBox="1"/>
          <p:nvPr/>
        </p:nvSpPr>
        <p:spPr>
          <a:xfrm>
            <a:off x="8753655" y="434219"/>
            <a:ext cx="28540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effectLst/>
                <a:latin typeface="+mj-lt"/>
              </a:rPr>
              <a:t>Al final del sprint, </a:t>
            </a:r>
            <a:r>
              <a:rPr lang="en-US" b="0" i="0" dirty="0" err="1">
                <a:effectLst/>
                <a:latin typeface="+mj-lt"/>
              </a:rPr>
              <a:t>el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equipo</a:t>
            </a:r>
            <a:r>
              <a:rPr lang="en-US" b="0" i="0" dirty="0">
                <a:effectLst/>
                <a:latin typeface="+mj-lt"/>
              </a:rPr>
              <a:t> de </a:t>
            </a:r>
            <a:r>
              <a:rPr lang="en-US" b="0" i="0" dirty="0" err="1">
                <a:effectLst/>
                <a:latin typeface="+mj-lt"/>
              </a:rPr>
              <a:t>desarrollo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presenta</a:t>
            </a:r>
            <a:r>
              <a:rPr lang="en-US" b="0" i="0" dirty="0">
                <a:effectLst/>
                <a:latin typeface="+mj-lt"/>
              </a:rPr>
              <a:t> las </a:t>
            </a:r>
            <a:r>
              <a:rPr lang="en-US" b="0" i="0" dirty="0" err="1">
                <a:effectLst/>
                <a:latin typeface="+mj-lt"/>
              </a:rPr>
              <a:t>funcionalidades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completadas</a:t>
            </a:r>
            <a:r>
              <a:rPr lang="en-US" b="0" i="0" dirty="0">
                <a:effectLst/>
                <a:latin typeface="+mj-lt"/>
              </a:rPr>
              <a:t> al </a:t>
            </a:r>
            <a:r>
              <a:rPr lang="en-US" b="0" i="0" dirty="0" err="1">
                <a:effectLst/>
                <a:latin typeface="+mj-lt"/>
              </a:rPr>
              <a:t>cliente</a:t>
            </a:r>
            <a:r>
              <a:rPr lang="en-US" b="0" i="0" dirty="0">
                <a:effectLst/>
                <a:latin typeface="+mj-lt"/>
              </a:rPr>
              <a:t> o al </a:t>
            </a:r>
            <a:r>
              <a:rPr lang="en-US" b="0" i="0" dirty="0" err="1">
                <a:effectLst/>
                <a:latin typeface="+mj-lt"/>
              </a:rPr>
              <a:t>propietario</a:t>
            </a:r>
            <a:r>
              <a:rPr lang="en-US" b="0" i="0" dirty="0">
                <a:effectLst/>
                <a:latin typeface="+mj-lt"/>
              </a:rPr>
              <a:t> del </a:t>
            </a:r>
            <a:r>
              <a:rPr lang="en-US" b="0" i="0" dirty="0" err="1">
                <a:effectLst/>
                <a:latin typeface="+mj-lt"/>
              </a:rPr>
              <a:t>producto</a:t>
            </a:r>
            <a:r>
              <a:rPr lang="en-US" b="0" i="0" dirty="0">
                <a:effectLst/>
                <a:latin typeface="+mj-lt"/>
              </a:rPr>
              <a:t>. El </a:t>
            </a:r>
            <a:r>
              <a:rPr lang="en-US" b="0" i="0" dirty="0" err="1">
                <a:effectLst/>
                <a:latin typeface="+mj-lt"/>
              </a:rPr>
              <a:t>objetivo</a:t>
            </a:r>
            <a:r>
              <a:rPr lang="en-US" b="0" i="0" dirty="0">
                <a:effectLst/>
                <a:latin typeface="+mj-lt"/>
              </a:rPr>
              <a:t> de </a:t>
            </a:r>
            <a:r>
              <a:rPr lang="en-US" b="0" i="0" dirty="0" err="1">
                <a:effectLst/>
                <a:latin typeface="+mj-lt"/>
              </a:rPr>
              <a:t>esta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reunión</a:t>
            </a:r>
            <a:r>
              <a:rPr lang="en-US" b="0" i="0" dirty="0">
                <a:effectLst/>
                <a:latin typeface="+mj-lt"/>
              </a:rPr>
              <a:t> es </a:t>
            </a:r>
            <a:r>
              <a:rPr lang="en-US" b="0" i="0" dirty="0" err="1">
                <a:effectLst/>
                <a:latin typeface="+mj-lt"/>
              </a:rPr>
              <a:t>obtener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comentarios</a:t>
            </a:r>
            <a:r>
              <a:rPr lang="en-US" b="0" i="0" dirty="0">
                <a:effectLst/>
                <a:latin typeface="+mj-lt"/>
              </a:rPr>
              <a:t> y </a:t>
            </a:r>
            <a:r>
              <a:rPr lang="en-US" b="0" i="0" dirty="0" err="1">
                <a:effectLst/>
                <a:latin typeface="+mj-lt"/>
              </a:rPr>
              <a:t>retroalimentación</a:t>
            </a:r>
            <a:r>
              <a:rPr lang="en-US" b="0" i="0" dirty="0">
                <a:effectLst/>
                <a:latin typeface="+mj-lt"/>
              </a:rPr>
              <a:t> del </a:t>
            </a:r>
            <a:r>
              <a:rPr lang="en-US" b="0" i="0" dirty="0" err="1">
                <a:effectLst/>
                <a:latin typeface="+mj-lt"/>
              </a:rPr>
              <a:t>cliente</a:t>
            </a:r>
            <a:r>
              <a:rPr lang="en-US" b="0" i="0" dirty="0">
                <a:effectLst/>
                <a:latin typeface="+mj-lt"/>
              </a:rPr>
              <a:t> y </a:t>
            </a:r>
            <a:r>
              <a:rPr lang="en-US" b="0" i="0" dirty="0" err="1">
                <a:effectLst/>
                <a:latin typeface="+mj-lt"/>
              </a:rPr>
              <a:t>asegurarse</a:t>
            </a:r>
            <a:r>
              <a:rPr lang="en-US" b="0" i="0" dirty="0">
                <a:effectLst/>
                <a:latin typeface="+mj-lt"/>
              </a:rPr>
              <a:t> de que las </a:t>
            </a:r>
            <a:r>
              <a:rPr lang="en-US" b="0" i="0" dirty="0" err="1">
                <a:effectLst/>
                <a:latin typeface="+mj-lt"/>
              </a:rPr>
              <a:t>funcionalidades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entregadas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cumplen</a:t>
            </a:r>
            <a:r>
              <a:rPr lang="en-US" b="0" i="0" dirty="0">
                <a:effectLst/>
                <a:latin typeface="+mj-lt"/>
              </a:rPr>
              <a:t> con sus </a:t>
            </a:r>
            <a:r>
              <a:rPr lang="en-US" b="0" i="0" dirty="0" err="1">
                <a:effectLst/>
                <a:latin typeface="+mj-lt"/>
              </a:rPr>
              <a:t>expectativas</a:t>
            </a:r>
            <a:endParaRPr lang="en-US" b="0" i="0" dirty="0">
              <a:effectLst/>
              <a:latin typeface="+mj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43E823-E5A5-104A-8BF0-1277FC9EE353}"/>
              </a:ext>
            </a:extLst>
          </p:cNvPr>
          <p:cNvSpPr/>
          <p:nvPr/>
        </p:nvSpPr>
        <p:spPr>
          <a:xfrm>
            <a:off x="4939904" y="2313548"/>
            <a:ext cx="683491" cy="683491"/>
          </a:xfrm>
          <a:prstGeom prst="ellipse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9E86B9F-9F40-5AD2-282C-895138D521B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 flipH="1">
            <a:off x="6962666" y="632532"/>
            <a:ext cx="1536991" cy="4899024"/>
          </a:xfrm>
          <a:prstGeom prst="bentConnector5">
            <a:avLst>
              <a:gd name="adj1" fmla="val -14873"/>
              <a:gd name="adj2" fmla="val 40526"/>
              <a:gd name="adj3" fmla="val 1623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49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4B38-3C35-8DFF-798A-9602867D8E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O"/>
              <a:t>SCRUM</a:t>
            </a:r>
            <a:endParaRPr lang="en-C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76308-23F0-CB8A-05E4-7BF780A56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O"/>
              <a:t>Metodologías ágiles</a:t>
            </a:r>
            <a:endParaRPr lang="en-CO" dirty="0"/>
          </a:p>
        </p:txBody>
      </p:sp>
      <p:pic>
        <p:nvPicPr>
          <p:cNvPr id="1026" name="Picture 2" descr="Imágenes de Scrum - Descarga gratuita en Freepik">
            <a:extLst>
              <a:ext uri="{FF2B5EF4-FFF2-40B4-BE49-F238E27FC236}">
                <a16:creationId xmlns:a16="http://schemas.microsoft.com/office/drawing/2014/main" id="{09F67E9B-5626-2C1C-BC45-C81194B4B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" y="0"/>
            <a:ext cx="10290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668FB2-F337-DA28-52A9-8551C5CD4BBE}"/>
              </a:ext>
            </a:extLst>
          </p:cNvPr>
          <p:cNvSpPr/>
          <p:nvPr/>
        </p:nvSpPr>
        <p:spPr>
          <a:xfrm>
            <a:off x="7980218" y="1052945"/>
            <a:ext cx="3639127" cy="1366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4B0CB6-3887-5142-3774-D3DAB7BE0FC8}"/>
              </a:ext>
            </a:extLst>
          </p:cNvPr>
          <p:cNvSpPr txBox="1"/>
          <p:nvPr/>
        </p:nvSpPr>
        <p:spPr>
          <a:xfrm>
            <a:off x="3703782" y="267855"/>
            <a:ext cx="508483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O" sz="5400" b="1" dirty="0">
                <a:solidFill>
                  <a:srgbClr val="2183FE"/>
                </a:solidFill>
              </a:rPr>
              <a:t>SCRUM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D38EE6-0C71-BDC4-25EB-0916BE07F6D7}"/>
              </a:ext>
            </a:extLst>
          </p:cNvPr>
          <p:cNvSpPr/>
          <p:nvPr/>
        </p:nvSpPr>
        <p:spPr>
          <a:xfrm>
            <a:off x="3130694" y="1122064"/>
            <a:ext cx="1524434" cy="1981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F67C40-401D-413F-9EE1-560B864D260B}"/>
              </a:ext>
            </a:extLst>
          </p:cNvPr>
          <p:cNvSpPr/>
          <p:nvPr/>
        </p:nvSpPr>
        <p:spPr>
          <a:xfrm>
            <a:off x="4119417" y="1600200"/>
            <a:ext cx="730541" cy="92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53D2D-9458-8398-5F53-5DFBA61CD317}"/>
              </a:ext>
            </a:extLst>
          </p:cNvPr>
          <p:cNvSpPr/>
          <p:nvPr/>
        </p:nvSpPr>
        <p:spPr>
          <a:xfrm>
            <a:off x="1524000" y="2835409"/>
            <a:ext cx="1606694" cy="1981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C564A4-B52D-2553-ABD5-9F19FD345144}"/>
              </a:ext>
            </a:extLst>
          </p:cNvPr>
          <p:cNvSpPr/>
          <p:nvPr/>
        </p:nvSpPr>
        <p:spPr>
          <a:xfrm>
            <a:off x="7980218" y="2267223"/>
            <a:ext cx="1874982" cy="1981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5537EA-C2AB-BC2F-A165-A568E847928D}"/>
              </a:ext>
            </a:extLst>
          </p:cNvPr>
          <p:cNvSpPr txBox="1"/>
          <p:nvPr/>
        </p:nvSpPr>
        <p:spPr>
          <a:xfrm>
            <a:off x="563417" y="933420"/>
            <a:ext cx="28540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 err="1">
                <a:effectLst/>
                <a:latin typeface="+mj-lt"/>
              </a:rPr>
              <a:t>Después</a:t>
            </a:r>
            <a:r>
              <a:rPr lang="en-US" b="0" i="0" dirty="0">
                <a:effectLst/>
                <a:latin typeface="+mj-lt"/>
              </a:rPr>
              <a:t> de la </a:t>
            </a:r>
            <a:r>
              <a:rPr lang="en-US" b="0" i="0" dirty="0" err="1">
                <a:effectLst/>
                <a:latin typeface="+mj-lt"/>
              </a:rPr>
              <a:t>reunión</a:t>
            </a:r>
            <a:r>
              <a:rPr lang="en-US" b="0" i="0" dirty="0">
                <a:effectLst/>
                <a:latin typeface="+mj-lt"/>
              </a:rPr>
              <a:t> de </a:t>
            </a:r>
            <a:r>
              <a:rPr lang="en-US" b="0" i="0" dirty="0" err="1">
                <a:effectLst/>
                <a:latin typeface="+mj-lt"/>
              </a:rPr>
              <a:t>revisión</a:t>
            </a:r>
            <a:r>
              <a:rPr lang="en-US" b="0" i="0" dirty="0">
                <a:effectLst/>
                <a:latin typeface="+mj-lt"/>
              </a:rPr>
              <a:t>, </a:t>
            </a:r>
            <a:r>
              <a:rPr lang="en-US" b="0" i="0" dirty="0" err="1">
                <a:effectLst/>
                <a:latin typeface="+mj-lt"/>
              </a:rPr>
              <a:t>el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equipo</a:t>
            </a:r>
            <a:r>
              <a:rPr lang="en-US" b="0" i="0" dirty="0">
                <a:effectLst/>
                <a:latin typeface="+mj-lt"/>
              </a:rPr>
              <a:t> de </a:t>
            </a:r>
            <a:r>
              <a:rPr lang="en-US" b="0" i="0" dirty="0" err="1">
                <a:effectLst/>
                <a:latin typeface="+mj-lt"/>
              </a:rPr>
              <a:t>desarrollo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celebra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una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reunión</a:t>
            </a:r>
            <a:r>
              <a:rPr lang="en-US" b="0" i="0" dirty="0">
                <a:effectLst/>
                <a:latin typeface="+mj-lt"/>
              </a:rPr>
              <a:t> de </a:t>
            </a:r>
            <a:r>
              <a:rPr lang="en-US" b="0" i="0" dirty="0" err="1">
                <a:effectLst/>
                <a:latin typeface="+mj-lt"/>
              </a:rPr>
              <a:t>retrospectiva</a:t>
            </a:r>
            <a:r>
              <a:rPr lang="en-US" b="0" i="0" dirty="0">
                <a:effectLst/>
                <a:latin typeface="+mj-lt"/>
              </a:rPr>
              <a:t> para </a:t>
            </a:r>
            <a:r>
              <a:rPr lang="en-US" b="0" i="0" dirty="0" err="1">
                <a:effectLst/>
                <a:latin typeface="+mj-lt"/>
              </a:rPr>
              <a:t>discutir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qué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salió</a:t>
            </a:r>
            <a:r>
              <a:rPr lang="en-US" b="0" i="0" dirty="0">
                <a:effectLst/>
                <a:latin typeface="+mj-lt"/>
              </a:rPr>
              <a:t> bien </a:t>
            </a:r>
            <a:r>
              <a:rPr lang="en-US" b="0" i="0" dirty="0" err="1">
                <a:effectLst/>
                <a:latin typeface="+mj-lt"/>
              </a:rPr>
              <a:t>durante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el</a:t>
            </a:r>
            <a:r>
              <a:rPr lang="en-US" b="0" i="0" dirty="0">
                <a:effectLst/>
                <a:latin typeface="+mj-lt"/>
              </a:rPr>
              <a:t> sprint y </a:t>
            </a:r>
            <a:r>
              <a:rPr lang="en-US" b="0" i="0" dirty="0" err="1">
                <a:effectLst/>
                <a:latin typeface="+mj-lt"/>
              </a:rPr>
              <a:t>qué</a:t>
            </a:r>
            <a:r>
              <a:rPr lang="en-US" b="0" i="0" dirty="0">
                <a:effectLst/>
                <a:latin typeface="+mj-lt"/>
              </a:rPr>
              <a:t> se </a:t>
            </a:r>
            <a:r>
              <a:rPr lang="en-US" b="0" i="0" dirty="0" err="1">
                <a:effectLst/>
                <a:latin typeface="+mj-lt"/>
              </a:rPr>
              <a:t>puede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mejorar</a:t>
            </a:r>
            <a:r>
              <a:rPr lang="en-US" b="0" i="0" dirty="0">
                <a:effectLst/>
                <a:latin typeface="+mj-lt"/>
              </a:rPr>
              <a:t>. El </a:t>
            </a:r>
            <a:r>
              <a:rPr lang="en-US" b="0" i="0" dirty="0" err="1">
                <a:effectLst/>
                <a:latin typeface="+mj-lt"/>
              </a:rPr>
              <a:t>objetivo</a:t>
            </a:r>
            <a:r>
              <a:rPr lang="en-US" b="0" i="0" dirty="0">
                <a:effectLst/>
                <a:latin typeface="+mj-lt"/>
              </a:rPr>
              <a:t> de </a:t>
            </a:r>
            <a:r>
              <a:rPr lang="en-US" b="0" i="0" dirty="0" err="1">
                <a:effectLst/>
                <a:latin typeface="+mj-lt"/>
              </a:rPr>
              <a:t>esta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reunión</a:t>
            </a:r>
            <a:r>
              <a:rPr lang="en-US" b="0" i="0" dirty="0">
                <a:effectLst/>
                <a:latin typeface="+mj-lt"/>
              </a:rPr>
              <a:t> es </a:t>
            </a:r>
            <a:r>
              <a:rPr lang="en-US" b="0" i="0" dirty="0" err="1">
                <a:effectLst/>
                <a:latin typeface="+mj-lt"/>
              </a:rPr>
              <a:t>identificar</a:t>
            </a:r>
            <a:r>
              <a:rPr lang="en-US" b="0" i="0" dirty="0">
                <a:effectLst/>
                <a:latin typeface="+mj-lt"/>
              </a:rPr>
              <a:t> y </a:t>
            </a:r>
            <a:r>
              <a:rPr lang="en-US" b="0" i="0" dirty="0" err="1">
                <a:effectLst/>
                <a:latin typeface="+mj-lt"/>
              </a:rPr>
              <a:t>abordar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los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obstáculos</a:t>
            </a:r>
            <a:r>
              <a:rPr lang="en-US" b="0" i="0" dirty="0">
                <a:effectLst/>
                <a:latin typeface="+mj-lt"/>
              </a:rPr>
              <a:t> que </a:t>
            </a:r>
            <a:r>
              <a:rPr lang="en-US" b="0" i="0" dirty="0" err="1">
                <a:effectLst/>
                <a:latin typeface="+mj-lt"/>
              </a:rPr>
              <a:t>puedan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afectar</a:t>
            </a:r>
            <a:r>
              <a:rPr lang="en-US" b="0" i="0" dirty="0">
                <a:effectLst/>
                <a:latin typeface="+mj-lt"/>
              </a:rPr>
              <a:t> la </a:t>
            </a:r>
            <a:r>
              <a:rPr lang="en-US" b="0" i="0" dirty="0" err="1">
                <a:effectLst/>
                <a:latin typeface="+mj-lt"/>
              </a:rPr>
              <a:t>productividad</a:t>
            </a:r>
            <a:r>
              <a:rPr lang="en-US" b="0" i="0" dirty="0">
                <a:effectLst/>
                <a:latin typeface="+mj-lt"/>
              </a:rPr>
              <a:t> y </a:t>
            </a:r>
            <a:r>
              <a:rPr lang="en-US" b="0" i="0" dirty="0" err="1">
                <a:effectLst/>
                <a:latin typeface="+mj-lt"/>
              </a:rPr>
              <a:t>el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éxito</a:t>
            </a:r>
            <a:r>
              <a:rPr lang="en-US" b="0" i="0" dirty="0">
                <a:effectLst/>
                <a:latin typeface="+mj-lt"/>
              </a:rPr>
              <a:t> del </a:t>
            </a:r>
            <a:r>
              <a:rPr lang="en-US" b="0" i="0" dirty="0" err="1">
                <a:effectLst/>
                <a:latin typeface="+mj-lt"/>
              </a:rPr>
              <a:t>equipo</a:t>
            </a:r>
            <a:r>
              <a:rPr lang="en-US" b="0" i="0" dirty="0">
                <a:effectLst/>
                <a:latin typeface="+mj-lt"/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43E823-E5A5-104A-8BF0-1277FC9EE353}"/>
              </a:ext>
            </a:extLst>
          </p:cNvPr>
          <p:cNvSpPr/>
          <p:nvPr/>
        </p:nvSpPr>
        <p:spPr>
          <a:xfrm>
            <a:off x="4484687" y="3588618"/>
            <a:ext cx="683491" cy="683491"/>
          </a:xfrm>
          <a:prstGeom prst="ellipse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9E86B9F-9F40-5AD2-282C-895138D521B8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5400000" flipH="1" flipV="1">
            <a:off x="3027873" y="2892926"/>
            <a:ext cx="419376" cy="2494251"/>
          </a:xfrm>
          <a:prstGeom prst="bentConnector4">
            <a:avLst>
              <a:gd name="adj1" fmla="val -54510"/>
              <a:gd name="adj2" fmla="val 678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14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4B38-3C35-8DFF-798A-9602867D8E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O"/>
              <a:t>SCRUM</a:t>
            </a:r>
            <a:endParaRPr lang="en-C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76308-23F0-CB8A-05E4-7BF780A56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O"/>
              <a:t>Metodologías ágiles</a:t>
            </a:r>
            <a:endParaRPr lang="en-CO" dirty="0"/>
          </a:p>
        </p:txBody>
      </p:sp>
      <p:pic>
        <p:nvPicPr>
          <p:cNvPr id="1026" name="Picture 2" descr="Imágenes de Scrum - Descarga gratuita en Freepik">
            <a:extLst>
              <a:ext uri="{FF2B5EF4-FFF2-40B4-BE49-F238E27FC236}">
                <a16:creationId xmlns:a16="http://schemas.microsoft.com/office/drawing/2014/main" id="{09F67E9B-5626-2C1C-BC45-C81194B4B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" y="0"/>
            <a:ext cx="10290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668FB2-F337-DA28-52A9-8551C5CD4BBE}"/>
              </a:ext>
            </a:extLst>
          </p:cNvPr>
          <p:cNvSpPr/>
          <p:nvPr/>
        </p:nvSpPr>
        <p:spPr>
          <a:xfrm>
            <a:off x="7980218" y="1052945"/>
            <a:ext cx="3639127" cy="1366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4B0CB6-3887-5142-3774-D3DAB7BE0FC8}"/>
              </a:ext>
            </a:extLst>
          </p:cNvPr>
          <p:cNvSpPr txBox="1"/>
          <p:nvPr/>
        </p:nvSpPr>
        <p:spPr>
          <a:xfrm>
            <a:off x="3703782" y="267855"/>
            <a:ext cx="508483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O" sz="5400" b="1" dirty="0">
                <a:solidFill>
                  <a:srgbClr val="2183FE"/>
                </a:solidFill>
              </a:rPr>
              <a:t>SCRUM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D38EE6-0C71-BDC4-25EB-0916BE07F6D7}"/>
              </a:ext>
            </a:extLst>
          </p:cNvPr>
          <p:cNvSpPr/>
          <p:nvPr/>
        </p:nvSpPr>
        <p:spPr>
          <a:xfrm>
            <a:off x="3130694" y="1122064"/>
            <a:ext cx="1524434" cy="1981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F67C40-401D-413F-9EE1-560B864D260B}"/>
              </a:ext>
            </a:extLst>
          </p:cNvPr>
          <p:cNvSpPr/>
          <p:nvPr/>
        </p:nvSpPr>
        <p:spPr>
          <a:xfrm>
            <a:off x="4119417" y="1600200"/>
            <a:ext cx="730541" cy="92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53D2D-9458-8398-5F53-5DFBA61CD317}"/>
              </a:ext>
            </a:extLst>
          </p:cNvPr>
          <p:cNvSpPr/>
          <p:nvPr/>
        </p:nvSpPr>
        <p:spPr>
          <a:xfrm>
            <a:off x="1524000" y="2835409"/>
            <a:ext cx="1606694" cy="1981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C564A4-B52D-2553-ABD5-9F19FD345144}"/>
              </a:ext>
            </a:extLst>
          </p:cNvPr>
          <p:cNvSpPr/>
          <p:nvPr/>
        </p:nvSpPr>
        <p:spPr>
          <a:xfrm>
            <a:off x="7980218" y="2267223"/>
            <a:ext cx="1874982" cy="1981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5537EA-C2AB-BC2F-A165-A568E847928D}"/>
              </a:ext>
            </a:extLst>
          </p:cNvPr>
          <p:cNvSpPr txBox="1"/>
          <p:nvPr/>
        </p:nvSpPr>
        <p:spPr>
          <a:xfrm>
            <a:off x="8765308" y="316610"/>
            <a:ext cx="28540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effectLst/>
                <a:latin typeface="+mj-lt"/>
              </a:rPr>
              <a:t>Es un conjunto de </a:t>
            </a:r>
            <a:r>
              <a:rPr lang="en-US" b="0" i="0" dirty="0" err="1">
                <a:effectLst/>
                <a:latin typeface="+mj-lt"/>
              </a:rPr>
              <a:t>criterios</a:t>
            </a:r>
            <a:r>
              <a:rPr lang="en-US" b="0" i="0" dirty="0">
                <a:effectLst/>
                <a:latin typeface="+mj-lt"/>
              </a:rPr>
              <a:t> que define </a:t>
            </a:r>
            <a:r>
              <a:rPr lang="en-US" b="0" i="0" dirty="0" err="1">
                <a:effectLst/>
                <a:latin typeface="+mj-lt"/>
              </a:rPr>
              <a:t>cuándo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una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tarea</a:t>
            </a:r>
            <a:r>
              <a:rPr lang="en-US" b="0" i="0" dirty="0">
                <a:effectLst/>
                <a:latin typeface="+mj-lt"/>
              </a:rPr>
              <a:t> o </a:t>
            </a:r>
            <a:r>
              <a:rPr lang="en-US" b="0" i="0" dirty="0" err="1">
                <a:effectLst/>
                <a:latin typeface="+mj-lt"/>
              </a:rPr>
              <a:t>funcionalidad</a:t>
            </a:r>
            <a:r>
              <a:rPr lang="en-US" b="0" i="0" dirty="0">
                <a:effectLst/>
                <a:latin typeface="+mj-lt"/>
              </a:rPr>
              <a:t> se </a:t>
            </a:r>
            <a:r>
              <a:rPr lang="en-US" b="0" i="0" dirty="0" err="1">
                <a:effectLst/>
                <a:latin typeface="+mj-lt"/>
              </a:rPr>
              <a:t>considera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completada</a:t>
            </a:r>
            <a:r>
              <a:rPr lang="en-US" b="0" i="0" dirty="0">
                <a:effectLst/>
                <a:latin typeface="+mj-lt"/>
              </a:rPr>
              <a:t>. La Definition of Done se </a:t>
            </a:r>
            <a:r>
              <a:rPr lang="en-US" b="0" i="0" dirty="0" err="1">
                <a:effectLst/>
                <a:latin typeface="+mj-lt"/>
              </a:rPr>
              <a:t>utiliza</a:t>
            </a:r>
            <a:r>
              <a:rPr lang="en-US" b="0" i="0" dirty="0">
                <a:effectLst/>
                <a:latin typeface="+mj-lt"/>
              </a:rPr>
              <a:t> para </a:t>
            </a:r>
            <a:r>
              <a:rPr lang="en-US" b="0" i="0" dirty="0" err="1">
                <a:effectLst/>
                <a:latin typeface="+mj-lt"/>
              </a:rPr>
              <a:t>asegurarse</a:t>
            </a:r>
            <a:r>
              <a:rPr lang="en-US" b="0" i="0" dirty="0">
                <a:effectLst/>
                <a:latin typeface="+mj-lt"/>
              </a:rPr>
              <a:t> de que </a:t>
            </a:r>
            <a:r>
              <a:rPr lang="en-US" b="0" i="0" dirty="0" err="1">
                <a:effectLst/>
                <a:latin typeface="+mj-lt"/>
              </a:rPr>
              <a:t>todas</a:t>
            </a:r>
            <a:r>
              <a:rPr lang="en-US" b="0" i="0" dirty="0">
                <a:effectLst/>
                <a:latin typeface="+mj-lt"/>
              </a:rPr>
              <a:t> las </a:t>
            </a:r>
            <a:r>
              <a:rPr lang="en-US" b="0" i="0" dirty="0" err="1">
                <a:effectLst/>
                <a:latin typeface="+mj-lt"/>
              </a:rPr>
              <a:t>tareas</a:t>
            </a:r>
            <a:r>
              <a:rPr lang="en-US" b="0" i="0" dirty="0">
                <a:effectLst/>
                <a:latin typeface="+mj-lt"/>
              </a:rPr>
              <a:t> se </a:t>
            </a:r>
            <a:r>
              <a:rPr lang="en-US" b="0" i="0" dirty="0" err="1">
                <a:effectLst/>
                <a:latin typeface="+mj-lt"/>
              </a:rPr>
              <a:t>completen</a:t>
            </a:r>
            <a:r>
              <a:rPr lang="en-US" b="0" i="0" dirty="0">
                <a:effectLst/>
                <a:latin typeface="+mj-lt"/>
              </a:rPr>
              <a:t> de </a:t>
            </a:r>
            <a:r>
              <a:rPr lang="en-US" b="0" i="0" dirty="0" err="1">
                <a:effectLst/>
                <a:latin typeface="+mj-lt"/>
              </a:rPr>
              <a:t>manera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consistente</a:t>
            </a:r>
            <a:r>
              <a:rPr lang="en-US" b="0" i="0" dirty="0">
                <a:effectLst/>
                <a:latin typeface="+mj-lt"/>
              </a:rPr>
              <a:t> y con la </a:t>
            </a:r>
            <a:r>
              <a:rPr lang="en-US" b="0" i="0" dirty="0" err="1">
                <a:effectLst/>
                <a:latin typeface="+mj-lt"/>
              </a:rPr>
              <a:t>calidad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adecuada</a:t>
            </a:r>
            <a:r>
              <a:rPr lang="en-US" b="0" i="0" dirty="0">
                <a:effectLst/>
                <a:latin typeface="+mj-lt"/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43E823-E5A5-104A-8BF0-1277FC9EE353}"/>
              </a:ext>
            </a:extLst>
          </p:cNvPr>
          <p:cNvSpPr/>
          <p:nvPr/>
        </p:nvSpPr>
        <p:spPr>
          <a:xfrm>
            <a:off x="7638472" y="4723797"/>
            <a:ext cx="683491" cy="683491"/>
          </a:xfrm>
          <a:prstGeom prst="ellipse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9E86B9F-9F40-5AD2-282C-895138D521B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8175341" y="2706811"/>
            <a:ext cx="1821864" cy="22121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871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ágenes de Scrum - Descarga gratuita en Freepik">
            <a:extLst>
              <a:ext uri="{FF2B5EF4-FFF2-40B4-BE49-F238E27FC236}">
                <a16:creationId xmlns:a16="http://schemas.microsoft.com/office/drawing/2014/main" id="{09F67E9B-5626-2C1C-BC45-C81194B4B5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31"/>
          <a:stretch/>
        </p:blipFill>
        <p:spPr bwMode="auto">
          <a:xfrm>
            <a:off x="950912" y="0"/>
            <a:ext cx="10290175" cy="119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668FB2-F337-DA28-52A9-8551C5CD4BBE}"/>
              </a:ext>
            </a:extLst>
          </p:cNvPr>
          <p:cNvSpPr/>
          <p:nvPr/>
        </p:nvSpPr>
        <p:spPr>
          <a:xfrm>
            <a:off x="7980218" y="1052945"/>
            <a:ext cx="3639127" cy="1366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4B0CB6-3887-5142-3774-D3DAB7BE0FC8}"/>
              </a:ext>
            </a:extLst>
          </p:cNvPr>
          <p:cNvSpPr txBox="1"/>
          <p:nvPr/>
        </p:nvSpPr>
        <p:spPr>
          <a:xfrm>
            <a:off x="3703782" y="267855"/>
            <a:ext cx="508483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O" sz="5400" b="1" dirty="0">
                <a:solidFill>
                  <a:srgbClr val="2183FE"/>
                </a:solidFill>
              </a:rPr>
              <a:t>SCRUM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D38EE6-0C71-BDC4-25EB-0916BE07F6D7}"/>
              </a:ext>
            </a:extLst>
          </p:cNvPr>
          <p:cNvSpPr/>
          <p:nvPr/>
        </p:nvSpPr>
        <p:spPr>
          <a:xfrm>
            <a:off x="3130694" y="1122064"/>
            <a:ext cx="1524434" cy="1981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F67C40-401D-413F-9EE1-560B864D260B}"/>
              </a:ext>
            </a:extLst>
          </p:cNvPr>
          <p:cNvSpPr/>
          <p:nvPr/>
        </p:nvSpPr>
        <p:spPr>
          <a:xfrm>
            <a:off x="4119417" y="1600200"/>
            <a:ext cx="730541" cy="92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53D2D-9458-8398-5F53-5DFBA61CD317}"/>
              </a:ext>
            </a:extLst>
          </p:cNvPr>
          <p:cNvSpPr/>
          <p:nvPr/>
        </p:nvSpPr>
        <p:spPr>
          <a:xfrm>
            <a:off x="1524000" y="2835409"/>
            <a:ext cx="1606694" cy="1981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C564A4-B52D-2553-ABD5-9F19FD345144}"/>
              </a:ext>
            </a:extLst>
          </p:cNvPr>
          <p:cNvSpPr/>
          <p:nvPr/>
        </p:nvSpPr>
        <p:spPr>
          <a:xfrm>
            <a:off x="7980218" y="2267223"/>
            <a:ext cx="1874982" cy="1981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43E823-E5A5-104A-8BF0-1277FC9EE353}"/>
              </a:ext>
            </a:extLst>
          </p:cNvPr>
          <p:cNvSpPr/>
          <p:nvPr/>
        </p:nvSpPr>
        <p:spPr>
          <a:xfrm>
            <a:off x="7638472" y="4723797"/>
            <a:ext cx="683491" cy="683491"/>
          </a:xfrm>
          <a:prstGeom prst="ellipse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17" name="Picture 2" descr="Imágenes de Scrum - Descarga gratuita en Freepik">
            <a:extLst>
              <a:ext uri="{FF2B5EF4-FFF2-40B4-BE49-F238E27FC236}">
                <a16:creationId xmlns:a16="http://schemas.microsoft.com/office/drawing/2014/main" id="{87003160-CAE5-C0D2-6132-3332CCC3F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9" t="41344" r="78817" b="29764"/>
          <a:stretch/>
        </p:blipFill>
        <p:spPr bwMode="auto">
          <a:xfrm>
            <a:off x="641927" y="1303724"/>
            <a:ext cx="1764146" cy="198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ágenes de Scrum - Descarga gratuita en Freepik">
            <a:extLst>
              <a:ext uri="{FF2B5EF4-FFF2-40B4-BE49-F238E27FC236}">
                <a16:creationId xmlns:a16="http://schemas.microsoft.com/office/drawing/2014/main" id="{6E246EAB-DBDD-F07F-EBB8-9D9BF533AD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5" t="16616" r="62791" b="54492"/>
          <a:stretch/>
        </p:blipFill>
        <p:spPr bwMode="auto">
          <a:xfrm>
            <a:off x="563201" y="4171615"/>
            <a:ext cx="1764146" cy="198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ágenes de Scrum - Descarga gratuita en Freepik">
            <a:extLst>
              <a:ext uri="{FF2B5EF4-FFF2-40B4-BE49-F238E27FC236}">
                <a16:creationId xmlns:a16="http://schemas.microsoft.com/office/drawing/2014/main" id="{834370EB-78B8-C670-755F-78B511DAA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64" t="35284" r="13692" b="35824"/>
          <a:stretch/>
        </p:blipFill>
        <p:spPr bwMode="auto">
          <a:xfrm>
            <a:off x="9864653" y="2419927"/>
            <a:ext cx="1764146" cy="198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D31F671-9150-DF4F-5432-353BDCE8B849}"/>
              </a:ext>
            </a:extLst>
          </p:cNvPr>
          <p:cNvSpPr txBox="1"/>
          <p:nvPr/>
        </p:nvSpPr>
        <p:spPr>
          <a:xfrm>
            <a:off x="9952941" y="4221384"/>
            <a:ext cx="1587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b="1" dirty="0">
                <a:solidFill>
                  <a:srgbClr val="0F406D"/>
                </a:solidFill>
              </a:rPr>
              <a:t>EQUIPO DE DESARROLLO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0A128-1C5D-95E1-05E4-970BFE77B240}"/>
              </a:ext>
            </a:extLst>
          </p:cNvPr>
          <p:cNvSpPr txBox="1"/>
          <p:nvPr/>
        </p:nvSpPr>
        <p:spPr>
          <a:xfrm>
            <a:off x="2683163" y="136936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+mj-lt"/>
              </a:rPr>
              <a:t>El Product Owner es </a:t>
            </a:r>
            <a:r>
              <a:rPr lang="en-US" b="0" i="0" dirty="0" err="1">
                <a:effectLst/>
                <a:latin typeface="+mj-lt"/>
              </a:rPr>
              <a:t>responsable</a:t>
            </a:r>
            <a:r>
              <a:rPr lang="en-US" b="0" i="0" dirty="0">
                <a:effectLst/>
                <a:latin typeface="+mj-lt"/>
              </a:rPr>
              <a:t> de </a:t>
            </a:r>
            <a:r>
              <a:rPr lang="en-US" b="0" i="0" dirty="0" err="1">
                <a:effectLst/>
                <a:latin typeface="+mj-lt"/>
              </a:rPr>
              <a:t>maximizar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el</a:t>
            </a:r>
            <a:r>
              <a:rPr lang="en-US" b="0" i="0" dirty="0">
                <a:effectLst/>
                <a:latin typeface="+mj-lt"/>
              </a:rPr>
              <a:t> valor del </a:t>
            </a:r>
            <a:r>
              <a:rPr lang="en-US" b="0" i="0" dirty="0" err="1">
                <a:effectLst/>
                <a:latin typeface="+mj-lt"/>
              </a:rPr>
              <a:t>producto</a:t>
            </a:r>
            <a:r>
              <a:rPr lang="en-US" b="0" i="0" dirty="0">
                <a:effectLst/>
                <a:latin typeface="+mj-lt"/>
              </a:rPr>
              <a:t> y del </a:t>
            </a:r>
            <a:r>
              <a:rPr lang="en-US" b="0" i="0" dirty="0" err="1">
                <a:effectLst/>
                <a:latin typeface="+mj-lt"/>
              </a:rPr>
              <a:t>trabajo</a:t>
            </a:r>
            <a:r>
              <a:rPr lang="en-US" b="0" i="0" dirty="0">
                <a:effectLst/>
                <a:latin typeface="+mj-lt"/>
              </a:rPr>
              <a:t> del </a:t>
            </a:r>
            <a:r>
              <a:rPr lang="en-US" b="0" i="0" dirty="0" err="1">
                <a:effectLst/>
                <a:latin typeface="+mj-lt"/>
              </a:rPr>
              <a:t>equipo</a:t>
            </a:r>
            <a:r>
              <a:rPr lang="en-US" b="0" i="0" dirty="0">
                <a:effectLst/>
                <a:latin typeface="+mj-lt"/>
              </a:rPr>
              <a:t> de </a:t>
            </a:r>
            <a:r>
              <a:rPr lang="en-US" b="0" i="0" dirty="0" err="1">
                <a:effectLst/>
                <a:latin typeface="+mj-lt"/>
              </a:rPr>
              <a:t>desarrollo</a:t>
            </a:r>
            <a:r>
              <a:rPr lang="en-US" b="0" i="0" dirty="0">
                <a:effectLst/>
                <a:latin typeface="+mj-lt"/>
              </a:rPr>
              <a:t>. Se </a:t>
            </a:r>
            <a:r>
              <a:rPr lang="en-US" b="0" i="0" dirty="0" err="1">
                <a:effectLst/>
                <a:latin typeface="+mj-lt"/>
              </a:rPr>
              <a:t>asegura</a:t>
            </a:r>
            <a:r>
              <a:rPr lang="en-US" b="0" i="0" dirty="0">
                <a:effectLst/>
                <a:latin typeface="+mj-lt"/>
              </a:rPr>
              <a:t> de que </a:t>
            </a:r>
            <a:r>
              <a:rPr lang="en-US" b="0" i="0" dirty="0" err="1">
                <a:effectLst/>
                <a:latin typeface="+mj-lt"/>
              </a:rPr>
              <a:t>el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Equipo</a:t>
            </a:r>
            <a:r>
              <a:rPr lang="en-US" b="0" i="0" dirty="0">
                <a:effectLst/>
                <a:latin typeface="+mj-lt"/>
              </a:rPr>
              <a:t> de Desarrollo </a:t>
            </a:r>
            <a:r>
              <a:rPr lang="en-US" b="0" i="0" dirty="0" err="1">
                <a:effectLst/>
                <a:latin typeface="+mj-lt"/>
              </a:rPr>
              <a:t>trabaje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en</a:t>
            </a:r>
            <a:r>
              <a:rPr lang="en-US" b="0" i="0" dirty="0">
                <a:effectLst/>
                <a:latin typeface="+mj-lt"/>
              </a:rPr>
              <a:t> las </a:t>
            </a:r>
            <a:r>
              <a:rPr lang="en-US" b="0" i="0" dirty="0" err="1">
                <a:effectLst/>
                <a:latin typeface="+mj-lt"/>
              </a:rPr>
              <a:t>historias</a:t>
            </a:r>
            <a:r>
              <a:rPr lang="en-US" b="0" i="0" dirty="0">
                <a:effectLst/>
                <a:latin typeface="+mj-lt"/>
              </a:rPr>
              <a:t> de </a:t>
            </a:r>
            <a:r>
              <a:rPr lang="en-US" b="0" i="0" dirty="0" err="1">
                <a:effectLst/>
                <a:latin typeface="+mj-lt"/>
              </a:rPr>
              <a:t>usuario</a:t>
            </a:r>
            <a:r>
              <a:rPr lang="en-US" b="0" i="0" dirty="0">
                <a:effectLst/>
                <a:latin typeface="+mj-lt"/>
              </a:rPr>
              <a:t> y </a:t>
            </a:r>
            <a:r>
              <a:rPr lang="en-US" b="0" i="0" dirty="0" err="1">
                <a:effectLst/>
                <a:latin typeface="+mj-lt"/>
              </a:rPr>
              <a:t>características</a:t>
            </a:r>
            <a:r>
              <a:rPr lang="en-US" b="0" i="0" dirty="0">
                <a:effectLst/>
                <a:latin typeface="+mj-lt"/>
              </a:rPr>
              <a:t> de mayor valor para </a:t>
            </a:r>
            <a:r>
              <a:rPr lang="en-US" b="0" i="0" dirty="0" err="1">
                <a:effectLst/>
                <a:latin typeface="+mj-lt"/>
              </a:rPr>
              <a:t>el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cliente</a:t>
            </a:r>
            <a:r>
              <a:rPr lang="en-US" b="0" i="0" dirty="0">
                <a:effectLst/>
                <a:latin typeface="+mj-lt"/>
              </a:rPr>
              <a:t>, y que </a:t>
            </a:r>
            <a:r>
              <a:rPr lang="en-US" b="0" i="0" dirty="0" err="1">
                <a:effectLst/>
                <a:latin typeface="+mj-lt"/>
              </a:rPr>
              <a:t>los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entreguen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el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orden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adecuado</a:t>
            </a:r>
            <a:r>
              <a:rPr lang="en-US" b="0" i="0" dirty="0">
                <a:effectLst/>
                <a:latin typeface="+mj-lt"/>
              </a:rPr>
              <a:t>. El Product Owner es </a:t>
            </a:r>
            <a:r>
              <a:rPr lang="en-US" b="0" i="0" dirty="0" err="1">
                <a:effectLst/>
                <a:latin typeface="+mj-lt"/>
              </a:rPr>
              <a:t>también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el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encargado</a:t>
            </a:r>
            <a:r>
              <a:rPr lang="en-US" b="0" i="0" dirty="0">
                <a:effectLst/>
                <a:latin typeface="+mj-lt"/>
              </a:rPr>
              <a:t> de </a:t>
            </a:r>
            <a:r>
              <a:rPr lang="en-US" b="0" i="0" dirty="0" err="1">
                <a:effectLst/>
                <a:latin typeface="+mj-lt"/>
              </a:rPr>
              <a:t>mantener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el</a:t>
            </a:r>
            <a:r>
              <a:rPr lang="en-US" b="0" i="0" dirty="0">
                <a:effectLst/>
                <a:latin typeface="+mj-lt"/>
              </a:rPr>
              <a:t> Product Backlog </a:t>
            </a:r>
            <a:r>
              <a:rPr lang="en-US" b="0" i="0" dirty="0" err="1">
                <a:effectLst/>
                <a:latin typeface="+mj-lt"/>
              </a:rPr>
              <a:t>actualizado</a:t>
            </a:r>
            <a:r>
              <a:rPr lang="en-US" b="0" i="0" dirty="0">
                <a:effectLst/>
                <a:latin typeface="+mj-lt"/>
              </a:rPr>
              <a:t> y </a:t>
            </a:r>
            <a:r>
              <a:rPr lang="en-US" b="0" i="0" dirty="0" err="1">
                <a:effectLst/>
                <a:latin typeface="+mj-lt"/>
              </a:rPr>
              <a:t>priorizado</a:t>
            </a:r>
            <a:r>
              <a:rPr lang="en-US" b="0" i="0" dirty="0">
                <a:effectLst/>
                <a:latin typeface="+mj-lt"/>
              </a:rPr>
              <a:t>, para que </a:t>
            </a:r>
            <a:r>
              <a:rPr lang="en-US" b="0" i="0" dirty="0" err="1">
                <a:effectLst/>
                <a:latin typeface="+mj-lt"/>
              </a:rPr>
              <a:t>el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equipo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pueda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seleccionar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el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trabajo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más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relevante</a:t>
            </a:r>
            <a:r>
              <a:rPr lang="en-US" b="0" i="0" dirty="0">
                <a:effectLst/>
                <a:latin typeface="+mj-lt"/>
              </a:rPr>
              <a:t> para </a:t>
            </a:r>
            <a:r>
              <a:rPr lang="en-US" b="0" i="0" dirty="0" err="1">
                <a:effectLst/>
                <a:latin typeface="+mj-lt"/>
              </a:rPr>
              <a:t>incluir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el</a:t>
            </a:r>
            <a:r>
              <a:rPr lang="en-US" b="0" i="0" dirty="0">
                <a:effectLst/>
                <a:latin typeface="+mj-lt"/>
              </a:rPr>
              <a:t> Sprint Backlog.</a:t>
            </a:r>
            <a:endParaRPr lang="en-CO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8230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ágenes de Scrum - Descarga gratuita en Freepik">
            <a:extLst>
              <a:ext uri="{FF2B5EF4-FFF2-40B4-BE49-F238E27FC236}">
                <a16:creationId xmlns:a16="http://schemas.microsoft.com/office/drawing/2014/main" id="{09F67E9B-5626-2C1C-BC45-C81194B4B5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31"/>
          <a:stretch/>
        </p:blipFill>
        <p:spPr bwMode="auto">
          <a:xfrm>
            <a:off x="950912" y="0"/>
            <a:ext cx="10290175" cy="119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668FB2-F337-DA28-52A9-8551C5CD4BBE}"/>
              </a:ext>
            </a:extLst>
          </p:cNvPr>
          <p:cNvSpPr/>
          <p:nvPr/>
        </p:nvSpPr>
        <p:spPr>
          <a:xfrm>
            <a:off x="7980218" y="1052945"/>
            <a:ext cx="3639127" cy="1366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4B0CB6-3887-5142-3774-D3DAB7BE0FC8}"/>
              </a:ext>
            </a:extLst>
          </p:cNvPr>
          <p:cNvSpPr txBox="1"/>
          <p:nvPr/>
        </p:nvSpPr>
        <p:spPr>
          <a:xfrm>
            <a:off x="3703782" y="267855"/>
            <a:ext cx="508483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O" sz="5400" b="1" dirty="0">
                <a:solidFill>
                  <a:srgbClr val="2183FE"/>
                </a:solidFill>
              </a:rPr>
              <a:t>SCRUM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D38EE6-0C71-BDC4-25EB-0916BE07F6D7}"/>
              </a:ext>
            </a:extLst>
          </p:cNvPr>
          <p:cNvSpPr/>
          <p:nvPr/>
        </p:nvSpPr>
        <p:spPr>
          <a:xfrm>
            <a:off x="3130694" y="1122064"/>
            <a:ext cx="1524434" cy="1981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F67C40-401D-413F-9EE1-560B864D260B}"/>
              </a:ext>
            </a:extLst>
          </p:cNvPr>
          <p:cNvSpPr/>
          <p:nvPr/>
        </p:nvSpPr>
        <p:spPr>
          <a:xfrm>
            <a:off x="4119417" y="1600200"/>
            <a:ext cx="730541" cy="92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53D2D-9458-8398-5F53-5DFBA61CD317}"/>
              </a:ext>
            </a:extLst>
          </p:cNvPr>
          <p:cNvSpPr/>
          <p:nvPr/>
        </p:nvSpPr>
        <p:spPr>
          <a:xfrm>
            <a:off x="1524000" y="2835409"/>
            <a:ext cx="1606694" cy="1981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C564A4-B52D-2553-ABD5-9F19FD345144}"/>
              </a:ext>
            </a:extLst>
          </p:cNvPr>
          <p:cNvSpPr/>
          <p:nvPr/>
        </p:nvSpPr>
        <p:spPr>
          <a:xfrm>
            <a:off x="7980218" y="2267223"/>
            <a:ext cx="1874982" cy="1981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43E823-E5A5-104A-8BF0-1277FC9EE353}"/>
              </a:ext>
            </a:extLst>
          </p:cNvPr>
          <p:cNvSpPr/>
          <p:nvPr/>
        </p:nvSpPr>
        <p:spPr>
          <a:xfrm>
            <a:off x="7638472" y="4723797"/>
            <a:ext cx="683491" cy="683491"/>
          </a:xfrm>
          <a:prstGeom prst="ellipse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17" name="Picture 2" descr="Imágenes de Scrum - Descarga gratuita en Freepik">
            <a:extLst>
              <a:ext uri="{FF2B5EF4-FFF2-40B4-BE49-F238E27FC236}">
                <a16:creationId xmlns:a16="http://schemas.microsoft.com/office/drawing/2014/main" id="{87003160-CAE5-C0D2-6132-3332CCC3F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9" t="41344" r="78817" b="29764"/>
          <a:stretch/>
        </p:blipFill>
        <p:spPr bwMode="auto">
          <a:xfrm>
            <a:off x="641927" y="1303724"/>
            <a:ext cx="1764146" cy="198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ágenes de Scrum - Descarga gratuita en Freepik">
            <a:extLst>
              <a:ext uri="{FF2B5EF4-FFF2-40B4-BE49-F238E27FC236}">
                <a16:creationId xmlns:a16="http://schemas.microsoft.com/office/drawing/2014/main" id="{6E246EAB-DBDD-F07F-EBB8-9D9BF533AD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5" t="16616" r="62791" b="54492"/>
          <a:stretch/>
        </p:blipFill>
        <p:spPr bwMode="auto">
          <a:xfrm>
            <a:off x="563201" y="4171615"/>
            <a:ext cx="1764146" cy="198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ágenes de Scrum - Descarga gratuita en Freepik">
            <a:extLst>
              <a:ext uri="{FF2B5EF4-FFF2-40B4-BE49-F238E27FC236}">
                <a16:creationId xmlns:a16="http://schemas.microsoft.com/office/drawing/2014/main" id="{834370EB-78B8-C670-755F-78B511DAA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64" t="35284" r="13692" b="35824"/>
          <a:stretch/>
        </p:blipFill>
        <p:spPr bwMode="auto">
          <a:xfrm>
            <a:off x="9864653" y="2419927"/>
            <a:ext cx="1764146" cy="198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D31F671-9150-DF4F-5432-353BDCE8B849}"/>
              </a:ext>
            </a:extLst>
          </p:cNvPr>
          <p:cNvSpPr txBox="1"/>
          <p:nvPr/>
        </p:nvSpPr>
        <p:spPr>
          <a:xfrm>
            <a:off x="9952941" y="4221384"/>
            <a:ext cx="1587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b="1" dirty="0">
                <a:solidFill>
                  <a:srgbClr val="0F406D"/>
                </a:solidFill>
              </a:rPr>
              <a:t>EQUIPO DE DESARROLLO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62E2DA-B1EB-3683-5D9E-319B53C75CAB}"/>
              </a:ext>
            </a:extLst>
          </p:cNvPr>
          <p:cNvSpPr txBox="1"/>
          <p:nvPr/>
        </p:nvSpPr>
        <p:spPr>
          <a:xfrm>
            <a:off x="3759200" y="2646954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+mj-lt"/>
              </a:rPr>
              <a:t>El </a:t>
            </a:r>
            <a:r>
              <a:rPr lang="en-US" b="0" i="0" dirty="0" err="1">
                <a:effectLst/>
                <a:latin typeface="+mj-lt"/>
              </a:rPr>
              <a:t>Equipo</a:t>
            </a:r>
            <a:r>
              <a:rPr lang="en-US" b="0" i="0" dirty="0">
                <a:effectLst/>
                <a:latin typeface="+mj-lt"/>
              </a:rPr>
              <a:t> de Desarrollo es </a:t>
            </a:r>
            <a:r>
              <a:rPr lang="en-US" b="0" i="0" dirty="0" err="1">
                <a:effectLst/>
                <a:latin typeface="+mj-lt"/>
              </a:rPr>
              <a:t>responsable</a:t>
            </a:r>
            <a:r>
              <a:rPr lang="en-US" b="0" i="0" dirty="0">
                <a:effectLst/>
                <a:latin typeface="+mj-lt"/>
              </a:rPr>
              <a:t> de </a:t>
            </a:r>
            <a:r>
              <a:rPr lang="en-US" b="0" i="0" dirty="0" err="1">
                <a:effectLst/>
                <a:latin typeface="+mj-lt"/>
              </a:rPr>
              <a:t>crear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el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Incremento</a:t>
            </a:r>
            <a:r>
              <a:rPr lang="en-US" b="0" i="0" dirty="0">
                <a:effectLst/>
                <a:latin typeface="+mj-lt"/>
              </a:rPr>
              <a:t> del </a:t>
            </a:r>
            <a:r>
              <a:rPr lang="en-US" b="0" i="0" dirty="0" err="1">
                <a:effectLst/>
                <a:latin typeface="+mj-lt"/>
              </a:rPr>
              <a:t>Producto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cada</a:t>
            </a:r>
            <a:r>
              <a:rPr lang="en-US" b="0" i="0" dirty="0">
                <a:effectLst/>
                <a:latin typeface="+mj-lt"/>
              </a:rPr>
              <a:t> Sprint. </a:t>
            </a:r>
            <a:r>
              <a:rPr lang="en-US" b="0" i="0" dirty="0" err="1">
                <a:effectLst/>
                <a:latin typeface="+mj-lt"/>
              </a:rPr>
              <a:t>Está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compuesto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por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profesionales</a:t>
            </a:r>
            <a:r>
              <a:rPr lang="en-US" b="0" i="0" dirty="0">
                <a:effectLst/>
                <a:latin typeface="+mj-lt"/>
              </a:rPr>
              <a:t> que </a:t>
            </a:r>
            <a:r>
              <a:rPr lang="en-US" b="0" i="0" dirty="0" err="1">
                <a:effectLst/>
                <a:latin typeface="+mj-lt"/>
              </a:rPr>
              <a:t>tienen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todas</a:t>
            </a:r>
            <a:r>
              <a:rPr lang="en-US" b="0" i="0" dirty="0">
                <a:effectLst/>
                <a:latin typeface="+mj-lt"/>
              </a:rPr>
              <a:t> las </a:t>
            </a:r>
            <a:r>
              <a:rPr lang="en-US" b="0" i="0" dirty="0" err="1">
                <a:effectLst/>
                <a:latin typeface="+mj-lt"/>
              </a:rPr>
              <a:t>habilidades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necesarias</a:t>
            </a:r>
            <a:r>
              <a:rPr lang="en-US" b="0" i="0" dirty="0">
                <a:effectLst/>
                <a:latin typeface="+mj-lt"/>
              </a:rPr>
              <a:t> para </a:t>
            </a:r>
            <a:r>
              <a:rPr lang="en-US" b="0" i="0" dirty="0" err="1">
                <a:effectLst/>
                <a:latin typeface="+mj-lt"/>
              </a:rPr>
              <a:t>completar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el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trabajo</a:t>
            </a:r>
            <a:r>
              <a:rPr lang="en-US" b="0" i="0" dirty="0">
                <a:effectLst/>
                <a:latin typeface="+mj-lt"/>
              </a:rPr>
              <a:t> de </a:t>
            </a:r>
            <a:r>
              <a:rPr lang="en-US" b="0" i="0" dirty="0" err="1">
                <a:effectLst/>
                <a:latin typeface="+mj-lt"/>
              </a:rPr>
              <a:t>desarrollo</a:t>
            </a:r>
            <a:r>
              <a:rPr lang="en-US" b="0" i="0" dirty="0">
                <a:effectLst/>
                <a:latin typeface="+mj-lt"/>
              </a:rPr>
              <a:t>. El </a:t>
            </a:r>
            <a:r>
              <a:rPr lang="en-US" b="0" i="0" dirty="0" err="1">
                <a:effectLst/>
                <a:latin typeface="+mj-lt"/>
              </a:rPr>
              <a:t>equipo</a:t>
            </a:r>
            <a:r>
              <a:rPr lang="en-US" b="0" i="0" dirty="0">
                <a:effectLst/>
                <a:latin typeface="+mj-lt"/>
              </a:rPr>
              <a:t> de </a:t>
            </a:r>
            <a:r>
              <a:rPr lang="en-US" b="0" i="0" dirty="0" err="1">
                <a:effectLst/>
                <a:latin typeface="+mj-lt"/>
              </a:rPr>
              <a:t>desarrollo</a:t>
            </a:r>
            <a:r>
              <a:rPr lang="en-US" b="0" i="0" dirty="0">
                <a:effectLst/>
                <a:latin typeface="+mj-lt"/>
              </a:rPr>
              <a:t> es </a:t>
            </a:r>
            <a:r>
              <a:rPr lang="en-US" b="0" i="0" dirty="0" err="1">
                <a:effectLst/>
                <a:latin typeface="+mj-lt"/>
              </a:rPr>
              <a:t>autoorganizado</a:t>
            </a:r>
            <a:r>
              <a:rPr lang="en-US" b="0" i="0" dirty="0">
                <a:effectLst/>
                <a:latin typeface="+mj-lt"/>
              </a:rPr>
              <a:t> y se </a:t>
            </a:r>
            <a:r>
              <a:rPr lang="en-US" b="0" i="0" dirty="0" err="1">
                <a:effectLst/>
                <a:latin typeface="+mj-lt"/>
              </a:rPr>
              <a:t>encarga</a:t>
            </a:r>
            <a:r>
              <a:rPr lang="en-US" b="0" i="0" dirty="0">
                <a:effectLst/>
                <a:latin typeface="+mj-lt"/>
              </a:rPr>
              <a:t> de </a:t>
            </a:r>
            <a:r>
              <a:rPr lang="en-US" b="0" i="0" dirty="0" err="1">
                <a:effectLst/>
                <a:latin typeface="+mj-lt"/>
              </a:rPr>
              <a:t>planificar</a:t>
            </a:r>
            <a:r>
              <a:rPr lang="en-US" b="0" i="0" dirty="0">
                <a:effectLst/>
                <a:latin typeface="+mj-lt"/>
              </a:rPr>
              <a:t>, </a:t>
            </a:r>
            <a:r>
              <a:rPr lang="en-US" b="0" i="0" dirty="0" err="1">
                <a:effectLst/>
                <a:latin typeface="+mj-lt"/>
              </a:rPr>
              <a:t>diseñar</a:t>
            </a:r>
            <a:r>
              <a:rPr lang="en-US" b="0" i="0" dirty="0">
                <a:effectLst/>
                <a:latin typeface="+mj-lt"/>
              </a:rPr>
              <a:t>, </a:t>
            </a:r>
            <a:r>
              <a:rPr lang="en-US" b="0" i="0" dirty="0" err="1">
                <a:effectLst/>
                <a:latin typeface="+mj-lt"/>
              </a:rPr>
              <a:t>desarrollar</a:t>
            </a:r>
            <a:r>
              <a:rPr lang="en-US" b="0" i="0" dirty="0">
                <a:effectLst/>
                <a:latin typeface="+mj-lt"/>
              </a:rPr>
              <a:t>, </a:t>
            </a:r>
            <a:r>
              <a:rPr lang="en-US" b="0" i="0" dirty="0" err="1">
                <a:effectLst/>
                <a:latin typeface="+mj-lt"/>
              </a:rPr>
              <a:t>probar</a:t>
            </a:r>
            <a:r>
              <a:rPr lang="en-US" b="0" i="0" dirty="0">
                <a:effectLst/>
                <a:latin typeface="+mj-lt"/>
              </a:rPr>
              <a:t> y </a:t>
            </a:r>
            <a:r>
              <a:rPr lang="en-US" b="0" i="0" dirty="0" err="1">
                <a:effectLst/>
                <a:latin typeface="+mj-lt"/>
              </a:rPr>
              <a:t>entregar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el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producto</a:t>
            </a:r>
            <a:r>
              <a:rPr lang="en-US" b="0" i="0" dirty="0">
                <a:effectLst/>
                <a:latin typeface="+mj-lt"/>
              </a:rPr>
              <a:t> al final de </a:t>
            </a:r>
            <a:r>
              <a:rPr lang="en-US" b="0" i="0" dirty="0" err="1">
                <a:effectLst/>
                <a:latin typeface="+mj-lt"/>
              </a:rPr>
              <a:t>cada</a:t>
            </a:r>
            <a:r>
              <a:rPr lang="en-US" b="0" i="0" dirty="0">
                <a:effectLst/>
                <a:latin typeface="+mj-lt"/>
              </a:rPr>
              <a:t> Sprint.</a:t>
            </a:r>
            <a:endParaRPr lang="en-CO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993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1259</Words>
  <Application>Microsoft Macintosh PowerPoint</Application>
  <PresentationFormat>Widescreen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Söhne</vt:lpstr>
      <vt:lpstr>Office Theme</vt:lpstr>
      <vt:lpstr>SCRUM</vt:lpstr>
      <vt:lpstr>SCRUM</vt:lpstr>
      <vt:lpstr>SCRUM</vt:lpstr>
      <vt:lpstr>SCRUM</vt:lpstr>
      <vt:lpstr>SCRUM</vt:lpstr>
      <vt:lpstr>SCRUM</vt:lpstr>
      <vt:lpstr>SCRUM</vt:lpstr>
      <vt:lpstr>PowerPoint Presentation</vt:lpstr>
      <vt:lpstr>PowerPoint Presentation</vt:lpstr>
      <vt:lpstr>PowerPoint Presentation</vt:lpstr>
      <vt:lpstr>CREAR EL PRODUCT BACKLOG</vt:lpstr>
      <vt:lpstr>DEFINIR HISTORIAS DE USUARIO Y ÉPICAS</vt:lpstr>
      <vt:lpstr>PRIORIZAR HISTORIAS DE USUARIO</vt:lpstr>
      <vt:lpstr>SCORING</vt:lpstr>
      <vt:lpstr>SCORING</vt:lpstr>
      <vt:lpstr>REFINAR Y AJUSTAR EL PRODUCT BACKLOG</vt:lpstr>
      <vt:lpstr>LECTURAS RECOMENDADAS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</dc:title>
  <dc:creator>Domiciano Rincon Niño</dc:creator>
  <cp:lastModifiedBy>Domiciano Rincon Niño</cp:lastModifiedBy>
  <cp:revision>1</cp:revision>
  <dcterms:created xsi:type="dcterms:W3CDTF">2023-04-11T21:37:39Z</dcterms:created>
  <dcterms:modified xsi:type="dcterms:W3CDTF">2023-04-11T22:36:14Z</dcterms:modified>
</cp:coreProperties>
</file>