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321" r:id="rId2"/>
    <p:sldId id="320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7" r:id="rId18"/>
    <p:sldId id="336" r:id="rId19"/>
    <p:sldId id="343" r:id="rId20"/>
    <p:sldId id="338" r:id="rId21"/>
    <p:sldId id="339" r:id="rId22"/>
    <p:sldId id="340" r:id="rId23"/>
    <p:sldId id="341" r:id="rId24"/>
    <p:sldId id="344" r:id="rId25"/>
    <p:sldId id="342" r:id="rId2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/>
    <p:restoredTop sz="94719"/>
  </p:normalViewPr>
  <p:slideViewPr>
    <p:cSldViewPr snapToGrid="0">
      <p:cViewPr varScale="1">
        <p:scale>
          <a:sx n="148" d="100"/>
          <a:sy n="148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17/08/23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17/08/23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17/08/23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17/08/23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C2041C-6B05-9A07-34A8-224497FD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393515"/>
            <a:ext cx="6275667" cy="207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rgbClr val="2B4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B86FD-1DE5-8645-81BB-B877227A7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r>
              <a:rPr lang="es-CO" sz="4400" dirty="0">
                <a:solidFill>
                  <a:srgbClr val="FFFFFF"/>
                </a:solidFill>
              </a:rPr>
              <a:t>Taller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68165E-409E-C84E-B14B-3FE2775EC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578084"/>
            <a:ext cx="3659246" cy="2639835"/>
          </a:xfrm>
        </p:spPr>
        <p:txBody>
          <a:bodyPr>
            <a:normAutofit/>
          </a:bodyPr>
          <a:lstStyle/>
          <a:p>
            <a:r>
              <a:rPr lang="es-CO" sz="1500" dirty="0">
                <a:solidFill>
                  <a:srgbClr val="FFFFFF"/>
                </a:solidFill>
              </a:rPr>
              <a:t>TCP Publisher </a:t>
            </a:r>
            <a:r>
              <a:rPr lang="es-CO" sz="1500" dirty="0" err="1">
                <a:solidFill>
                  <a:srgbClr val="FFFFFF"/>
                </a:solidFill>
              </a:rPr>
              <a:t>subscriber</a:t>
            </a:r>
            <a:endParaRPr lang="es-CO" sz="1500" dirty="0">
              <a:solidFill>
                <a:srgbClr val="FFFFFF"/>
              </a:solidFill>
            </a:endParaRPr>
          </a:p>
          <a:p>
            <a:r>
              <a:rPr lang="es-CO" sz="1500" dirty="0">
                <a:solidFill>
                  <a:srgbClr val="FFFFFF"/>
                </a:solidFill>
              </a:rPr>
              <a:t>Proyecto Integrador 1</a:t>
            </a:r>
          </a:p>
          <a:p>
            <a:r>
              <a:rPr lang="es-CO" sz="1500" dirty="0">
                <a:solidFill>
                  <a:srgbClr val="FFFFFF"/>
                </a:solidFill>
              </a:rPr>
              <a:t>Ingeniería Telemática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F9C14D5-64ED-4C3C-A0D2-6C2AE1AE9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rgbClr val="007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523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El cliente C se suscribe a beta</a:t>
            </a:r>
            <a:endParaRPr lang="es-ES" b="1" i="1" dirty="0"/>
          </a:p>
          <a:p>
            <a:pPr marL="0" indent="0">
              <a:buNone/>
            </a:pP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79DD55-61E6-9866-5C2E-AEBAD4359DD1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6FE7C3-72D4-A0C0-D881-3F716427DEE9}"/>
              </a:ext>
            </a:extLst>
          </p:cNvPr>
          <p:cNvSpPr txBox="1"/>
          <p:nvPr/>
        </p:nvSpPr>
        <p:spPr>
          <a:xfrm>
            <a:off x="2198913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812427D-E2D9-8FB8-5053-F79DC98091D5}"/>
              </a:ext>
            </a:extLst>
          </p:cNvPr>
          <p:cNvCxnSpPr/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60AE643-21CC-1DD8-E6FF-BDDF163B0955}"/>
              </a:ext>
            </a:extLst>
          </p:cNvPr>
          <p:cNvCxnSpPr>
            <a:stCxn id="7" idx="0"/>
            <a:endCxn id="4" idx="6"/>
          </p:cNvCxnSpPr>
          <p:nvPr/>
        </p:nvCxnSpPr>
        <p:spPr>
          <a:xfrm rot="16200000" flipV="1">
            <a:off x="6757855" y="3333203"/>
            <a:ext cx="2166253" cy="23578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386AF39-786F-73DC-296D-483CBBF143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57856" y="3333204"/>
            <a:ext cx="216625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D289CF-2464-B279-B3D6-65519E7C36F5}"/>
              </a:ext>
            </a:extLst>
          </p:cNvPr>
          <p:cNvSpPr txBox="1"/>
          <p:nvPr/>
        </p:nvSpPr>
        <p:spPr>
          <a:xfrm>
            <a:off x="9515085" y="54105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99980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El cliente C también se suscribe a alfa</a:t>
            </a:r>
            <a:endParaRPr lang="es-ES" b="1" i="1" dirty="0"/>
          </a:p>
          <a:p>
            <a:pPr marL="0" indent="0">
              <a:buNone/>
            </a:pP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79DD55-61E6-9866-5C2E-AEBAD4359DD1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6FE7C3-72D4-A0C0-D881-3F716427DEE9}"/>
              </a:ext>
            </a:extLst>
          </p:cNvPr>
          <p:cNvSpPr txBox="1"/>
          <p:nvPr/>
        </p:nvSpPr>
        <p:spPr>
          <a:xfrm>
            <a:off x="2198913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812427D-E2D9-8FB8-5053-F79DC98091D5}"/>
              </a:ext>
            </a:extLst>
          </p:cNvPr>
          <p:cNvCxnSpPr/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60AE643-21CC-1DD8-E6FF-BDDF163B0955}"/>
              </a:ext>
            </a:extLst>
          </p:cNvPr>
          <p:cNvCxnSpPr>
            <a:stCxn id="7" idx="0"/>
            <a:endCxn id="4" idx="6"/>
          </p:cNvCxnSpPr>
          <p:nvPr/>
        </p:nvCxnSpPr>
        <p:spPr>
          <a:xfrm rot="16200000" flipV="1">
            <a:off x="6757855" y="3333203"/>
            <a:ext cx="2166253" cy="23578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575F21-4996-2334-2AEF-8ECA45A8759A}"/>
              </a:ext>
            </a:extLst>
          </p:cNvPr>
          <p:cNvSpPr txBox="1"/>
          <p:nvPr/>
        </p:nvSpPr>
        <p:spPr>
          <a:xfrm>
            <a:off x="8527750" y="39950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subscribe beta</a:t>
            </a:r>
            <a:endParaRPr lang="en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BB398-C7AB-C2A2-D985-62A957C60CBD}"/>
              </a:ext>
            </a:extLst>
          </p:cNvPr>
          <p:cNvSpPr txBox="1"/>
          <p:nvPr/>
        </p:nvSpPr>
        <p:spPr>
          <a:xfrm>
            <a:off x="9515085" y="54105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</a:p>
        </p:txBody>
      </p:sp>
    </p:spTree>
    <p:extLst>
      <p:ext uri="{BB962C8B-B14F-4D97-AF65-F5344CB8AC3E}">
        <p14:creationId xmlns:p14="http://schemas.microsoft.com/office/powerpoint/2010/main" val="124320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El cliente C también se suscribe a alfa</a:t>
            </a:r>
            <a:endParaRPr lang="es-ES" b="1" i="1" dirty="0"/>
          </a:p>
          <a:p>
            <a:pPr marL="0" indent="0">
              <a:buNone/>
            </a:pP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79DD55-61E6-9866-5C2E-AEBAD4359DD1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6FE7C3-72D4-A0C0-D881-3F716427DEE9}"/>
              </a:ext>
            </a:extLst>
          </p:cNvPr>
          <p:cNvSpPr txBox="1"/>
          <p:nvPr/>
        </p:nvSpPr>
        <p:spPr>
          <a:xfrm>
            <a:off x="2198913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812427D-E2D9-8FB8-5053-F79DC98091D5}"/>
              </a:ext>
            </a:extLst>
          </p:cNvPr>
          <p:cNvCxnSpPr/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EBB398-C7AB-C2A2-D985-62A957C60CBD}"/>
              </a:ext>
            </a:extLst>
          </p:cNvPr>
          <p:cNvSpPr txBox="1"/>
          <p:nvPr/>
        </p:nvSpPr>
        <p:spPr>
          <a:xfrm>
            <a:off x="9515085" y="54105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</a:p>
          <a:p>
            <a:r>
              <a:rPr lang="es-ES" dirty="0"/>
              <a:t>beta</a:t>
            </a:r>
            <a:endParaRPr lang="en-CO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51786A5-5056-55D9-CC59-E3CC23D706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57856" y="3333204"/>
            <a:ext cx="216625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68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El cliente B se suscribe a beta</a:t>
            </a:r>
            <a:endParaRPr lang="es-ES" b="1" i="1" dirty="0"/>
          </a:p>
          <a:p>
            <a:pPr marL="0" indent="0">
              <a:buNone/>
            </a:pP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FE7C3-72D4-A0C0-D881-3F716427DEE9}"/>
              </a:ext>
            </a:extLst>
          </p:cNvPr>
          <p:cNvSpPr txBox="1"/>
          <p:nvPr/>
        </p:nvSpPr>
        <p:spPr>
          <a:xfrm>
            <a:off x="2198913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812427D-E2D9-8FB8-5053-F79DC98091D5}"/>
              </a:ext>
            </a:extLst>
          </p:cNvPr>
          <p:cNvCxnSpPr/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EBB398-C7AB-C2A2-D985-62A957C60CBD}"/>
              </a:ext>
            </a:extLst>
          </p:cNvPr>
          <p:cNvSpPr txBox="1"/>
          <p:nvPr/>
        </p:nvSpPr>
        <p:spPr>
          <a:xfrm>
            <a:off x="9515085" y="54105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</a:p>
          <a:p>
            <a:r>
              <a:rPr lang="es-ES" dirty="0"/>
              <a:t>beta</a:t>
            </a:r>
            <a:endParaRPr lang="en-CO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51786A5-5056-55D9-CC59-E3CC23D706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57856" y="3333204"/>
            <a:ext cx="216625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B1BBB3-B751-9F47-39CB-5004F5F9469D}"/>
              </a:ext>
            </a:extLst>
          </p:cNvPr>
          <p:cNvCxnSpPr>
            <a:endCxn id="4" idx="4"/>
          </p:cNvCxnSpPr>
          <p:nvPr/>
        </p:nvCxnSpPr>
        <p:spPr>
          <a:xfrm flipV="1">
            <a:off x="6096000" y="3995057"/>
            <a:ext cx="0" cy="157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E88C6D-04C7-89CB-4C3F-19516F713DC8}"/>
              </a:ext>
            </a:extLst>
          </p:cNvPr>
          <p:cNvSpPr txBox="1"/>
          <p:nvPr/>
        </p:nvSpPr>
        <p:spPr>
          <a:xfrm>
            <a:off x="6126480" y="44342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subscribe beta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53609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El cliente B se suscribe a beta</a:t>
            </a:r>
            <a:endParaRPr lang="es-ES" b="1" i="1" dirty="0"/>
          </a:p>
          <a:p>
            <a:pPr marL="0" indent="0">
              <a:buNone/>
            </a:pP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FE7C3-72D4-A0C0-D881-3F716427DEE9}"/>
              </a:ext>
            </a:extLst>
          </p:cNvPr>
          <p:cNvSpPr txBox="1"/>
          <p:nvPr/>
        </p:nvSpPr>
        <p:spPr>
          <a:xfrm>
            <a:off x="2198913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812427D-E2D9-8FB8-5053-F79DC98091D5}"/>
              </a:ext>
            </a:extLst>
          </p:cNvPr>
          <p:cNvCxnSpPr/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EBB398-C7AB-C2A2-D985-62A957C60CBD}"/>
              </a:ext>
            </a:extLst>
          </p:cNvPr>
          <p:cNvSpPr txBox="1"/>
          <p:nvPr/>
        </p:nvSpPr>
        <p:spPr>
          <a:xfrm>
            <a:off x="9515085" y="54105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</a:p>
          <a:p>
            <a:r>
              <a:rPr lang="es-ES" dirty="0"/>
              <a:t>beta</a:t>
            </a:r>
            <a:endParaRPr lang="en-CO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51786A5-5056-55D9-CC59-E3CC23D706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57856" y="3333204"/>
            <a:ext cx="216625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B1BBB3-B751-9F47-39CB-5004F5F9469D}"/>
              </a:ext>
            </a:extLst>
          </p:cNvPr>
          <p:cNvCxnSpPr>
            <a:endCxn id="4" idx="4"/>
          </p:cNvCxnSpPr>
          <p:nvPr/>
        </p:nvCxnSpPr>
        <p:spPr>
          <a:xfrm flipV="1">
            <a:off x="6096000" y="3995057"/>
            <a:ext cx="0" cy="157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D1A9E16-63B3-6839-F60C-5A36636BF7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075C24-3010-4BA0-4BAB-E5B1E147565E}"/>
              </a:ext>
            </a:extLst>
          </p:cNvPr>
          <p:cNvSpPr txBox="1"/>
          <p:nvPr/>
        </p:nvSpPr>
        <p:spPr>
          <a:xfrm>
            <a:off x="6503126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beta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1356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Luego, un cliente cualquiera puede enviar un mensaje a cualquier </a:t>
            </a:r>
            <a:r>
              <a:rPr lang="es-ES" b="1" dirty="0"/>
              <a:t>tema</a:t>
            </a:r>
            <a:r>
              <a:rPr lang="es-ES" dirty="0"/>
              <a:t> usando </a:t>
            </a:r>
          </a:p>
          <a:p>
            <a:r>
              <a:rPr lang="es-ES" dirty="0" err="1"/>
              <a:t>send</a:t>
            </a:r>
            <a:r>
              <a:rPr lang="es-ES" dirty="0"/>
              <a:t> alfa Buenas tardes a todos. </a:t>
            </a: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FE7C3-72D4-A0C0-D881-3F716427DEE9}"/>
              </a:ext>
            </a:extLst>
          </p:cNvPr>
          <p:cNvSpPr txBox="1"/>
          <p:nvPr/>
        </p:nvSpPr>
        <p:spPr>
          <a:xfrm>
            <a:off x="2198913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812427D-E2D9-8FB8-5053-F79DC98091D5}"/>
              </a:ext>
            </a:extLst>
          </p:cNvPr>
          <p:cNvCxnSpPr/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EBB398-C7AB-C2A2-D985-62A957C60CBD}"/>
              </a:ext>
            </a:extLst>
          </p:cNvPr>
          <p:cNvSpPr txBox="1"/>
          <p:nvPr/>
        </p:nvSpPr>
        <p:spPr>
          <a:xfrm>
            <a:off x="9515085" y="54105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</a:p>
          <a:p>
            <a:r>
              <a:rPr lang="es-ES" dirty="0"/>
              <a:t>beta</a:t>
            </a:r>
            <a:endParaRPr lang="en-CO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51786A5-5056-55D9-CC59-E3CC23D706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57856" y="3333204"/>
            <a:ext cx="216625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B1BBB3-B751-9F47-39CB-5004F5F9469D}"/>
              </a:ext>
            </a:extLst>
          </p:cNvPr>
          <p:cNvCxnSpPr>
            <a:endCxn id="4" idx="4"/>
          </p:cNvCxnSpPr>
          <p:nvPr/>
        </p:nvCxnSpPr>
        <p:spPr>
          <a:xfrm flipV="1">
            <a:off x="6096000" y="3995057"/>
            <a:ext cx="0" cy="157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D1A9E16-63B3-6839-F60C-5A36636BF7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075C24-3010-4BA0-4BAB-E5B1E147565E}"/>
              </a:ext>
            </a:extLst>
          </p:cNvPr>
          <p:cNvSpPr txBox="1"/>
          <p:nvPr/>
        </p:nvSpPr>
        <p:spPr>
          <a:xfrm>
            <a:off x="6503126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beta</a:t>
            </a:r>
            <a:endParaRPr lang="en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0F655-748F-C2AA-9952-27F68D212719}"/>
              </a:ext>
            </a:extLst>
          </p:cNvPr>
          <p:cNvSpPr txBox="1"/>
          <p:nvPr/>
        </p:nvSpPr>
        <p:spPr>
          <a:xfrm>
            <a:off x="1097278" y="6435152"/>
            <a:ext cx="9636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 ES NECESARIO QUE UN CLIENTE ESTE SUSCRITO A UN TEMA PARA ENVIAR UN MENSAJE AL TEMA</a:t>
            </a:r>
            <a:endParaRPr lang="es-E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29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Luego, un cliente cualquiera puede enviar un mensaje a cualquier </a:t>
            </a:r>
            <a:r>
              <a:rPr lang="es-ES" b="1" dirty="0"/>
              <a:t>tema</a:t>
            </a:r>
            <a:r>
              <a:rPr lang="es-ES" dirty="0"/>
              <a:t> usando </a:t>
            </a:r>
          </a:p>
          <a:p>
            <a:r>
              <a:rPr lang="es-ES" dirty="0" err="1"/>
              <a:t>send</a:t>
            </a:r>
            <a:r>
              <a:rPr lang="es-ES" dirty="0"/>
              <a:t> alfa Buenas tardes a todos. </a:t>
            </a: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FE7C3-72D4-A0C0-D881-3F716427DEE9}"/>
              </a:ext>
            </a:extLst>
          </p:cNvPr>
          <p:cNvSpPr txBox="1"/>
          <p:nvPr/>
        </p:nvSpPr>
        <p:spPr>
          <a:xfrm>
            <a:off x="2198913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BB398-C7AB-C2A2-D985-62A957C60CBD}"/>
              </a:ext>
            </a:extLst>
          </p:cNvPr>
          <p:cNvSpPr txBox="1"/>
          <p:nvPr/>
        </p:nvSpPr>
        <p:spPr>
          <a:xfrm>
            <a:off x="9515085" y="54105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</a:p>
          <a:p>
            <a:r>
              <a:rPr lang="es-ES" dirty="0"/>
              <a:t>beta</a:t>
            </a:r>
            <a:endParaRPr lang="en-CO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51786A5-5056-55D9-CC59-E3CC23D706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57856" y="3333204"/>
            <a:ext cx="216625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B1BBB3-B751-9F47-39CB-5004F5F9469D}"/>
              </a:ext>
            </a:extLst>
          </p:cNvPr>
          <p:cNvCxnSpPr>
            <a:endCxn id="4" idx="4"/>
          </p:cNvCxnSpPr>
          <p:nvPr/>
        </p:nvCxnSpPr>
        <p:spPr>
          <a:xfrm flipV="1">
            <a:off x="6096000" y="3995057"/>
            <a:ext cx="0" cy="157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D1A9E16-63B3-6839-F60C-5A36636BF7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075C24-3010-4BA0-4BAB-E5B1E147565E}"/>
              </a:ext>
            </a:extLst>
          </p:cNvPr>
          <p:cNvSpPr txBox="1"/>
          <p:nvPr/>
        </p:nvSpPr>
        <p:spPr>
          <a:xfrm>
            <a:off x="6503126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beta</a:t>
            </a:r>
            <a:endParaRPr lang="en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0F655-748F-C2AA-9952-27F68D212719}"/>
              </a:ext>
            </a:extLst>
          </p:cNvPr>
          <p:cNvSpPr txBox="1"/>
          <p:nvPr/>
        </p:nvSpPr>
        <p:spPr>
          <a:xfrm>
            <a:off x="1097278" y="6435152"/>
            <a:ext cx="9636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 ES NECESARIO QUE UN CLIENTE ESTE SUSCRITO A UN TEMA PARA ENVIAR UN MENSAJE AL TEMA</a:t>
            </a:r>
            <a:endParaRPr lang="es-ES" b="1" i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982B52-B117-A6FB-D7F1-AFD8C0DE5259}"/>
              </a:ext>
            </a:extLst>
          </p:cNvPr>
          <p:cNvSpPr txBox="1"/>
          <p:nvPr/>
        </p:nvSpPr>
        <p:spPr>
          <a:xfrm>
            <a:off x="728932" y="3955323"/>
            <a:ext cx="780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send</a:t>
            </a:r>
            <a:r>
              <a:rPr lang="es-ES" dirty="0"/>
              <a:t> alfa Buenas tardes a todos </a:t>
            </a:r>
            <a:endParaRPr lang="es-ES" b="1" i="1" dirty="0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F11ED501-5529-E347-3528-C8EEC2E6556E}"/>
              </a:ext>
            </a:extLst>
          </p:cNvPr>
          <p:cNvCxnSpPr/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54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Luego, un cliente cualquiera puede enviar un mensaje a cualquier </a:t>
            </a:r>
            <a:r>
              <a:rPr lang="es-ES" b="1" dirty="0"/>
              <a:t>tema</a:t>
            </a:r>
            <a:r>
              <a:rPr lang="es-ES" dirty="0"/>
              <a:t> usando </a:t>
            </a:r>
          </a:p>
          <a:p>
            <a:r>
              <a:rPr lang="es-ES" dirty="0" err="1"/>
              <a:t>send</a:t>
            </a:r>
            <a:r>
              <a:rPr lang="es-ES" dirty="0"/>
              <a:t> alfa Buenas tardes a todos. </a:t>
            </a: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FE7C3-72D4-A0C0-D881-3F716427DEE9}"/>
              </a:ext>
            </a:extLst>
          </p:cNvPr>
          <p:cNvSpPr txBox="1"/>
          <p:nvPr/>
        </p:nvSpPr>
        <p:spPr>
          <a:xfrm>
            <a:off x="2198913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BB398-C7AB-C2A2-D985-62A957C60CBD}"/>
              </a:ext>
            </a:extLst>
          </p:cNvPr>
          <p:cNvSpPr txBox="1"/>
          <p:nvPr/>
        </p:nvSpPr>
        <p:spPr>
          <a:xfrm>
            <a:off x="9515085" y="54105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</a:p>
          <a:p>
            <a:r>
              <a:rPr lang="es-ES" dirty="0"/>
              <a:t>beta</a:t>
            </a:r>
            <a:endParaRPr lang="en-CO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51786A5-5056-55D9-CC59-E3CC23D706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57856" y="3333204"/>
            <a:ext cx="216625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B1BBB3-B751-9F47-39CB-5004F5F9469D}"/>
              </a:ext>
            </a:extLst>
          </p:cNvPr>
          <p:cNvCxnSpPr>
            <a:endCxn id="4" idx="4"/>
          </p:cNvCxnSpPr>
          <p:nvPr/>
        </p:nvCxnSpPr>
        <p:spPr>
          <a:xfrm flipV="1">
            <a:off x="6096000" y="3995057"/>
            <a:ext cx="0" cy="157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D1A9E16-63B3-6839-F60C-5A36636BF7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075C24-3010-4BA0-4BAB-E5B1E147565E}"/>
              </a:ext>
            </a:extLst>
          </p:cNvPr>
          <p:cNvSpPr txBox="1"/>
          <p:nvPr/>
        </p:nvSpPr>
        <p:spPr>
          <a:xfrm>
            <a:off x="6503126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beta</a:t>
            </a:r>
            <a:endParaRPr lang="en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0F655-748F-C2AA-9952-27F68D212719}"/>
              </a:ext>
            </a:extLst>
          </p:cNvPr>
          <p:cNvSpPr txBox="1"/>
          <p:nvPr/>
        </p:nvSpPr>
        <p:spPr>
          <a:xfrm>
            <a:off x="1097278" y="6435152"/>
            <a:ext cx="9636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 ES NECESARIO QUE UN CLIENTE ESTE SUSCRITO A UN TEMA PARA ENVIAR UN MENSAJE AL TEMA</a:t>
            </a:r>
            <a:endParaRPr lang="es-ES" b="1" i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982B52-B117-A6FB-D7F1-AFD8C0DE5259}"/>
              </a:ext>
            </a:extLst>
          </p:cNvPr>
          <p:cNvSpPr txBox="1"/>
          <p:nvPr/>
        </p:nvSpPr>
        <p:spPr>
          <a:xfrm>
            <a:off x="4485109" y="2530470"/>
            <a:ext cx="3282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2"/>
                </a:solidFill>
              </a:rPr>
              <a:t>send</a:t>
            </a:r>
            <a:r>
              <a:rPr lang="es-ES" dirty="0">
                <a:solidFill>
                  <a:schemeClr val="tx2"/>
                </a:solidFill>
              </a:rPr>
              <a:t> alfa Buenas tardes a todos </a:t>
            </a:r>
            <a:endParaRPr lang="es-ES" b="1" i="1" dirty="0">
              <a:solidFill>
                <a:schemeClr val="tx2"/>
              </a:solidFill>
            </a:endParaRP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E2BCA58F-DC00-6969-B90E-B01B3BC0E3D0}"/>
              </a:ext>
            </a:extLst>
          </p:cNvPr>
          <p:cNvCxnSpPr/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8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El mensaje se distribuye a todos aquellos que estén suscritos al </a:t>
            </a:r>
            <a:r>
              <a:rPr lang="es-ES" b="1" i="1" dirty="0"/>
              <a:t>tema </a:t>
            </a:r>
            <a:r>
              <a:rPr lang="es-ES" dirty="0"/>
              <a:t>alfa únicamente</a:t>
            </a: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BB398-C7AB-C2A2-D985-62A957C60CBD}"/>
              </a:ext>
            </a:extLst>
          </p:cNvPr>
          <p:cNvSpPr txBox="1"/>
          <p:nvPr/>
        </p:nvSpPr>
        <p:spPr>
          <a:xfrm>
            <a:off x="9515085" y="54105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</a:p>
          <a:p>
            <a:r>
              <a:rPr lang="es-ES" dirty="0"/>
              <a:t>beta</a:t>
            </a:r>
            <a:endParaRPr lang="en-CO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B1BBB3-B751-9F47-39CB-5004F5F9469D}"/>
              </a:ext>
            </a:extLst>
          </p:cNvPr>
          <p:cNvCxnSpPr>
            <a:endCxn id="4" idx="4"/>
          </p:cNvCxnSpPr>
          <p:nvPr/>
        </p:nvCxnSpPr>
        <p:spPr>
          <a:xfrm flipV="1">
            <a:off x="6096000" y="3995057"/>
            <a:ext cx="0" cy="157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D1A9E16-63B3-6839-F60C-5A36636BF7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00F655-748F-C2AA-9952-27F68D212719}"/>
              </a:ext>
            </a:extLst>
          </p:cNvPr>
          <p:cNvSpPr txBox="1"/>
          <p:nvPr/>
        </p:nvSpPr>
        <p:spPr>
          <a:xfrm>
            <a:off x="1097278" y="6435152"/>
            <a:ext cx="9636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 ES NECESARIO QUE UN CLIENTE ESTE SUSCRITO A UN TEMA PARA ENVIAR UN MENSAJE AL TEMA</a:t>
            </a:r>
            <a:endParaRPr lang="es-ES" b="1" i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982B52-B117-A6FB-D7F1-AFD8C0DE5259}"/>
              </a:ext>
            </a:extLst>
          </p:cNvPr>
          <p:cNvSpPr txBox="1"/>
          <p:nvPr/>
        </p:nvSpPr>
        <p:spPr>
          <a:xfrm>
            <a:off x="8645533" y="4393520"/>
            <a:ext cx="14999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/>
              <a:t>Buenas tardes a todos</a:t>
            </a:r>
            <a:endParaRPr lang="es-ES" sz="800" b="1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47653-C723-C9DD-548C-D641056CB0B8}"/>
              </a:ext>
            </a:extLst>
          </p:cNvPr>
          <p:cNvSpPr txBox="1"/>
          <p:nvPr/>
        </p:nvSpPr>
        <p:spPr>
          <a:xfrm>
            <a:off x="2422142" y="4388100"/>
            <a:ext cx="14999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/>
              <a:t>Buenas tardes a todos</a:t>
            </a:r>
            <a:endParaRPr lang="es-ES" sz="800" b="1" i="1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C66C48AD-785A-C5F7-132E-FF9C1AD77A6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0800000" flipV="1">
            <a:off x="3172096" y="3428999"/>
            <a:ext cx="2357846" cy="21444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3ECCC0F-67E7-8D67-6E5A-A18C3B20DDBF}"/>
              </a:ext>
            </a:extLst>
          </p:cNvPr>
          <p:cNvSpPr txBox="1"/>
          <p:nvPr/>
        </p:nvSpPr>
        <p:spPr>
          <a:xfrm>
            <a:off x="2198913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72029754-63B5-7317-76D4-2AA16403CF74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6662057" y="3429000"/>
            <a:ext cx="2357848" cy="2166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C5ECBE0-BCE0-5387-DA9C-9344EEE4576C}"/>
              </a:ext>
            </a:extLst>
          </p:cNvPr>
          <p:cNvSpPr txBox="1"/>
          <p:nvPr/>
        </p:nvSpPr>
        <p:spPr>
          <a:xfrm>
            <a:off x="6503126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beta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81566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El mensaje se distribuye a todos aquellos que estén suscritos al </a:t>
            </a:r>
            <a:r>
              <a:rPr lang="es-ES" b="1" i="1" dirty="0"/>
              <a:t>tema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BB398-C7AB-C2A2-D985-62A957C60CBD}"/>
              </a:ext>
            </a:extLst>
          </p:cNvPr>
          <p:cNvSpPr txBox="1"/>
          <p:nvPr/>
        </p:nvSpPr>
        <p:spPr>
          <a:xfrm>
            <a:off x="9515085" y="54105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</a:p>
          <a:p>
            <a:r>
              <a:rPr lang="es-ES" dirty="0"/>
              <a:t>beta</a:t>
            </a:r>
            <a:endParaRPr lang="en-CO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B1BBB3-B751-9F47-39CB-5004F5F9469D}"/>
              </a:ext>
            </a:extLst>
          </p:cNvPr>
          <p:cNvCxnSpPr>
            <a:endCxn id="4" idx="4"/>
          </p:cNvCxnSpPr>
          <p:nvPr/>
        </p:nvCxnSpPr>
        <p:spPr>
          <a:xfrm flipV="1">
            <a:off x="6096000" y="3995057"/>
            <a:ext cx="0" cy="157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D1A9E16-63B3-6839-F60C-5A36636BF7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00F655-748F-C2AA-9952-27F68D212719}"/>
              </a:ext>
            </a:extLst>
          </p:cNvPr>
          <p:cNvSpPr txBox="1"/>
          <p:nvPr/>
        </p:nvSpPr>
        <p:spPr>
          <a:xfrm>
            <a:off x="1097278" y="6435152"/>
            <a:ext cx="9636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 ES NECESARIO QUE UN CLIENTE ESTE SUSCRITO A UN TEMA PARA ENVIAR UN MENSAJE AL TEMA</a:t>
            </a:r>
            <a:endParaRPr lang="es-ES" b="1" i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982B52-B117-A6FB-D7F1-AFD8C0DE5259}"/>
              </a:ext>
            </a:extLst>
          </p:cNvPr>
          <p:cNvSpPr txBox="1"/>
          <p:nvPr/>
        </p:nvSpPr>
        <p:spPr>
          <a:xfrm>
            <a:off x="8493179" y="6135550"/>
            <a:ext cx="14999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/>
              <a:t>Buenas tardes a todos</a:t>
            </a:r>
            <a:endParaRPr lang="es-ES" sz="800" b="1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47653-C723-C9DD-548C-D641056CB0B8}"/>
              </a:ext>
            </a:extLst>
          </p:cNvPr>
          <p:cNvSpPr txBox="1"/>
          <p:nvPr/>
        </p:nvSpPr>
        <p:spPr>
          <a:xfrm>
            <a:off x="2611923" y="6138313"/>
            <a:ext cx="14999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/>
              <a:t>Buenas tardes a todos</a:t>
            </a:r>
            <a:endParaRPr lang="es-ES" sz="800" b="1" i="1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C66C48AD-785A-C5F7-132E-FF9C1AD77A6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0800000" flipV="1">
            <a:off x="3172096" y="3428999"/>
            <a:ext cx="2357846" cy="21444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3ECCC0F-67E7-8D67-6E5A-A18C3B20DDBF}"/>
              </a:ext>
            </a:extLst>
          </p:cNvPr>
          <p:cNvSpPr txBox="1"/>
          <p:nvPr/>
        </p:nvSpPr>
        <p:spPr>
          <a:xfrm>
            <a:off x="2198913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72029754-63B5-7317-76D4-2AA16403CF74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6662057" y="3429000"/>
            <a:ext cx="2357848" cy="2166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C5ECBE0-BCE0-5387-DA9C-9344EEE4576C}"/>
              </a:ext>
            </a:extLst>
          </p:cNvPr>
          <p:cNvSpPr txBox="1"/>
          <p:nvPr/>
        </p:nvSpPr>
        <p:spPr>
          <a:xfrm>
            <a:off x="6503126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beta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8616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Cree un servidor TCP </a:t>
            </a:r>
            <a:r>
              <a:rPr lang="es-ES" dirty="0" err="1"/>
              <a:t>Multicliente</a:t>
            </a:r>
            <a:r>
              <a:rPr lang="es-ES" dirty="0"/>
              <a:t> que permita a los clientes suscribirse a </a:t>
            </a:r>
            <a:r>
              <a:rPr lang="es-ES" b="1" i="1" dirty="0"/>
              <a:t>temas</a:t>
            </a:r>
            <a:r>
              <a:rPr lang="es-ES" dirty="0"/>
              <a:t> de modo que cada cliente pueda recibir únicamente los mensajes que se publican en un </a:t>
            </a:r>
            <a:r>
              <a:rPr lang="es-ES" b="1" i="1" dirty="0"/>
              <a:t>tema</a:t>
            </a:r>
            <a:r>
              <a:rPr lang="es-ES" dirty="0"/>
              <a:t>.</a:t>
            </a:r>
          </a:p>
          <a:p>
            <a:endParaRPr lang="es-ES" b="1" i="1" dirty="0"/>
          </a:p>
          <a:p>
            <a:pPr marL="0" indent="0">
              <a:buNone/>
            </a:pP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3E5290C-9916-BC2C-CD97-C7AA2988ECDB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79DD55-61E6-9866-5C2E-AEBAD4359DD1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9B919C99-92F8-E5AF-F1A3-E2F701D65222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6757856" y="3333204"/>
            <a:ext cx="216625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26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Incluso, puede llegar un cuarto cliente y enviar un mensaje a beta sin estar suscrito a ningún tema</a:t>
            </a: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FE7C3-72D4-A0C0-D881-3F716427DEE9}"/>
              </a:ext>
            </a:extLst>
          </p:cNvPr>
          <p:cNvSpPr txBox="1"/>
          <p:nvPr/>
        </p:nvSpPr>
        <p:spPr>
          <a:xfrm>
            <a:off x="2198913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812427D-E2D9-8FB8-5053-F79DC98091D5}"/>
              </a:ext>
            </a:extLst>
          </p:cNvPr>
          <p:cNvCxnSpPr/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EBB398-C7AB-C2A2-D985-62A957C60CBD}"/>
              </a:ext>
            </a:extLst>
          </p:cNvPr>
          <p:cNvSpPr txBox="1"/>
          <p:nvPr/>
        </p:nvSpPr>
        <p:spPr>
          <a:xfrm>
            <a:off x="9515085" y="54105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</a:p>
          <a:p>
            <a:r>
              <a:rPr lang="es-ES" dirty="0"/>
              <a:t>beta</a:t>
            </a:r>
            <a:endParaRPr lang="en-CO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51786A5-5056-55D9-CC59-E3CC23D706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57856" y="3333204"/>
            <a:ext cx="216625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B1BBB3-B751-9F47-39CB-5004F5F9469D}"/>
              </a:ext>
            </a:extLst>
          </p:cNvPr>
          <p:cNvCxnSpPr>
            <a:endCxn id="4" idx="4"/>
          </p:cNvCxnSpPr>
          <p:nvPr/>
        </p:nvCxnSpPr>
        <p:spPr>
          <a:xfrm flipV="1">
            <a:off x="6096000" y="3995057"/>
            <a:ext cx="0" cy="157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D1A9E16-63B3-6839-F60C-5A36636BF7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075C24-3010-4BA0-4BAB-E5B1E147565E}"/>
              </a:ext>
            </a:extLst>
          </p:cNvPr>
          <p:cNvSpPr txBox="1"/>
          <p:nvPr/>
        </p:nvSpPr>
        <p:spPr>
          <a:xfrm>
            <a:off x="6503126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beta</a:t>
            </a:r>
            <a:endParaRPr lang="en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0F655-748F-C2AA-9952-27F68D212719}"/>
              </a:ext>
            </a:extLst>
          </p:cNvPr>
          <p:cNvSpPr txBox="1"/>
          <p:nvPr/>
        </p:nvSpPr>
        <p:spPr>
          <a:xfrm>
            <a:off x="1097278" y="6435152"/>
            <a:ext cx="9636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 ES NECESARIO QUE UN CLIENTE ESTE SUSCRITO A UN TEMA PARA ENVIAR UN MENSAJE AL TEMA</a:t>
            </a:r>
            <a:endParaRPr lang="es-E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Incluso, puede llegar un cuarto cliente y enviar un mensaje a beta sin estar suscrito a ningún tema</a:t>
            </a: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FE7C3-72D4-A0C0-D881-3F716427DEE9}"/>
              </a:ext>
            </a:extLst>
          </p:cNvPr>
          <p:cNvSpPr txBox="1"/>
          <p:nvPr/>
        </p:nvSpPr>
        <p:spPr>
          <a:xfrm>
            <a:off x="2198913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812427D-E2D9-8FB8-5053-F79DC98091D5}"/>
              </a:ext>
            </a:extLst>
          </p:cNvPr>
          <p:cNvCxnSpPr/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EBB398-C7AB-C2A2-D985-62A957C60CBD}"/>
              </a:ext>
            </a:extLst>
          </p:cNvPr>
          <p:cNvSpPr txBox="1"/>
          <p:nvPr/>
        </p:nvSpPr>
        <p:spPr>
          <a:xfrm>
            <a:off x="9515085" y="54105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</a:p>
          <a:p>
            <a:r>
              <a:rPr lang="es-ES" dirty="0"/>
              <a:t>beta</a:t>
            </a:r>
            <a:endParaRPr lang="en-CO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51786A5-5056-55D9-CC59-E3CC23D706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57856" y="3333204"/>
            <a:ext cx="216625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B1BBB3-B751-9F47-39CB-5004F5F9469D}"/>
              </a:ext>
            </a:extLst>
          </p:cNvPr>
          <p:cNvCxnSpPr>
            <a:endCxn id="4" idx="4"/>
          </p:cNvCxnSpPr>
          <p:nvPr/>
        </p:nvCxnSpPr>
        <p:spPr>
          <a:xfrm flipV="1">
            <a:off x="6096000" y="3995057"/>
            <a:ext cx="0" cy="157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D1A9E16-63B3-6839-F60C-5A36636BF7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075C24-3010-4BA0-4BAB-E5B1E147565E}"/>
              </a:ext>
            </a:extLst>
          </p:cNvPr>
          <p:cNvSpPr txBox="1"/>
          <p:nvPr/>
        </p:nvSpPr>
        <p:spPr>
          <a:xfrm>
            <a:off x="6503126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beta</a:t>
            </a:r>
            <a:endParaRPr lang="en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0F655-748F-C2AA-9952-27F68D212719}"/>
              </a:ext>
            </a:extLst>
          </p:cNvPr>
          <p:cNvSpPr txBox="1"/>
          <p:nvPr/>
        </p:nvSpPr>
        <p:spPr>
          <a:xfrm>
            <a:off x="1097278" y="6435152"/>
            <a:ext cx="9636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 ES NECESARIO QUE UN CLIENTE ESTE SUSCRITO A UN TEMA PARA ENVIAR UN MENSAJE AL TEMA</a:t>
            </a:r>
            <a:endParaRPr lang="es-ES" b="1" i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F36180-27AD-7008-1E09-F1D0BF6BB9C0}"/>
              </a:ext>
            </a:extLst>
          </p:cNvPr>
          <p:cNvSpPr/>
          <p:nvPr/>
        </p:nvSpPr>
        <p:spPr>
          <a:xfrm>
            <a:off x="10134961" y="3145970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D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020F59C-7469-396A-221C-2CA0920E4C8A}"/>
              </a:ext>
            </a:extLst>
          </p:cNvPr>
          <p:cNvCxnSpPr>
            <a:cxnSpLocks/>
            <a:stCxn id="15" idx="0"/>
            <a:endCxn id="4" idx="0"/>
          </p:cNvCxnSpPr>
          <p:nvPr/>
        </p:nvCxnSpPr>
        <p:spPr>
          <a:xfrm rot="16200000" flipV="1">
            <a:off x="8115481" y="843461"/>
            <a:ext cx="283028" cy="4321990"/>
          </a:xfrm>
          <a:prstGeom prst="curvedConnector3">
            <a:avLst>
              <a:gd name="adj1" fmla="val 180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24427E-5397-B5E0-3439-05D7DF7541B0}"/>
              </a:ext>
            </a:extLst>
          </p:cNvPr>
          <p:cNvSpPr txBox="1"/>
          <p:nvPr/>
        </p:nvSpPr>
        <p:spPr>
          <a:xfrm>
            <a:off x="4067355" y="2226278"/>
            <a:ext cx="780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2"/>
                </a:solidFill>
              </a:rPr>
              <a:t>send</a:t>
            </a:r>
            <a:r>
              <a:rPr lang="es-ES" dirty="0">
                <a:solidFill>
                  <a:schemeClr val="tx2"/>
                </a:solidFill>
              </a:rPr>
              <a:t> beta </a:t>
            </a:r>
            <a:r>
              <a:rPr lang="es-ES" dirty="0" err="1">
                <a:solidFill>
                  <a:schemeClr val="tx2"/>
                </a:solidFill>
              </a:rPr>
              <a:t>Hello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World</a:t>
            </a:r>
            <a:endParaRPr lang="es-ES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911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Incluso, puede llegar un cuarto cliente y enviar un mensaje a beta sin estar suscrito a ningún tema</a:t>
            </a: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FE7C3-72D4-A0C0-D881-3F716427DEE9}"/>
              </a:ext>
            </a:extLst>
          </p:cNvPr>
          <p:cNvSpPr txBox="1"/>
          <p:nvPr/>
        </p:nvSpPr>
        <p:spPr>
          <a:xfrm>
            <a:off x="2198913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812427D-E2D9-8FB8-5053-F79DC98091D5}"/>
              </a:ext>
            </a:extLst>
          </p:cNvPr>
          <p:cNvCxnSpPr/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EBB398-C7AB-C2A2-D985-62A957C60CBD}"/>
              </a:ext>
            </a:extLst>
          </p:cNvPr>
          <p:cNvSpPr txBox="1"/>
          <p:nvPr/>
        </p:nvSpPr>
        <p:spPr>
          <a:xfrm>
            <a:off x="9515085" y="54105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</a:p>
          <a:p>
            <a:r>
              <a:rPr lang="es-ES" dirty="0"/>
              <a:t>beta</a:t>
            </a:r>
            <a:endParaRPr lang="en-CO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51786A5-5056-55D9-CC59-E3CC23D706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57856" y="3333204"/>
            <a:ext cx="216625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B1BBB3-B751-9F47-39CB-5004F5F9469D}"/>
              </a:ext>
            </a:extLst>
          </p:cNvPr>
          <p:cNvCxnSpPr>
            <a:endCxn id="4" idx="4"/>
          </p:cNvCxnSpPr>
          <p:nvPr/>
        </p:nvCxnSpPr>
        <p:spPr>
          <a:xfrm flipV="1">
            <a:off x="6096000" y="3995057"/>
            <a:ext cx="0" cy="157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D1A9E16-63B3-6839-F60C-5A36636BF7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075C24-3010-4BA0-4BAB-E5B1E147565E}"/>
              </a:ext>
            </a:extLst>
          </p:cNvPr>
          <p:cNvSpPr txBox="1"/>
          <p:nvPr/>
        </p:nvSpPr>
        <p:spPr>
          <a:xfrm>
            <a:off x="6503126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beta</a:t>
            </a:r>
            <a:endParaRPr lang="en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0F655-748F-C2AA-9952-27F68D212719}"/>
              </a:ext>
            </a:extLst>
          </p:cNvPr>
          <p:cNvSpPr txBox="1"/>
          <p:nvPr/>
        </p:nvSpPr>
        <p:spPr>
          <a:xfrm>
            <a:off x="1097278" y="6435152"/>
            <a:ext cx="9636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 ES NECESARIO QUE UN CLIENTE ESTE SUSCRITO A UN TEMA PARA ENVIAR UN MENSAJE AL TEMA</a:t>
            </a:r>
            <a:endParaRPr lang="es-ES" b="1" i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F36180-27AD-7008-1E09-F1D0BF6BB9C0}"/>
              </a:ext>
            </a:extLst>
          </p:cNvPr>
          <p:cNvSpPr/>
          <p:nvPr/>
        </p:nvSpPr>
        <p:spPr>
          <a:xfrm>
            <a:off x="10134961" y="3145970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24427E-5397-B5E0-3439-05D7DF7541B0}"/>
              </a:ext>
            </a:extLst>
          </p:cNvPr>
          <p:cNvSpPr txBox="1"/>
          <p:nvPr/>
        </p:nvSpPr>
        <p:spPr>
          <a:xfrm>
            <a:off x="2198913" y="2484707"/>
            <a:ext cx="780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2"/>
                </a:solidFill>
              </a:rPr>
              <a:t>send</a:t>
            </a:r>
            <a:r>
              <a:rPr lang="es-ES" dirty="0">
                <a:solidFill>
                  <a:schemeClr val="tx2"/>
                </a:solidFill>
              </a:rPr>
              <a:t> beta </a:t>
            </a:r>
            <a:r>
              <a:rPr lang="es-ES" dirty="0" err="1">
                <a:solidFill>
                  <a:schemeClr val="tx2"/>
                </a:solidFill>
              </a:rPr>
              <a:t>Hello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World</a:t>
            </a:r>
            <a:endParaRPr lang="es-ES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9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En este caso el mensaje se distribuye únicamente a quienes están suscritos a beta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FE7C3-72D4-A0C0-D881-3F716427DEE9}"/>
              </a:ext>
            </a:extLst>
          </p:cNvPr>
          <p:cNvSpPr txBox="1"/>
          <p:nvPr/>
        </p:nvSpPr>
        <p:spPr>
          <a:xfrm>
            <a:off x="2198913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812427D-E2D9-8FB8-5053-F79DC98091D5}"/>
              </a:ext>
            </a:extLst>
          </p:cNvPr>
          <p:cNvCxnSpPr/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EBB398-C7AB-C2A2-D985-62A957C60CBD}"/>
              </a:ext>
            </a:extLst>
          </p:cNvPr>
          <p:cNvSpPr txBox="1"/>
          <p:nvPr/>
        </p:nvSpPr>
        <p:spPr>
          <a:xfrm>
            <a:off x="9515085" y="54105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</a:p>
          <a:p>
            <a:r>
              <a:rPr lang="es-ES" dirty="0"/>
              <a:t>beta</a:t>
            </a:r>
            <a:endParaRPr lang="en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0F655-748F-C2AA-9952-27F68D212719}"/>
              </a:ext>
            </a:extLst>
          </p:cNvPr>
          <p:cNvSpPr txBox="1"/>
          <p:nvPr/>
        </p:nvSpPr>
        <p:spPr>
          <a:xfrm>
            <a:off x="1097278" y="6435152"/>
            <a:ext cx="9636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 ES NECESARIO QUE UN CLIENTE ESTE SUSCRITO A UN TEMA PARA ENVIAR UN MENSAJE AL TEMA</a:t>
            </a:r>
            <a:endParaRPr lang="es-ES" b="1" i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F36180-27AD-7008-1E09-F1D0BF6BB9C0}"/>
              </a:ext>
            </a:extLst>
          </p:cNvPr>
          <p:cNvSpPr/>
          <p:nvPr/>
        </p:nvSpPr>
        <p:spPr>
          <a:xfrm>
            <a:off x="10134961" y="3145970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24427E-5397-B5E0-3439-05D7DF7541B0}"/>
              </a:ext>
            </a:extLst>
          </p:cNvPr>
          <p:cNvSpPr txBox="1"/>
          <p:nvPr/>
        </p:nvSpPr>
        <p:spPr>
          <a:xfrm>
            <a:off x="6126480" y="4599604"/>
            <a:ext cx="133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2"/>
                </a:solidFill>
              </a:rPr>
              <a:t>Hello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World</a:t>
            </a:r>
            <a:endParaRPr lang="es-ES" b="1" i="1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07F59-74A4-1DEE-3B9C-14C0DF5C7CCC}"/>
              </a:ext>
            </a:extLst>
          </p:cNvPr>
          <p:cNvSpPr txBox="1"/>
          <p:nvPr/>
        </p:nvSpPr>
        <p:spPr>
          <a:xfrm>
            <a:off x="8846126" y="4599604"/>
            <a:ext cx="133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2"/>
                </a:solidFill>
              </a:rPr>
              <a:t>Hello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World</a:t>
            </a:r>
            <a:endParaRPr lang="es-ES" b="1" i="1" dirty="0">
              <a:solidFill>
                <a:schemeClr val="tx2"/>
              </a:solidFill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85CE8B6-D531-270F-48EC-68A363E6F1DE}"/>
              </a:ext>
            </a:extLst>
          </p:cNvPr>
          <p:cNvCxnSpPr>
            <a:cxnSpLocks/>
            <a:stCxn id="4" idx="4"/>
          </p:cNvCxnSpPr>
          <p:nvPr/>
        </p:nvCxnSpPr>
        <p:spPr>
          <a:xfrm rot="5400000">
            <a:off x="5305198" y="4782683"/>
            <a:ext cx="1578428" cy="31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EF91C06-1858-CFBA-893E-DBF4A65906A4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6662057" y="3429000"/>
            <a:ext cx="2357848" cy="2166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E9BD1E-6BC7-45DC-C628-FA4DF650C6FF}"/>
              </a:ext>
            </a:extLst>
          </p:cNvPr>
          <p:cNvSpPr txBox="1"/>
          <p:nvPr/>
        </p:nvSpPr>
        <p:spPr>
          <a:xfrm>
            <a:off x="6503126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beta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67373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En este caso el mensaje se distribuye únicamente a quienes están suscritos a beta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FE7C3-72D4-A0C0-D881-3F716427DEE9}"/>
              </a:ext>
            </a:extLst>
          </p:cNvPr>
          <p:cNvSpPr txBox="1"/>
          <p:nvPr/>
        </p:nvSpPr>
        <p:spPr>
          <a:xfrm>
            <a:off x="2198913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812427D-E2D9-8FB8-5053-F79DC98091D5}"/>
              </a:ext>
            </a:extLst>
          </p:cNvPr>
          <p:cNvCxnSpPr/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EBB398-C7AB-C2A2-D985-62A957C60CBD}"/>
              </a:ext>
            </a:extLst>
          </p:cNvPr>
          <p:cNvSpPr txBox="1"/>
          <p:nvPr/>
        </p:nvSpPr>
        <p:spPr>
          <a:xfrm>
            <a:off x="9515085" y="54105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</a:p>
          <a:p>
            <a:r>
              <a:rPr lang="es-ES" dirty="0"/>
              <a:t>beta</a:t>
            </a:r>
            <a:endParaRPr lang="en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0F655-748F-C2AA-9952-27F68D212719}"/>
              </a:ext>
            </a:extLst>
          </p:cNvPr>
          <p:cNvSpPr txBox="1"/>
          <p:nvPr/>
        </p:nvSpPr>
        <p:spPr>
          <a:xfrm>
            <a:off x="1097278" y="6435152"/>
            <a:ext cx="9636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 ES NECESARIO QUE UN CLIENTE ESTE SUSCRITO A UN TEMA PARA ENVIAR UN MENSAJE AL TEMA</a:t>
            </a:r>
            <a:endParaRPr lang="es-ES" b="1" i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F36180-27AD-7008-1E09-F1D0BF6BB9C0}"/>
              </a:ext>
            </a:extLst>
          </p:cNvPr>
          <p:cNvSpPr/>
          <p:nvPr/>
        </p:nvSpPr>
        <p:spPr>
          <a:xfrm>
            <a:off x="10134961" y="3145970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24427E-5397-B5E0-3439-05D7DF7541B0}"/>
              </a:ext>
            </a:extLst>
          </p:cNvPr>
          <p:cNvSpPr txBox="1"/>
          <p:nvPr/>
        </p:nvSpPr>
        <p:spPr>
          <a:xfrm>
            <a:off x="5423865" y="6116838"/>
            <a:ext cx="1337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00" dirty="0" err="1">
                <a:solidFill>
                  <a:schemeClr val="tx2"/>
                </a:solidFill>
              </a:rPr>
              <a:t>Hello</a:t>
            </a:r>
            <a:r>
              <a:rPr lang="es-ES" sz="1000" dirty="0">
                <a:solidFill>
                  <a:schemeClr val="tx2"/>
                </a:solidFill>
              </a:rPr>
              <a:t> </a:t>
            </a:r>
            <a:r>
              <a:rPr lang="es-ES" sz="1000" dirty="0" err="1">
                <a:solidFill>
                  <a:schemeClr val="tx2"/>
                </a:solidFill>
              </a:rPr>
              <a:t>World</a:t>
            </a:r>
            <a:endParaRPr lang="es-ES" sz="1000" b="1" i="1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07F59-74A4-1DEE-3B9C-14C0DF5C7CCC}"/>
              </a:ext>
            </a:extLst>
          </p:cNvPr>
          <p:cNvSpPr txBox="1"/>
          <p:nvPr/>
        </p:nvSpPr>
        <p:spPr>
          <a:xfrm>
            <a:off x="8350946" y="6117548"/>
            <a:ext cx="1337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00" dirty="0" err="1">
                <a:solidFill>
                  <a:schemeClr val="tx2"/>
                </a:solidFill>
              </a:rPr>
              <a:t>Hello</a:t>
            </a:r>
            <a:r>
              <a:rPr lang="es-ES" sz="1000" dirty="0">
                <a:solidFill>
                  <a:schemeClr val="tx2"/>
                </a:solidFill>
              </a:rPr>
              <a:t> </a:t>
            </a:r>
            <a:r>
              <a:rPr lang="es-ES" sz="1000" dirty="0" err="1">
                <a:solidFill>
                  <a:schemeClr val="tx2"/>
                </a:solidFill>
              </a:rPr>
              <a:t>World</a:t>
            </a:r>
            <a:endParaRPr lang="es-ES" sz="1000" b="1" i="1" dirty="0">
              <a:solidFill>
                <a:schemeClr val="tx2"/>
              </a:solidFill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85CE8B6-D531-270F-48EC-68A363E6F1DE}"/>
              </a:ext>
            </a:extLst>
          </p:cNvPr>
          <p:cNvCxnSpPr>
            <a:cxnSpLocks/>
            <a:stCxn id="4" idx="4"/>
          </p:cNvCxnSpPr>
          <p:nvPr/>
        </p:nvCxnSpPr>
        <p:spPr>
          <a:xfrm rot="5400000">
            <a:off x="5305198" y="4782683"/>
            <a:ext cx="1578428" cy="31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EF91C06-1858-CFBA-893E-DBF4A65906A4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6662057" y="3429000"/>
            <a:ext cx="2357848" cy="2166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E9BD1E-6BC7-45DC-C628-FA4DF650C6FF}"/>
              </a:ext>
            </a:extLst>
          </p:cNvPr>
          <p:cNvSpPr txBox="1"/>
          <p:nvPr/>
        </p:nvSpPr>
        <p:spPr>
          <a:xfrm>
            <a:off x="6503126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beta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302352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En este caso el mensaje se distribuye únicamente a quienes están suscritos a beta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FE7C3-72D4-A0C0-D881-3F716427DEE9}"/>
              </a:ext>
            </a:extLst>
          </p:cNvPr>
          <p:cNvSpPr txBox="1"/>
          <p:nvPr/>
        </p:nvSpPr>
        <p:spPr>
          <a:xfrm>
            <a:off x="2198913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812427D-E2D9-8FB8-5053-F79DC98091D5}"/>
              </a:ext>
            </a:extLst>
          </p:cNvPr>
          <p:cNvCxnSpPr/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EBB398-C7AB-C2A2-D985-62A957C60CBD}"/>
              </a:ext>
            </a:extLst>
          </p:cNvPr>
          <p:cNvSpPr txBox="1"/>
          <p:nvPr/>
        </p:nvSpPr>
        <p:spPr>
          <a:xfrm>
            <a:off x="9515085" y="54105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</a:p>
          <a:p>
            <a:r>
              <a:rPr lang="es-ES" dirty="0"/>
              <a:t>beta</a:t>
            </a:r>
            <a:endParaRPr lang="en-CO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51786A5-5056-55D9-CC59-E3CC23D706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57856" y="3333204"/>
            <a:ext cx="216625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B1BBB3-B751-9F47-39CB-5004F5F9469D}"/>
              </a:ext>
            </a:extLst>
          </p:cNvPr>
          <p:cNvCxnSpPr>
            <a:endCxn id="4" idx="4"/>
          </p:cNvCxnSpPr>
          <p:nvPr/>
        </p:nvCxnSpPr>
        <p:spPr>
          <a:xfrm flipV="1">
            <a:off x="6096000" y="3995057"/>
            <a:ext cx="0" cy="157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D1A9E16-63B3-6839-F60C-5A36636BF7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075C24-3010-4BA0-4BAB-E5B1E147565E}"/>
              </a:ext>
            </a:extLst>
          </p:cNvPr>
          <p:cNvSpPr txBox="1"/>
          <p:nvPr/>
        </p:nvSpPr>
        <p:spPr>
          <a:xfrm>
            <a:off x="6503126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beta</a:t>
            </a:r>
            <a:endParaRPr lang="en-C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0F655-748F-C2AA-9952-27F68D212719}"/>
              </a:ext>
            </a:extLst>
          </p:cNvPr>
          <p:cNvSpPr txBox="1"/>
          <p:nvPr/>
        </p:nvSpPr>
        <p:spPr>
          <a:xfrm>
            <a:off x="1097278" y="6435152"/>
            <a:ext cx="9636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 ES NECESARIO QUE UN CLIENTE ESTE SUSCRITO A UN TEMA PARA ENVIAR UN MENSAJE AL TEMA</a:t>
            </a:r>
            <a:endParaRPr lang="es-E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9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Veamos un ejemplo del funcionamiento esperado…</a:t>
            </a:r>
          </a:p>
          <a:p>
            <a:endParaRPr lang="es-ES" b="1" i="1" dirty="0"/>
          </a:p>
          <a:p>
            <a:pPr marL="0" indent="0">
              <a:buNone/>
            </a:pP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3E5290C-9916-BC2C-CD97-C7AA2988ECDB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79DD55-61E6-9866-5C2E-AEBAD4359DD1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9B919C99-92F8-E5AF-F1A3-E2F701D65222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6757856" y="3333204"/>
            <a:ext cx="216625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29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Inicialmente hay 3 clientes conectados. A, B y C. </a:t>
            </a:r>
          </a:p>
          <a:p>
            <a:r>
              <a:rPr lang="es-ES" dirty="0"/>
              <a:t>Ninguno de los clientes puede recibir mensajes hasta que se suscriban a un </a:t>
            </a:r>
            <a:r>
              <a:rPr lang="es-ES" b="1" i="1" dirty="0"/>
              <a:t>tema</a:t>
            </a:r>
          </a:p>
          <a:p>
            <a:endParaRPr lang="es-ES" b="1" i="1" dirty="0"/>
          </a:p>
          <a:p>
            <a:pPr marL="0" indent="0">
              <a:buNone/>
            </a:pP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3E5290C-9916-BC2C-CD97-C7AA2988ECDB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79DD55-61E6-9866-5C2E-AEBAD4359DD1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9B919C99-92F8-E5AF-F1A3-E2F701D65222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6757856" y="3333204"/>
            <a:ext cx="216625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14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Inicialmente hay 3 clientes conectados. A, B y C. </a:t>
            </a:r>
          </a:p>
          <a:p>
            <a:r>
              <a:rPr lang="es-ES" dirty="0"/>
              <a:t>Ninguno de los clientes puede recibir mensajes hasta que se suscriban a un </a:t>
            </a:r>
            <a:r>
              <a:rPr lang="es-ES" b="1" i="1" dirty="0"/>
              <a:t>tema</a:t>
            </a:r>
          </a:p>
          <a:p>
            <a:endParaRPr lang="es-ES" b="1" i="1" dirty="0"/>
          </a:p>
          <a:p>
            <a:pPr marL="0" indent="0">
              <a:buNone/>
            </a:pP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3E5290C-9916-BC2C-CD97-C7AA2988ECDB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79DD55-61E6-9866-5C2E-AEBAD4359DD1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9B919C99-92F8-E5AF-F1A3-E2F701D65222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6757856" y="3333204"/>
            <a:ext cx="216625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67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Para suscribirse a un tema, el cliente A envía "suscribe alfa".</a:t>
            </a:r>
            <a:endParaRPr lang="es-ES" b="1" i="1" dirty="0"/>
          </a:p>
          <a:p>
            <a:pPr marL="0" indent="0">
              <a:buNone/>
            </a:pP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03E5290C-9916-BC2C-CD97-C7AA2988ECDB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79DD55-61E6-9866-5C2E-AEBAD4359DD1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9B919C99-92F8-E5AF-F1A3-E2F701D65222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6757856" y="3333204"/>
            <a:ext cx="216625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5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Para suscribirse a un tema, el cliente A envía "suscribe alfa".</a:t>
            </a:r>
            <a:endParaRPr lang="es-ES" b="1" i="1" dirty="0"/>
          </a:p>
          <a:p>
            <a:pPr marL="0" indent="0">
              <a:buNone/>
            </a:pP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79DD55-61E6-9866-5C2E-AEBAD4359DD1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9B919C99-92F8-E5AF-F1A3-E2F701D65222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6757856" y="3333204"/>
            <a:ext cx="216625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6FE7C3-72D4-A0C0-D881-3F716427DEE9}"/>
              </a:ext>
            </a:extLst>
          </p:cNvPr>
          <p:cNvSpPr txBox="1"/>
          <p:nvPr/>
        </p:nvSpPr>
        <p:spPr>
          <a:xfrm>
            <a:off x="2304632" y="39187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subscribe alfa</a:t>
            </a:r>
            <a:endParaRPr lang="en-CO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ED17BF25-F8DF-A8F2-644A-827064CEC8D4}"/>
              </a:ext>
            </a:extLst>
          </p:cNvPr>
          <p:cNvCxnSpPr/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60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El cliente C también se suscribe a alfa</a:t>
            </a:r>
            <a:endParaRPr lang="es-ES" b="1" i="1" dirty="0"/>
          </a:p>
          <a:p>
            <a:pPr marL="0" indent="0">
              <a:buNone/>
            </a:pP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79DD55-61E6-9866-5C2E-AEBAD4359DD1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6FE7C3-72D4-A0C0-D881-3F716427DEE9}"/>
              </a:ext>
            </a:extLst>
          </p:cNvPr>
          <p:cNvSpPr txBox="1"/>
          <p:nvPr/>
        </p:nvSpPr>
        <p:spPr>
          <a:xfrm>
            <a:off x="2198913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812427D-E2D9-8FB8-5053-F79DC98091D5}"/>
              </a:ext>
            </a:extLst>
          </p:cNvPr>
          <p:cNvCxnSpPr/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60AE643-21CC-1DD8-E6FF-BDDF163B0955}"/>
              </a:ext>
            </a:extLst>
          </p:cNvPr>
          <p:cNvCxnSpPr>
            <a:stCxn id="7" idx="0"/>
            <a:endCxn id="4" idx="6"/>
          </p:cNvCxnSpPr>
          <p:nvPr/>
        </p:nvCxnSpPr>
        <p:spPr>
          <a:xfrm rot="16200000" flipV="1">
            <a:off x="6757855" y="3333203"/>
            <a:ext cx="2166253" cy="23578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575F21-4996-2334-2AEF-8ECA45A8759A}"/>
              </a:ext>
            </a:extLst>
          </p:cNvPr>
          <p:cNvSpPr txBox="1"/>
          <p:nvPr/>
        </p:nvSpPr>
        <p:spPr>
          <a:xfrm>
            <a:off x="8527750" y="39950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subscribe alfa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12410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 individual 2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9232054" cy="4023360"/>
          </a:xfrm>
        </p:spPr>
        <p:txBody>
          <a:bodyPr>
            <a:normAutofit/>
          </a:bodyPr>
          <a:lstStyle/>
          <a:p>
            <a:r>
              <a:rPr lang="es-ES" dirty="0"/>
              <a:t>El cliente C también se suscribe a alfa</a:t>
            </a:r>
            <a:endParaRPr lang="es-ES" b="1" i="1" dirty="0"/>
          </a:p>
          <a:p>
            <a:pPr marL="0" indent="0">
              <a:buNone/>
            </a:pPr>
            <a:endParaRPr lang="es-ES" b="1" i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4F9B52-0248-8A4D-2495-1DCB4950FDB3}"/>
              </a:ext>
            </a:extLst>
          </p:cNvPr>
          <p:cNvSpPr/>
          <p:nvPr/>
        </p:nvSpPr>
        <p:spPr>
          <a:xfrm>
            <a:off x="5529942" y="2862942"/>
            <a:ext cx="1132115" cy="1132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67F8E4-1754-038B-65B7-39F7469F4620}"/>
              </a:ext>
            </a:extLst>
          </p:cNvPr>
          <p:cNvSpPr/>
          <p:nvPr/>
        </p:nvSpPr>
        <p:spPr>
          <a:xfrm>
            <a:off x="2889067" y="5573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64C68-7DD0-F186-F50C-0488A4E70749}"/>
              </a:ext>
            </a:extLst>
          </p:cNvPr>
          <p:cNvSpPr/>
          <p:nvPr/>
        </p:nvSpPr>
        <p:spPr>
          <a:xfrm>
            <a:off x="5812970" y="5573484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0086B-C18C-BDDD-C113-A73813347428}"/>
              </a:ext>
            </a:extLst>
          </p:cNvPr>
          <p:cNvSpPr/>
          <p:nvPr/>
        </p:nvSpPr>
        <p:spPr>
          <a:xfrm>
            <a:off x="8736876" y="559525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/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79DD55-61E6-9866-5C2E-AEBAD4359DD1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rot="5400000" flipH="1" flipV="1">
            <a:off x="5306786" y="4784271"/>
            <a:ext cx="1578427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6FE7C3-72D4-A0C0-D881-3F716427DEE9}"/>
              </a:ext>
            </a:extLst>
          </p:cNvPr>
          <p:cNvSpPr txBox="1"/>
          <p:nvPr/>
        </p:nvSpPr>
        <p:spPr>
          <a:xfrm>
            <a:off x="2198913" y="5465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812427D-E2D9-8FB8-5053-F79DC98091D5}"/>
              </a:ext>
            </a:extLst>
          </p:cNvPr>
          <p:cNvCxnSpPr/>
          <p:nvPr/>
        </p:nvCxnSpPr>
        <p:spPr>
          <a:xfrm rot="5400000" flipH="1" flipV="1">
            <a:off x="3278778" y="3322319"/>
            <a:ext cx="214448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60AE643-21CC-1DD8-E6FF-BDDF163B0955}"/>
              </a:ext>
            </a:extLst>
          </p:cNvPr>
          <p:cNvCxnSpPr>
            <a:stCxn id="7" idx="0"/>
            <a:endCxn id="4" idx="6"/>
          </p:cNvCxnSpPr>
          <p:nvPr/>
        </p:nvCxnSpPr>
        <p:spPr>
          <a:xfrm rot="16200000" flipV="1">
            <a:off x="6757855" y="3333203"/>
            <a:ext cx="2166253" cy="23578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A386AF39-786F-73DC-296D-483CBBF143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57856" y="3333204"/>
            <a:ext cx="2166253" cy="235784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D289CF-2464-B279-B3D6-65519E7C36F5}"/>
              </a:ext>
            </a:extLst>
          </p:cNvPr>
          <p:cNvSpPr txBox="1"/>
          <p:nvPr/>
        </p:nvSpPr>
        <p:spPr>
          <a:xfrm>
            <a:off x="9515085" y="54105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alfa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508169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4228</TotalTime>
  <Words>837</Words>
  <Application>Microsoft Macintosh PowerPoint</Application>
  <PresentationFormat>Widescreen</PresentationFormat>
  <Paragraphs>245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Retrospección</vt:lpstr>
      <vt:lpstr>Taller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  <vt:lpstr>Taller individual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Niño</cp:lastModifiedBy>
  <cp:revision>63</cp:revision>
  <dcterms:created xsi:type="dcterms:W3CDTF">2019-02-03T15:35:16Z</dcterms:created>
  <dcterms:modified xsi:type="dcterms:W3CDTF">2023-08-17T20:56:17Z</dcterms:modified>
</cp:coreProperties>
</file>