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6" r:id="rId5"/>
    <p:sldId id="262" r:id="rId6"/>
    <p:sldId id="265" r:id="rId7"/>
    <p:sldId id="267" r:id="rId8"/>
    <p:sldId id="264" r:id="rId9"/>
    <p:sldId id="263" r:id="rId10"/>
    <p:sldId id="268" r:id="rId11"/>
    <p:sldId id="269" r:id="rId12"/>
    <p:sldId id="271" r:id="rId13"/>
    <p:sldId id="270" r:id="rId14"/>
    <p:sldId id="272" r:id="rId15"/>
    <p:sldId id="293" r:id="rId16"/>
    <p:sldId id="273" r:id="rId17"/>
    <p:sldId id="287" r:id="rId18"/>
    <p:sldId id="274" r:id="rId19"/>
    <p:sldId id="292" r:id="rId20"/>
    <p:sldId id="288" r:id="rId21"/>
    <p:sldId id="289" r:id="rId22"/>
    <p:sldId id="277" r:id="rId23"/>
    <p:sldId id="278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52"/>
  </p:normalViewPr>
  <p:slideViewPr>
    <p:cSldViewPr snapToGrid="0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2/08/24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2/08/24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650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2/08/24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2/08/24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2/08/24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2/08/24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870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2/08/24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50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2/08/24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6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2/08/24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9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E5428F-4F43-4132-90EE-793D4105280B}" type="datetimeFigureOut">
              <a:rPr lang="es-CO" smtClean="0"/>
              <a:t>2/08/24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288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5428F-4F43-4132-90EE-793D4105280B}" type="datetimeFigureOut">
              <a:rPr lang="es-CO" smtClean="0"/>
              <a:t>2/08/24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355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E5428F-4F43-4132-90EE-793D4105280B}" type="datetimeFigureOut">
              <a:rPr lang="es-CO" smtClean="0"/>
              <a:t>2/08/24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8A289C-33B5-464B-8095-A41E3CB9F808}" type="slidenum">
              <a:rPr lang="es-CO" smtClean="0"/>
              <a:t>‹#›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6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Semana 1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Introducción a la redes</a:t>
            </a:r>
          </a:p>
          <a:p>
            <a:r>
              <a:rPr lang="es-ES" dirty="0"/>
              <a:t>Integrador 1</a:t>
            </a:r>
          </a:p>
          <a:p>
            <a:r>
              <a:rPr lang="es-ES" dirty="0"/>
              <a:t>INGENIERÍA TELEMÁTICA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7823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obtener las dirección IP asociadas a un equipo dentro de una red determinada, nos permite saber si el host es </a:t>
            </a:r>
            <a:r>
              <a:rPr lang="es-ES" i="1" dirty="0"/>
              <a:t>alcanzable </a:t>
            </a:r>
            <a:r>
              <a:rPr lang="es-ES" dirty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/>
              <a:t>Saber si un host es alcanzable</a:t>
            </a:r>
          </a:p>
          <a:p>
            <a:pPr marL="0" indent="0">
              <a:buNone/>
            </a:pPr>
            <a:r>
              <a:rPr lang="es-CO" sz="2400" dirty="0" err="1">
                <a:latin typeface="Consolas" panose="020B0609020204030204" pitchFamily="49" charset="0"/>
              </a:rPr>
              <a:t>InetAddress</a:t>
            </a:r>
            <a:r>
              <a:rPr lang="es-CO" sz="2400" dirty="0">
                <a:latin typeface="Consolas" panose="020B0609020204030204" pitchFamily="49" charset="0"/>
              </a:rPr>
              <a:t> </a:t>
            </a:r>
            <a:r>
              <a:rPr lang="es-CO" sz="2400" dirty="0" err="1">
                <a:latin typeface="Consolas" panose="020B0609020204030204" pitchFamily="49" charset="0"/>
              </a:rPr>
              <a:t>address</a:t>
            </a:r>
            <a:r>
              <a:rPr lang="es-CO" sz="2400" dirty="0">
                <a:latin typeface="Consolas" panose="020B0609020204030204" pitchFamily="49" charset="0"/>
              </a:rPr>
              <a:t> = </a:t>
            </a:r>
            <a:r>
              <a:rPr lang="es-CO" sz="2400" dirty="0" err="1">
                <a:latin typeface="Consolas" panose="020B0609020204030204" pitchFamily="49" charset="0"/>
              </a:rPr>
              <a:t>InetAddress.</a:t>
            </a:r>
            <a:r>
              <a:rPr lang="es-CO" sz="2400" i="1" dirty="0" err="1">
                <a:latin typeface="Consolas" panose="020B0609020204030204" pitchFamily="49" charset="0"/>
              </a:rPr>
              <a:t>getByName</a:t>
            </a:r>
            <a:r>
              <a:rPr lang="es-CO" sz="2400" i="1" dirty="0">
                <a:latin typeface="Consolas" panose="020B0609020204030204" pitchFamily="49" charset="0"/>
              </a:rPr>
              <a:t>("192.168.0.15");</a:t>
            </a:r>
          </a:p>
          <a:p>
            <a:pPr marL="0" indent="0">
              <a:buNone/>
            </a:pPr>
            <a:r>
              <a:rPr lang="es-CO" sz="2400" dirty="0" err="1">
                <a:latin typeface="Consolas" panose="020B0609020204030204" pitchFamily="49" charset="0"/>
              </a:rPr>
              <a:t>address.isReachable</a:t>
            </a:r>
            <a:r>
              <a:rPr lang="es-CO" sz="2400" dirty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Le da al host externo 500 milisegundos para responder.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6652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Nos permite obtener las dirección IP asociadas a un equipo dentro de una red determinada, nos permite saber si el host es </a:t>
            </a:r>
            <a:r>
              <a:rPr lang="es-ES" i="1" dirty="0"/>
              <a:t>alcanzable </a:t>
            </a:r>
            <a:r>
              <a:rPr lang="es-ES" dirty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/>
              <a:t>Saber direcciones IP de host bien conocidos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address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getByName</a:t>
            </a:r>
            <a:r>
              <a:rPr lang="es-CO" i="1" dirty="0">
                <a:latin typeface="Consolas" panose="020B0609020204030204" pitchFamily="49" charset="0"/>
              </a:rPr>
              <a:t>("www.google.com");</a:t>
            </a:r>
          </a:p>
          <a:p>
            <a:pPr marL="0" indent="0">
              <a:buNone/>
            </a:pPr>
            <a:r>
              <a:rPr lang="es-ES" i="1" dirty="0" err="1">
                <a:latin typeface="Consolas" panose="020B0609020204030204" pitchFamily="49" charset="0"/>
              </a:rPr>
              <a:t>address.getHostName</a:t>
            </a:r>
            <a:r>
              <a:rPr lang="es-ES" i="1" dirty="0">
                <a:latin typeface="Consolas" panose="020B0609020204030204" pitchFamily="49" charset="0"/>
              </a:rPr>
              <a:t>();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177983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Trivia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146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11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¿Cuántas interfaces tiene?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26" name="Picture 2" descr="Resultado de imagen para switch capa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607"/>
          <a:stretch/>
        </p:blipFill>
        <p:spPr bwMode="auto">
          <a:xfrm>
            <a:off x="3646908" y="2780781"/>
            <a:ext cx="4762500" cy="21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/>
          <p:cNvSpPr txBox="1"/>
          <p:nvPr/>
        </p:nvSpPr>
        <p:spPr>
          <a:xfrm>
            <a:off x="7423355" y="5222762"/>
            <a:ext cx="3834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Tiene 8 interfaces. Cada una con la posibilidad de tener una dirección IPv4/IPv6</a:t>
            </a:r>
            <a:endParaRPr lang="es-CO" dirty="0"/>
          </a:p>
        </p:txBody>
      </p:sp>
      <p:cxnSp>
        <p:nvCxnSpPr>
          <p:cNvPr id="6" name="Conector recto de flecha 5"/>
          <p:cNvCxnSpPr/>
          <p:nvPr/>
        </p:nvCxnSpPr>
        <p:spPr>
          <a:xfrm flipH="1" flipV="1">
            <a:off x="5751871" y="4552335"/>
            <a:ext cx="1671484" cy="99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 flipV="1">
            <a:off x="5948517" y="4528087"/>
            <a:ext cx="1474838" cy="10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4" idx="1"/>
          </p:cNvCxnSpPr>
          <p:nvPr/>
        </p:nvCxnSpPr>
        <p:spPr>
          <a:xfrm flipH="1" flipV="1">
            <a:off x="6126480" y="4501326"/>
            <a:ext cx="1296875" cy="118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6320368" y="4449234"/>
            <a:ext cx="1102987" cy="109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 flipH="1" flipV="1">
            <a:off x="6523568" y="4385804"/>
            <a:ext cx="899787" cy="115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H="1" flipV="1">
            <a:off x="6735234" y="4358754"/>
            <a:ext cx="688121" cy="1177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 flipH="1" flipV="1">
            <a:off x="6929968" y="4305300"/>
            <a:ext cx="493387" cy="1240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" idx="1"/>
          </p:cNvCxnSpPr>
          <p:nvPr/>
        </p:nvCxnSpPr>
        <p:spPr>
          <a:xfrm flipH="1" flipV="1">
            <a:off x="7116234" y="4258734"/>
            <a:ext cx="307121" cy="142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16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0640-03C4-8D71-C356-28C3B91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RED DOMÉSTICA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7D5C-4A66-C1E8-981E-5407B7A74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30476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8901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>
              <a:solidFill>
                <a:srgbClr val="7030A0"/>
              </a:solidFill>
            </a:endParaRPr>
          </a:p>
          <a:p>
            <a:r>
              <a:rPr lang="es-ES" dirty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>
                <a:solidFill>
                  <a:srgbClr val="7030A0"/>
                </a:solidFill>
              </a:rPr>
              <a:t>   * </a:t>
            </a:r>
            <a:r>
              <a:rPr lang="es-ES" u="sng" dirty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     192.168.200.0</a:t>
            </a:r>
            <a:endParaRPr lang="es-CO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2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192.168.200.56</a:t>
            </a:r>
            <a:endParaRPr lang="es-CO" dirty="0"/>
          </a:p>
        </p:txBody>
      </p:sp>
      <p:sp>
        <p:nvSpPr>
          <p:cNvPr id="23" name="CuadroTexto 22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192.168.200.18</a:t>
            </a:r>
            <a:endParaRPr lang="es-CO" dirty="0"/>
          </a:p>
        </p:txBody>
      </p:sp>
      <p:sp>
        <p:nvSpPr>
          <p:cNvPr id="25" name="CuadroTexto 24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192.168.200.15</a:t>
            </a:r>
            <a:endParaRPr lang="es-CO" dirty="0"/>
          </a:p>
        </p:txBody>
      </p:sp>
      <p:sp>
        <p:nvSpPr>
          <p:cNvPr id="26" name="CuadroTexto 25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192.168.200.53</a:t>
            </a:r>
            <a:endParaRPr lang="es-CO" dirty="0"/>
          </a:p>
        </p:txBody>
      </p:sp>
      <p:sp>
        <p:nvSpPr>
          <p:cNvPr id="28" name="CuadroTexto 27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192.168.200.25</a:t>
            </a:r>
            <a:endParaRPr lang="es-CO" dirty="0"/>
          </a:p>
        </p:txBody>
      </p:sp>
      <p:sp>
        <p:nvSpPr>
          <p:cNvPr id="29" name="CuadroTexto 28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192.168.200.115</a:t>
            </a:r>
            <a:endParaRPr lang="es-CO" dirty="0"/>
          </a:p>
        </p:txBody>
      </p:sp>
      <p:sp>
        <p:nvSpPr>
          <p:cNvPr id="30" name="CuadroTexto 29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255.255.255.0</a:t>
            </a:r>
            <a:endParaRPr lang="es-CO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192.168.200.0 / 24</a:t>
            </a:r>
            <a:endParaRPr lang="es-CO" dirty="0"/>
          </a:p>
        </p:txBody>
      </p:sp>
      <p:sp>
        <p:nvSpPr>
          <p:cNvPr id="18" name="CuadroTexto 17"/>
          <p:cNvSpPr txBox="1"/>
          <p:nvPr/>
        </p:nvSpPr>
        <p:spPr>
          <a:xfrm>
            <a:off x="268615" y="2476818"/>
            <a:ext cx="2978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7030A0"/>
                </a:solidFill>
              </a:rPr>
              <a:t>Si multiplico bit a bit la máscara de subred con una dirección IP de host cualquiera, el resultado es la dirección de subred:</a:t>
            </a:r>
          </a:p>
          <a:p>
            <a:endParaRPr lang="es-ES" dirty="0">
              <a:solidFill>
                <a:srgbClr val="7030A0"/>
              </a:solidFill>
            </a:endParaRPr>
          </a:p>
          <a:p>
            <a:r>
              <a:rPr lang="es-ES" dirty="0">
                <a:solidFill>
                  <a:srgbClr val="7030A0"/>
                </a:solidFill>
              </a:rPr>
              <a:t>      255.255.255.0</a:t>
            </a:r>
          </a:p>
          <a:p>
            <a:r>
              <a:rPr lang="es-ES" dirty="0">
                <a:solidFill>
                  <a:srgbClr val="7030A0"/>
                </a:solidFill>
              </a:rPr>
              <a:t>   * </a:t>
            </a:r>
            <a:r>
              <a:rPr lang="es-ES" u="sng" dirty="0">
                <a:solidFill>
                  <a:srgbClr val="7030A0"/>
                </a:solidFill>
              </a:rPr>
              <a:t>192.168.200.53</a:t>
            </a:r>
          </a:p>
          <a:p>
            <a:r>
              <a:rPr lang="es-ES" dirty="0">
                <a:solidFill>
                  <a:srgbClr val="7030A0"/>
                </a:solidFill>
              </a:rPr>
              <a:t>      192.168.200.0</a:t>
            </a:r>
            <a:endParaRPr lang="es-CO" dirty="0">
              <a:solidFill>
                <a:srgbClr val="7030A0"/>
              </a:solidFill>
            </a:endParaRPr>
          </a:p>
        </p:txBody>
      </p:sp>
      <p:cxnSp>
        <p:nvCxnSpPr>
          <p:cNvPr id="4" name="Conector angular 3"/>
          <p:cNvCxnSpPr>
            <a:stCxn id="18" idx="2"/>
            <a:endCxn id="21" idx="1"/>
          </p:cNvCxnSpPr>
          <p:nvPr/>
        </p:nvCxnSpPr>
        <p:spPr>
          <a:xfrm rot="16200000" flipH="1">
            <a:off x="2952044" y="3868043"/>
            <a:ext cx="794826" cy="318302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2577965" y="5856966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Por lo tanto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55481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0640-03C4-8D71-C356-28C3B9145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RED DE SALAS CÓMPUTO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27D5C-4A66-C1E8-981E-5407B7A74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8831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OSI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1113494" y="5587807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1113494" y="4977798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1113494" y="4367789"/>
            <a:ext cx="1708356" cy="59485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1113494" y="3757780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1113494" y="3147771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1113494" y="2537762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0" name="Rectángulo 9"/>
          <p:cNvSpPr/>
          <p:nvPr/>
        </p:nvSpPr>
        <p:spPr>
          <a:xfrm>
            <a:off x="1113494" y="192775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198374" y="1818968"/>
            <a:ext cx="58895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 API de </a:t>
            </a:r>
            <a:r>
              <a:rPr lang="en-US" dirty="0" err="1"/>
              <a:t>programación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red de JAVA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implementaciones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capas</a:t>
            </a:r>
            <a:r>
              <a:rPr lang="en-US" dirty="0"/>
              <a:t> de </a:t>
            </a:r>
            <a:r>
              <a:rPr lang="en-US" dirty="0" err="1"/>
              <a:t>Transporte</a:t>
            </a:r>
            <a:r>
              <a:rPr lang="en-US" dirty="0"/>
              <a:t>, </a:t>
            </a:r>
            <a:r>
              <a:rPr lang="en-US" dirty="0" err="1"/>
              <a:t>sesión</a:t>
            </a:r>
            <a:r>
              <a:rPr lang="en-US" dirty="0"/>
              <a:t>, </a:t>
            </a:r>
            <a:r>
              <a:rPr lang="en-US" dirty="0" err="1"/>
              <a:t>presentación</a:t>
            </a:r>
            <a:r>
              <a:rPr lang="en-US" dirty="0"/>
              <a:t> y </a:t>
            </a:r>
            <a:r>
              <a:rPr lang="en-US" dirty="0" err="1"/>
              <a:t>aplicación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información</a:t>
            </a:r>
            <a:r>
              <a:rPr lang="en-US" dirty="0"/>
              <a:t> de la </a:t>
            </a:r>
            <a:r>
              <a:rPr lang="en-US" dirty="0" err="1"/>
              <a:t>capa</a:t>
            </a:r>
            <a:r>
              <a:rPr lang="en-US" dirty="0"/>
              <a:t> de red para </a:t>
            </a:r>
            <a:r>
              <a:rPr lang="en-US" dirty="0" err="1"/>
              <a:t>identificar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participantes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red.</a:t>
            </a:r>
            <a:endParaRPr lang="es-CO" dirty="0"/>
          </a:p>
        </p:txBody>
      </p:sp>
      <p:cxnSp>
        <p:nvCxnSpPr>
          <p:cNvPr id="13" name="Conector recto 12"/>
          <p:cNvCxnSpPr/>
          <p:nvPr/>
        </p:nvCxnSpPr>
        <p:spPr>
          <a:xfrm>
            <a:off x="3026151" y="1927753"/>
            <a:ext cx="0" cy="2364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3026151" y="325538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3026150" y="4648363"/>
            <a:ext cx="8652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37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 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83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4944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de los PC pertenece a la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64CF08-EB27-054C-A2E0-8A93CFBF4992}"/>
              </a:ext>
            </a:extLst>
          </p:cNvPr>
          <p:cNvSpPr/>
          <p:nvPr/>
        </p:nvSpPr>
        <p:spPr>
          <a:xfrm>
            <a:off x="884014" y="3236352"/>
            <a:ext cx="760396" cy="7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PC8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824421-968D-4941-9DBF-674DD55AE4DE}"/>
              </a:ext>
            </a:extLst>
          </p:cNvPr>
          <p:cNvSpPr txBox="1"/>
          <p:nvPr/>
        </p:nvSpPr>
        <p:spPr>
          <a:xfrm>
            <a:off x="127344" y="5338053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192.168.194.2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1E7254F-EF42-1B4B-ACB0-2F1B97133021}"/>
              </a:ext>
            </a:extLst>
          </p:cNvPr>
          <p:cNvSpPr/>
          <p:nvPr/>
        </p:nvSpPr>
        <p:spPr>
          <a:xfrm>
            <a:off x="884014" y="4577657"/>
            <a:ext cx="760396" cy="7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PC9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C740CF-7541-F540-A4DB-D222795BABE2}"/>
              </a:ext>
            </a:extLst>
          </p:cNvPr>
          <p:cNvSpPr txBox="1"/>
          <p:nvPr/>
        </p:nvSpPr>
        <p:spPr>
          <a:xfrm>
            <a:off x="127343" y="4015705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192.168.228.89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EF02709-6605-5549-B905-798F17E55D1E}"/>
              </a:ext>
            </a:extLst>
          </p:cNvPr>
          <p:cNvSpPr/>
          <p:nvPr/>
        </p:nvSpPr>
        <p:spPr>
          <a:xfrm>
            <a:off x="874294" y="1895048"/>
            <a:ext cx="760396" cy="760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PC7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361D32E-49CE-AE47-994E-739E83DD9A55}"/>
              </a:ext>
            </a:extLst>
          </p:cNvPr>
          <p:cNvSpPr txBox="1"/>
          <p:nvPr/>
        </p:nvSpPr>
        <p:spPr>
          <a:xfrm>
            <a:off x="147586" y="2655444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192.168.200.149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25833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la dirección de subred?</a:t>
            </a:r>
            <a:endParaRPr lang="es-CO" dirty="0"/>
          </a:p>
        </p:txBody>
      </p:sp>
      <p:sp>
        <p:nvSpPr>
          <p:cNvPr id="4" name="Rectángulo 3"/>
          <p:cNvSpPr/>
          <p:nvPr/>
        </p:nvSpPr>
        <p:spPr>
          <a:xfrm>
            <a:off x="5313145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PC1</a:t>
            </a:r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5313145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PC3</a:t>
            </a:r>
            <a:endParaRPr lang="es-CO" dirty="0"/>
          </a:p>
        </p:txBody>
      </p:sp>
      <p:sp>
        <p:nvSpPr>
          <p:cNvPr id="6" name="Rectángulo 5"/>
          <p:cNvSpPr/>
          <p:nvPr/>
        </p:nvSpPr>
        <p:spPr>
          <a:xfrm>
            <a:off x="5313145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PC5</a:t>
            </a:r>
            <a:endParaRPr lang="es-CO" dirty="0"/>
          </a:p>
        </p:txBody>
      </p:sp>
      <p:sp>
        <p:nvSpPr>
          <p:cNvPr id="7" name="Rectángulo 6"/>
          <p:cNvSpPr/>
          <p:nvPr/>
        </p:nvSpPr>
        <p:spPr>
          <a:xfrm>
            <a:off x="6293318" y="26854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PC2</a:t>
            </a:r>
            <a:endParaRPr lang="es-CO" dirty="0"/>
          </a:p>
        </p:txBody>
      </p:sp>
      <p:sp>
        <p:nvSpPr>
          <p:cNvPr id="8" name="Rectángulo 7"/>
          <p:cNvSpPr/>
          <p:nvPr/>
        </p:nvSpPr>
        <p:spPr>
          <a:xfrm>
            <a:off x="6293318" y="3595034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PC4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6293318" y="4533495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PC6</a:t>
            </a:r>
            <a:endParaRPr lang="es-CO" dirty="0"/>
          </a:p>
        </p:txBody>
      </p:sp>
      <p:sp>
        <p:nvSpPr>
          <p:cNvPr id="10" name="CuadroTexto 9"/>
          <p:cNvSpPr txBox="1"/>
          <p:nvPr/>
        </p:nvSpPr>
        <p:spPr>
          <a:xfrm>
            <a:off x="72959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192.168.204.56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2959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192.168.207.18</a:t>
            </a:r>
            <a:endParaRPr lang="es-CO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2959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192.168.205.15</a:t>
            </a:r>
            <a:endParaRPr lang="es-CO" dirty="0"/>
          </a:p>
        </p:txBody>
      </p:sp>
      <p:sp>
        <p:nvSpPr>
          <p:cNvPr id="13" name="CuadroTexto 12"/>
          <p:cNvSpPr txBox="1"/>
          <p:nvPr/>
        </p:nvSpPr>
        <p:spPr>
          <a:xfrm>
            <a:off x="2876349" y="2800952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192.168.223.53</a:t>
            </a:r>
            <a:endParaRPr lang="es-CO" dirty="0"/>
          </a:p>
        </p:txBody>
      </p:sp>
      <p:sp>
        <p:nvSpPr>
          <p:cNvPr id="14" name="CuadroTexto 13"/>
          <p:cNvSpPr txBox="1"/>
          <p:nvPr/>
        </p:nvSpPr>
        <p:spPr>
          <a:xfrm>
            <a:off x="2876349" y="3787539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192.168.213.25</a:t>
            </a:r>
            <a:endParaRPr lang="es-CO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876349" y="4726000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/>
              <a:t>192.168.220.115</a:t>
            </a:r>
            <a:endParaRPr lang="es-CO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282665" y="1830487"/>
            <a:ext cx="2213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Máscara: 255.255.224.0</a:t>
            </a:r>
            <a:endParaRPr lang="es-CO" dirty="0"/>
          </a:p>
        </p:txBody>
      </p:sp>
      <p:sp>
        <p:nvSpPr>
          <p:cNvPr id="17" name="CuadroTexto 16"/>
          <p:cNvSpPr txBox="1"/>
          <p:nvPr/>
        </p:nvSpPr>
        <p:spPr>
          <a:xfrm>
            <a:off x="4940968" y="5533801"/>
            <a:ext cx="270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dirección de subred es</a:t>
            </a:r>
          </a:p>
          <a:p>
            <a:r>
              <a:rPr lang="es-ES" dirty="0"/>
              <a:t>192.168.192.0 </a:t>
            </a:r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564CF08-EB27-054C-A2E0-8A93CFBF4992}"/>
              </a:ext>
            </a:extLst>
          </p:cNvPr>
          <p:cNvSpPr/>
          <p:nvPr/>
        </p:nvSpPr>
        <p:spPr>
          <a:xfrm>
            <a:off x="884014" y="3236352"/>
            <a:ext cx="760396" cy="7603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PC8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C824421-968D-4941-9DBF-674DD55AE4DE}"/>
              </a:ext>
            </a:extLst>
          </p:cNvPr>
          <p:cNvSpPr txBox="1"/>
          <p:nvPr/>
        </p:nvSpPr>
        <p:spPr>
          <a:xfrm>
            <a:off x="127344" y="5338053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192.168.194.2</a:t>
            </a:r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1E7254F-EF42-1B4B-ACB0-2F1B97133021}"/>
              </a:ext>
            </a:extLst>
          </p:cNvPr>
          <p:cNvSpPr/>
          <p:nvPr/>
        </p:nvSpPr>
        <p:spPr>
          <a:xfrm>
            <a:off x="884014" y="4577657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PC9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C740CF-7541-F540-A4DB-D222795BABE2}"/>
              </a:ext>
            </a:extLst>
          </p:cNvPr>
          <p:cNvSpPr txBox="1"/>
          <p:nvPr/>
        </p:nvSpPr>
        <p:spPr>
          <a:xfrm>
            <a:off x="127343" y="4015705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192.168.228.89</a:t>
            </a:r>
            <a:endParaRPr lang="es-CO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EF02709-6605-5549-B905-798F17E55D1E}"/>
              </a:ext>
            </a:extLst>
          </p:cNvPr>
          <p:cNvSpPr/>
          <p:nvPr/>
        </p:nvSpPr>
        <p:spPr>
          <a:xfrm>
            <a:off x="874294" y="1895048"/>
            <a:ext cx="760396" cy="760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PC7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361D32E-49CE-AE47-994E-739E83DD9A55}"/>
              </a:ext>
            </a:extLst>
          </p:cNvPr>
          <p:cNvSpPr txBox="1"/>
          <p:nvPr/>
        </p:nvSpPr>
        <p:spPr>
          <a:xfrm>
            <a:off x="147586" y="2655444"/>
            <a:ext cx="2213811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192.168.200.149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66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/>
              <a:t>Ethernet y Wifi definen los medios físicos y protocolos de transmisión para que varios dispositivos se comuniquen a la vez sin colisiones.</a:t>
            </a:r>
          </a:p>
          <a:p>
            <a:endParaRPr lang="es-ES" dirty="0"/>
          </a:p>
          <a:p>
            <a:r>
              <a:rPr lang="es-ES" dirty="0"/>
              <a:t>Una tarjeta de </a:t>
            </a:r>
            <a:r>
              <a:rPr lang="es-ES" b="1" i="1" dirty="0"/>
              <a:t>red</a:t>
            </a:r>
            <a:r>
              <a:rPr lang="es-ES" dirty="0"/>
              <a:t> tiene </a:t>
            </a:r>
            <a:r>
              <a:rPr lang="es-ES" b="1" i="1" dirty="0"/>
              <a:t>interfaces</a:t>
            </a:r>
            <a:r>
              <a:rPr lang="es-ES" dirty="0"/>
              <a:t> las cuales permiten el acceso a la red a través de puertos.</a:t>
            </a:r>
          </a:p>
          <a:p>
            <a:endParaRPr lang="es-ES" dirty="0"/>
          </a:p>
          <a:p>
            <a:r>
              <a:rPr lang="es-ES" dirty="0"/>
              <a:t>Una </a:t>
            </a:r>
            <a:r>
              <a:rPr lang="es-ES" b="1" dirty="0"/>
              <a:t>interfaz</a:t>
            </a:r>
            <a:r>
              <a:rPr lang="es-ES" dirty="0"/>
              <a:t> puede ser cableada o inalámbrica.</a:t>
            </a:r>
            <a:endParaRPr lang="es-CO" dirty="0"/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Físico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5951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/>
              <a:t>Ethernet y Wifi definen los medios físicos y protocolos de transmisión para que varios dispositivos se comuniquen a la vez sin colisiones.</a:t>
            </a:r>
          </a:p>
          <a:p>
            <a:endParaRPr lang="es-ES" dirty="0"/>
          </a:p>
          <a:p>
            <a:r>
              <a:rPr lang="es-ES" dirty="0"/>
              <a:t>Una tarjeta de </a:t>
            </a:r>
            <a:r>
              <a:rPr lang="es-ES" b="1" i="1" dirty="0"/>
              <a:t>red</a:t>
            </a:r>
            <a:r>
              <a:rPr lang="es-ES" dirty="0"/>
              <a:t> tiene </a:t>
            </a:r>
            <a:r>
              <a:rPr lang="es-ES" b="1" i="1" dirty="0"/>
              <a:t>interfaces</a:t>
            </a:r>
            <a:r>
              <a:rPr lang="es-ES" dirty="0"/>
              <a:t> las cuales permiten el acceso a la red a través de puertos.</a:t>
            </a:r>
          </a:p>
          <a:p>
            <a:endParaRPr lang="es-ES" dirty="0"/>
          </a:p>
          <a:p>
            <a:r>
              <a:rPr lang="es-ES" dirty="0"/>
              <a:t>Una </a:t>
            </a:r>
            <a:r>
              <a:rPr lang="es-ES" b="1" dirty="0"/>
              <a:t>interfaz</a:t>
            </a:r>
            <a:r>
              <a:rPr lang="es-ES" dirty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 cableada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Ethernet</a:t>
            </a:r>
          </a:p>
          <a:p>
            <a:pPr algn="ctr"/>
            <a:r>
              <a:rPr lang="es-ES" dirty="0"/>
              <a:t>(IEEE 802.3)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6450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/>
              <a:t>Ethernet y Wifi definen los medios físicos y protocolos de transmisión para que varios dispositivos se comuniquen a la vez sin colisiones.</a:t>
            </a:r>
          </a:p>
          <a:p>
            <a:endParaRPr lang="es-ES" dirty="0"/>
          </a:p>
          <a:p>
            <a:r>
              <a:rPr lang="es-ES" dirty="0"/>
              <a:t>Una tarjeta de </a:t>
            </a:r>
            <a:r>
              <a:rPr lang="es-ES" b="1" i="1" dirty="0"/>
              <a:t>red</a:t>
            </a:r>
            <a:r>
              <a:rPr lang="es-ES" dirty="0"/>
              <a:t> tiene </a:t>
            </a:r>
            <a:r>
              <a:rPr lang="es-ES" b="1" i="1" dirty="0"/>
              <a:t>interfaces</a:t>
            </a:r>
            <a:r>
              <a:rPr lang="es-ES" dirty="0"/>
              <a:t> las cuales permiten el acceso a la red a través de puertos.</a:t>
            </a:r>
          </a:p>
          <a:p>
            <a:endParaRPr lang="es-ES" dirty="0"/>
          </a:p>
          <a:p>
            <a:r>
              <a:rPr lang="es-ES" dirty="0"/>
              <a:t>Una </a:t>
            </a:r>
            <a:r>
              <a:rPr lang="es-ES" b="1" dirty="0"/>
              <a:t>interfaz</a:t>
            </a:r>
            <a:r>
              <a:rPr lang="es-ES" dirty="0"/>
              <a:t> puede ser cableada o inalámbrica.</a:t>
            </a:r>
            <a:endParaRPr lang="es-CO" dirty="0"/>
          </a:p>
        </p:txBody>
      </p:sp>
      <p:sp>
        <p:nvSpPr>
          <p:cNvPr id="18" name="Rectángulo 17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Red inalámbrica</a:t>
            </a:r>
            <a:endParaRPr lang="es-CO" dirty="0"/>
          </a:p>
        </p:txBody>
      </p:sp>
      <p:sp>
        <p:nvSpPr>
          <p:cNvPr id="19" name="Rectángulo 18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WiFi</a:t>
            </a:r>
            <a:endParaRPr lang="es-ES" dirty="0"/>
          </a:p>
          <a:p>
            <a:pPr algn="ctr"/>
            <a:r>
              <a:rPr lang="es-ES" dirty="0"/>
              <a:t>(IEEE 802.11)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IP</a:t>
            </a:r>
            <a:endParaRPr lang="es-CO" dirty="0"/>
          </a:p>
        </p:txBody>
      </p:sp>
      <p:sp>
        <p:nvSpPr>
          <p:cNvPr id="21" name="Rectángulo 20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23" name="Rectángulo 22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24" name="Rectángulo 23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214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Protocolo IP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926394" cy="4351338"/>
          </a:xfrm>
        </p:spPr>
        <p:txBody>
          <a:bodyPr>
            <a:normAutofit/>
          </a:bodyPr>
          <a:lstStyle/>
          <a:p>
            <a:r>
              <a:rPr lang="es-ES" dirty="0"/>
              <a:t>Cada computador dentro de una red basada en Ethernet tiene asociada una dirección IP.</a:t>
            </a:r>
          </a:p>
          <a:p>
            <a:endParaRPr lang="es-ES" dirty="0"/>
          </a:p>
          <a:p>
            <a:r>
              <a:rPr lang="es-ES" dirty="0"/>
              <a:t>Está compuesta por 4 bytes.</a:t>
            </a:r>
          </a:p>
          <a:p>
            <a:pPr marL="0" indent="0">
              <a:buNone/>
            </a:pPr>
            <a:r>
              <a:rPr lang="es-ES" dirty="0"/>
              <a:t>	192.168.0.12</a:t>
            </a:r>
          </a:p>
          <a:p>
            <a:r>
              <a:rPr lang="es-ES" dirty="0"/>
              <a:t>Este identificador permite la comunicación con otros equipos de la red.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9447324" y="5582111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Física</a:t>
            </a:r>
            <a:endParaRPr lang="es-CO" dirty="0"/>
          </a:p>
        </p:txBody>
      </p:sp>
      <p:sp>
        <p:nvSpPr>
          <p:cNvPr id="12" name="Rectángulo 11"/>
          <p:cNvSpPr/>
          <p:nvPr/>
        </p:nvSpPr>
        <p:spPr>
          <a:xfrm>
            <a:off x="9447324" y="4972102"/>
            <a:ext cx="1708356" cy="59485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Enlace de datos</a:t>
            </a:r>
            <a:endParaRPr lang="es-CO" dirty="0"/>
          </a:p>
        </p:txBody>
      </p:sp>
      <p:sp>
        <p:nvSpPr>
          <p:cNvPr id="13" name="Rectángulo 12"/>
          <p:cNvSpPr/>
          <p:nvPr/>
        </p:nvSpPr>
        <p:spPr>
          <a:xfrm>
            <a:off x="9447324" y="4362093"/>
            <a:ext cx="1708356" cy="59485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IP</a:t>
            </a:r>
            <a:endParaRPr lang="es-CO" dirty="0"/>
          </a:p>
        </p:txBody>
      </p:sp>
      <p:sp>
        <p:nvSpPr>
          <p:cNvPr id="14" name="Rectángulo 13"/>
          <p:cNvSpPr/>
          <p:nvPr/>
        </p:nvSpPr>
        <p:spPr>
          <a:xfrm>
            <a:off x="9447324" y="3752084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Transporte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9447324" y="3142075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Sesión</a:t>
            </a:r>
            <a:endParaRPr lang="es-CO" dirty="0"/>
          </a:p>
        </p:txBody>
      </p:sp>
      <p:sp>
        <p:nvSpPr>
          <p:cNvPr id="16" name="Rectángulo 15"/>
          <p:cNvSpPr/>
          <p:nvPr/>
        </p:nvSpPr>
        <p:spPr>
          <a:xfrm>
            <a:off x="9447324" y="2532066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Presentación</a:t>
            </a:r>
            <a:endParaRPr lang="es-CO" dirty="0"/>
          </a:p>
        </p:txBody>
      </p:sp>
      <p:sp>
        <p:nvSpPr>
          <p:cNvPr id="17" name="Rectángulo 16"/>
          <p:cNvSpPr/>
          <p:nvPr/>
        </p:nvSpPr>
        <p:spPr>
          <a:xfrm>
            <a:off x="9447324" y="1922057"/>
            <a:ext cx="1708356" cy="5948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2048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-96991"/>
            <a:ext cx="12192000" cy="6954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96" y="29334"/>
            <a:ext cx="8925808" cy="67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NetworkInterface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ver todas las interfaces en el computador en el que estamos.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Usando las líneas:</a:t>
            </a:r>
          </a:p>
          <a:p>
            <a:pPr marL="0" indent="0">
              <a:buNone/>
            </a:pPr>
            <a:r>
              <a:rPr lang="es-CO" dirty="0">
                <a:latin typeface="Consolas" panose="020B0609020204030204" pitchFamily="49" charset="0"/>
              </a:rPr>
              <a:t>	</a:t>
            </a:r>
            <a:r>
              <a:rPr lang="es-CO" dirty="0" err="1">
                <a:latin typeface="Consolas" panose="020B0609020204030204" pitchFamily="49" charset="0"/>
              </a:rPr>
              <a:t>NetworkInterface.</a:t>
            </a:r>
            <a:r>
              <a:rPr lang="es-CO" i="1" dirty="0" err="1">
                <a:latin typeface="Consolas" panose="020B0609020204030204" pitchFamily="49" charset="0"/>
              </a:rPr>
              <a:t>getNetworkInterfaces</a:t>
            </a:r>
            <a:r>
              <a:rPr lang="es-CO" i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s-ES" dirty="0"/>
              <a:t>Podemos observar todas las interfaces del equipo en el que corramos el programa.</a:t>
            </a:r>
            <a:endParaRPr lang="es-CO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6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InetAddress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permite obtener las dirección IP asociadas a un equipo dentro de una red determinada, nos permite saber si el host es </a:t>
            </a:r>
            <a:r>
              <a:rPr lang="es-ES" i="1" dirty="0"/>
              <a:t>alcanzable </a:t>
            </a:r>
            <a:r>
              <a:rPr lang="es-ES" dirty="0"/>
              <a:t>y también nos permite consultar información al DNS.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i="1" dirty="0"/>
              <a:t>Información Local</a:t>
            </a:r>
          </a:p>
          <a:p>
            <a:pPr marL="0" indent="0">
              <a:buNone/>
            </a:pPr>
            <a:r>
              <a:rPr lang="es-CO" dirty="0" err="1">
                <a:latin typeface="Consolas" panose="020B0609020204030204" pitchFamily="49" charset="0"/>
              </a:rPr>
              <a:t>InetAddress</a:t>
            </a:r>
            <a:r>
              <a:rPr lang="es-CO" dirty="0">
                <a:latin typeface="Consolas" panose="020B0609020204030204" pitchFamily="49" charset="0"/>
              </a:rPr>
              <a:t> </a:t>
            </a:r>
            <a:r>
              <a:rPr lang="es-CO" dirty="0" err="1">
                <a:latin typeface="Consolas" panose="020B0609020204030204" pitchFamily="49" charset="0"/>
              </a:rPr>
              <a:t>myAdd</a:t>
            </a:r>
            <a:r>
              <a:rPr lang="es-CO" dirty="0">
                <a:latin typeface="Consolas" panose="020B0609020204030204" pitchFamily="49" charset="0"/>
              </a:rPr>
              <a:t> = </a:t>
            </a:r>
            <a:r>
              <a:rPr lang="es-CO" dirty="0" err="1">
                <a:latin typeface="Consolas" panose="020B0609020204030204" pitchFamily="49" charset="0"/>
              </a:rPr>
              <a:t>InetAddress.</a:t>
            </a:r>
            <a:r>
              <a:rPr lang="es-CO" i="1" dirty="0" err="1">
                <a:latin typeface="Consolas" panose="020B0609020204030204" pitchFamily="49" charset="0"/>
              </a:rPr>
              <a:t>getLocalHost</a:t>
            </a:r>
            <a:r>
              <a:rPr lang="es-CO" i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7175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6141</TotalTime>
  <Words>802</Words>
  <Application>Microsoft Macintosh PowerPoint</Application>
  <PresentationFormat>Widescreen</PresentationFormat>
  <Paragraphs>234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Calibri Light</vt:lpstr>
      <vt:lpstr>Consolas</vt:lpstr>
      <vt:lpstr>Retrospección</vt:lpstr>
      <vt:lpstr>Semana 1</vt:lpstr>
      <vt:lpstr>Modelo OSI</vt:lpstr>
      <vt:lpstr>Interfaces</vt:lpstr>
      <vt:lpstr>Interfaces</vt:lpstr>
      <vt:lpstr>Interfaces</vt:lpstr>
      <vt:lpstr>Protocolo IP</vt:lpstr>
      <vt:lpstr>PowerPoint Presentation</vt:lpstr>
      <vt:lpstr>NetworkInterface</vt:lpstr>
      <vt:lpstr>InetAddress</vt:lpstr>
      <vt:lpstr>InetAddress</vt:lpstr>
      <vt:lpstr>InetAddress</vt:lpstr>
      <vt:lpstr>Trivia</vt:lpstr>
      <vt:lpstr>¿Cuántas interfaces tiene?</vt:lpstr>
      <vt:lpstr>¿Cuántas interfaces tiene?</vt:lpstr>
      <vt:lpstr>RED DOMÉSTICA</vt:lpstr>
      <vt:lpstr>¿Cuál es la dirección de subred?</vt:lpstr>
      <vt:lpstr>¿Cuál es la dirección de subred?</vt:lpstr>
      <vt:lpstr>¿Cuál es la dirección de subred?</vt:lpstr>
      <vt:lpstr>RED DE SALAS CÓMPUTO</vt:lpstr>
      <vt:lpstr>¿Cuál es la dirección de subred? </vt:lpstr>
      <vt:lpstr>¿Cuál es la dirección de subred?</vt:lpstr>
      <vt:lpstr>¿Cuál de los PC pertenece a la subred?</vt:lpstr>
      <vt:lpstr>¿Cuál es la dirección de subred?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Domiciano Rincon Nino</dc:creator>
  <cp:lastModifiedBy>Domiciano Rincon Niño</cp:lastModifiedBy>
  <cp:revision>41</cp:revision>
  <dcterms:created xsi:type="dcterms:W3CDTF">2019-01-27T18:48:16Z</dcterms:created>
  <dcterms:modified xsi:type="dcterms:W3CDTF">2024-08-05T17:28:07Z</dcterms:modified>
</cp:coreProperties>
</file>