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3" r:id="rId3"/>
    <p:sldId id="284" r:id="rId4"/>
    <p:sldId id="28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9" r:id="rId15"/>
    <p:sldId id="300" r:id="rId16"/>
    <p:sldId id="301" r:id="rId17"/>
    <p:sldId id="295" r:id="rId18"/>
    <p:sldId id="296" r:id="rId19"/>
    <p:sldId id="297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85" r:id="rId36"/>
    <p:sldId id="276" r:id="rId37"/>
    <p:sldId id="282" r:id="rId38"/>
    <p:sldId id="277" r:id="rId39"/>
    <p:sldId id="278" r:id="rId40"/>
    <p:sldId id="280" r:id="rId41"/>
    <p:sldId id="279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4631"/>
  </p:normalViewPr>
  <p:slideViewPr>
    <p:cSldViewPr snapToGrid="0">
      <p:cViewPr varScale="1">
        <p:scale>
          <a:sx n="97" d="100"/>
          <a:sy n="9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28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4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83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2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8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1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7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pic>
        <p:nvPicPr>
          <p:cNvPr id="102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Luego, podemos hacer un </a:t>
            </a:r>
            <a:r>
              <a:rPr lang="es-ES" sz="3200" dirty="0" err="1"/>
              <a:t>push</a:t>
            </a:r>
            <a:r>
              <a:rPr lang="es-ES" sz="3200" dirty="0"/>
              <a:t>, que significa que subimos el repositorio GIT a la nube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Luego, podemos hacer un </a:t>
            </a:r>
            <a:r>
              <a:rPr lang="es-ES" sz="3200" dirty="0" err="1"/>
              <a:t>push</a:t>
            </a:r>
            <a:r>
              <a:rPr lang="es-ES" sz="3200" dirty="0"/>
              <a:t>, que significa que subimos el repositorio GIT a la nube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2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Observe que el último parámetro es la rama a subir. A GitHub se hacen </a:t>
            </a:r>
            <a:r>
              <a:rPr lang="es-ES" sz="3200" dirty="0" err="1"/>
              <a:t>push</a:t>
            </a:r>
            <a:r>
              <a:rPr lang="es-ES" sz="3200" dirty="0"/>
              <a:t> de ramas!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/>
              <a:t>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521200" y="3555938"/>
            <a:ext cx="0" cy="80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Observe que el último parámetro es la rama a subir. A GitHub se hacen </a:t>
            </a:r>
            <a:r>
              <a:rPr lang="es-ES" sz="3200" dirty="0" err="1"/>
              <a:t>push</a:t>
            </a:r>
            <a:r>
              <a:rPr lang="es-ES" sz="3200" dirty="0"/>
              <a:t> de ramas!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/>
              <a:t>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521200" y="3555938"/>
            <a:ext cx="0" cy="80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351649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B y C clonan el repositorio para trabajar.</a:t>
            </a:r>
          </a:p>
          <a:p>
            <a:pPr marL="0" indent="0">
              <a:buNone/>
            </a:pPr>
            <a:endParaRPr lang="es-ES" sz="3200" b="1" i="1" dirty="0"/>
          </a:p>
          <a:p>
            <a:pPr marL="0" indent="0">
              <a:buNone/>
            </a:pPr>
            <a:r>
              <a:rPr lang="es-ES" sz="3200" b="1" i="1" dirty="0"/>
              <a:t>Tanto A como B hacen:</a:t>
            </a:r>
          </a:p>
          <a:p>
            <a:pPr marL="0" indent="0">
              <a:buNone/>
            </a:pPr>
            <a:r>
              <a:rPr lang="es-ES" sz="1600" b="1" i="1" dirty="0" err="1"/>
              <a:t>git</a:t>
            </a:r>
            <a:r>
              <a:rPr lang="es-ES" sz="1600" dirty="0"/>
              <a:t> clone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68681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B y C clonan el repositorio para trabajar.</a:t>
            </a:r>
          </a:p>
          <a:p>
            <a:pPr marL="0" indent="0">
              <a:buNone/>
            </a:pPr>
            <a:endParaRPr lang="es-ES" sz="3200" b="1" i="1" dirty="0"/>
          </a:p>
          <a:p>
            <a:pPr marL="0" indent="0">
              <a:buNone/>
            </a:pPr>
            <a:r>
              <a:rPr lang="es-ES" sz="3200" b="1" i="1" dirty="0"/>
              <a:t>Tanto A como B hacen:</a:t>
            </a:r>
          </a:p>
          <a:p>
            <a:pPr marL="0" indent="0">
              <a:buNone/>
            </a:pPr>
            <a:r>
              <a:rPr lang="es-ES" sz="1600" b="1" i="1" dirty="0" err="1"/>
              <a:t>git</a:t>
            </a:r>
            <a:r>
              <a:rPr lang="es-ES" sz="1600" dirty="0"/>
              <a:t> clone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35" name="Rectángulo 34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/>
          <p:cNvCxnSpPr>
            <a:stCxn id="36" idx="0"/>
            <a:endCxn id="37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7" idx="0"/>
            <a:endCxn id="40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8" name="Elipse 47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51"/>
          <p:cNvCxnSpPr>
            <a:stCxn id="50" idx="0"/>
            <a:endCxn id="51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1" idx="0"/>
            <a:endCxn id="54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0" name="Elipse 59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63" name="Conector angular 62"/>
          <p:cNvCxnSpPr>
            <a:stCxn id="48" idx="0"/>
            <a:endCxn id="103" idx="2"/>
          </p:cNvCxnSpPr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60" idx="0"/>
            <a:endCxn id="103" idx="3"/>
          </p:cNvCxnSpPr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8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Los repositorios clonados directamente quedan con el remoto configurado.</a:t>
            </a:r>
            <a:endParaRPr lang="es-ES" sz="16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35" name="Rectángulo 34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/>
          <p:cNvCxnSpPr>
            <a:stCxn id="36" idx="0"/>
            <a:endCxn id="37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7" idx="0"/>
            <a:endCxn id="40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8" name="Elipse 47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51"/>
          <p:cNvCxnSpPr>
            <a:stCxn id="50" idx="0"/>
            <a:endCxn id="51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1" idx="0"/>
            <a:endCxn id="54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0" name="Elipse 59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63" name="Conector angular 62"/>
          <p:cNvCxnSpPr>
            <a:stCxn id="48" idx="0"/>
            <a:endCxn id="103" idx="2"/>
          </p:cNvCxnSpPr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60" idx="0"/>
            <a:endCxn id="103" idx="3"/>
          </p:cNvCxnSpPr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7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</a:t>
            </a:r>
            <a:r>
              <a:rPr lang="es-ES" sz="3200" b="1" i="1" dirty="0"/>
              <a:t>A</a:t>
            </a:r>
            <a:r>
              <a:rPr lang="es-ES" sz="3200" dirty="0"/>
              <a:t> quiere que también la rama </a:t>
            </a:r>
            <a:r>
              <a:rPr lang="es-ES" sz="3200" b="1" i="1" dirty="0" err="1"/>
              <a:t>dev</a:t>
            </a:r>
            <a:r>
              <a:rPr lang="es-ES" sz="3200" dirty="0"/>
              <a:t> esté en el remoto podemos hacer el comando: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59" name="Rectángulo 58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>
            <a:stCxn id="60" idx="0"/>
            <a:endCxn id="61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61" idx="0"/>
            <a:endCxn id="64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6" name="Elipse 65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0" name="Conector recto 69"/>
          <p:cNvCxnSpPr>
            <a:stCxn id="68" idx="0"/>
            <a:endCxn id="69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69" idx="0"/>
            <a:endCxn id="72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74" name="Elipse 73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CuadroTexto 74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77" name="Conector angular 7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2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</a:t>
            </a:r>
            <a:r>
              <a:rPr lang="es-ES" sz="3200" b="1" i="1" dirty="0"/>
              <a:t>A</a:t>
            </a:r>
            <a:r>
              <a:rPr lang="es-ES" sz="3200" dirty="0"/>
              <a:t> quiere que también la rama </a:t>
            </a:r>
            <a:r>
              <a:rPr lang="es-ES" sz="3200" b="1" i="1" dirty="0" err="1"/>
              <a:t>dev</a:t>
            </a:r>
            <a:r>
              <a:rPr lang="es-ES" sz="3200" dirty="0"/>
              <a:t> esté en el remoto podemos hacer el comando: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 err="1"/>
              <a:t>dev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814793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8814793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8913116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8913116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14793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626745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37" name="Rectángulo 3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39" idx="0"/>
            <a:endCxn id="44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Elipse 45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49"/>
          <p:cNvCxnSpPr>
            <a:stCxn id="48" idx="0"/>
            <a:endCxn id="49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9" idx="0"/>
            <a:endCxn id="52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54" name="Elipse 53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57" name="Conector angular 5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</a:t>
            </a:r>
            <a:r>
              <a:rPr lang="es-ES" sz="3200" b="1" i="1" dirty="0"/>
              <a:t>A</a:t>
            </a:r>
            <a:r>
              <a:rPr lang="es-ES" sz="3200" dirty="0"/>
              <a:t> quiere que también la rama </a:t>
            </a:r>
            <a:r>
              <a:rPr lang="es-ES" sz="3200" b="1" i="1" dirty="0" err="1"/>
              <a:t>dev</a:t>
            </a:r>
            <a:r>
              <a:rPr lang="es-ES" sz="3200" dirty="0"/>
              <a:t> esté en el remoto podemos hacer el comando: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 err="1"/>
              <a:t>dev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49" name="Rectángulo 48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51"/>
          <p:cNvCxnSpPr>
            <a:stCxn id="50" idx="0"/>
            <a:endCxn id="51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1" idx="0"/>
            <a:endCxn id="54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56" name="Elipse 55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0" name="Conector recto 59"/>
          <p:cNvCxnSpPr>
            <a:stCxn id="58" idx="0"/>
            <a:endCxn id="59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9" idx="0"/>
            <a:endCxn id="62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4" name="Elipse 63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Un remoto es almacenamiento en la nube que permite alojar proyectos GIT.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Permite trabajar en un proyecto de forma simultánea a través de internet.</a:t>
            </a:r>
            <a:endParaRPr lang="es-ES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091246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dirty="0"/>
              <a:t>Ahora, tanto B como C quiere actualizar el repositorio con respecto al remoto.</a:t>
            </a:r>
          </a:p>
          <a:p>
            <a:pPr marL="0" indent="0">
              <a:buNone/>
            </a:pPr>
            <a:endParaRPr lang="es-ES" sz="3200" b="1" i="1" dirty="0"/>
          </a:p>
          <a:p>
            <a:pPr marL="0" indent="0">
              <a:buNone/>
            </a:pPr>
            <a:r>
              <a:rPr lang="es-ES" sz="3200" b="1" i="1" dirty="0"/>
              <a:t>Pueden volverlo a clonar, o si se han hecho cambios, se hace: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pull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49" name="Rectángulo 48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51"/>
          <p:cNvCxnSpPr>
            <a:stCxn id="50" idx="0"/>
            <a:endCxn id="51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1" idx="0"/>
            <a:endCxn id="54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56" name="Elipse 55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0" name="Conector recto 59"/>
          <p:cNvCxnSpPr>
            <a:stCxn id="58" idx="0"/>
            <a:endCxn id="59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9" idx="0"/>
            <a:endCxn id="62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4" name="Elipse 63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9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Tanto B como C hace:</a:t>
            </a:r>
            <a:endParaRPr lang="es-ES" sz="3200" b="1" i="1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pull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49" name="Rectángulo 48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51"/>
          <p:cNvCxnSpPr>
            <a:stCxn id="50" idx="0"/>
            <a:endCxn id="51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1" idx="0"/>
            <a:endCxn id="54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56" name="Elipse 55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0" name="Conector recto 59"/>
          <p:cNvCxnSpPr>
            <a:stCxn id="58" idx="0"/>
            <a:endCxn id="59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9" idx="0"/>
            <a:endCxn id="62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64" name="Elipse 63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0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Tanto B como C hace:</a:t>
            </a:r>
            <a:endParaRPr lang="es-ES" sz="3200" b="1" i="1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pull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26694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De aquí en adelante, cualquiera puede hacer un cambio en el repositorio remoto a partir de </a:t>
            </a:r>
            <a:r>
              <a:rPr lang="es-ES" sz="3200" dirty="0" err="1"/>
              <a:t>push</a:t>
            </a:r>
            <a:r>
              <a:rPr lang="es-ES" sz="3200" dirty="0"/>
              <a:t>.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136271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De aquí en adelante, cualquiera puede hacer un cambio en el repositorio remoto a partir de </a:t>
            </a:r>
            <a:r>
              <a:rPr lang="es-ES" sz="3200" dirty="0" err="1"/>
              <a:t>push</a:t>
            </a:r>
            <a:r>
              <a:rPr lang="es-ES" sz="3200" dirty="0"/>
              <a:t>.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38579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De aquí en adelante, cualquiera puede hacer un cambio en el repositorio remoto a partir de </a:t>
            </a:r>
            <a:r>
              <a:rPr lang="es-ES" sz="3200" dirty="0" err="1"/>
              <a:t>push</a:t>
            </a:r>
            <a:r>
              <a:rPr lang="es-ES" sz="3200" dirty="0"/>
              <a:t>.</a:t>
            </a:r>
          </a:p>
          <a:p>
            <a:pPr marL="0" indent="0">
              <a:buNone/>
            </a:pPr>
            <a:endParaRPr lang="es-ES" sz="3200" b="1" i="1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dirty="0" err="1"/>
              <a:t>dev</a:t>
            </a:r>
            <a:endParaRPr lang="es-ES" sz="3200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26557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De aquí en adelante, cualquiera puede hacer un cambio en el repositorio remoto a partir de </a:t>
            </a:r>
            <a:r>
              <a:rPr lang="es-ES" sz="3200" dirty="0" err="1"/>
              <a:t>push</a:t>
            </a:r>
            <a:r>
              <a:rPr lang="es-ES" sz="3200" dirty="0"/>
              <a:t>.</a:t>
            </a:r>
          </a:p>
          <a:p>
            <a:pPr marL="0" indent="0">
              <a:buNone/>
            </a:pPr>
            <a:endParaRPr lang="es-ES" sz="3200" b="1" i="1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dirty="0" err="1"/>
              <a:t>dev</a:t>
            </a:r>
            <a:endParaRPr lang="es-ES" sz="3200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86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pull</a:t>
            </a: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77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pull</a:t>
            </a: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68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 un </a:t>
            </a:r>
            <a:r>
              <a:rPr lang="es-ES" sz="3200" dirty="0" err="1"/>
              <a:t>merge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merge</a:t>
            </a:r>
            <a:r>
              <a:rPr lang="es-ES" sz="3200" dirty="0"/>
              <a:t> </a:t>
            </a:r>
            <a:r>
              <a:rPr lang="es-ES" sz="3200" dirty="0" err="1"/>
              <a:t>dev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6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Un remoto es almacenamiento en la nube que permite alojar proyectos GIT.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Permite trabajar en un proyecto de forma simultánea a través de internet.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091246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54344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64352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0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 un </a:t>
            </a:r>
            <a:r>
              <a:rPr lang="es-ES" sz="3200" dirty="0" err="1"/>
              <a:t>merge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merge</a:t>
            </a:r>
            <a:r>
              <a:rPr lang="es-ES" sz="3200" dirty="0"/>
              <a:t> </a:t>
            </a:r>
            <a:r>
              <a:rPr lang="es-ES" sz="3200" dirty="0" err="1"/>
              <a:t>dev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76"/>
          <p:cNvCxnSpPr/>
          <p:nvPr/>
        </p:nvCxnSpPr>
        <p:spPr>
          <a:xfrm>
            <a:off x="10832123" y="4162963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6" idx="1"/>
          </p:cNvCxnSpPr>
          <p:nvPr/>
        </p:nvCxnSpPr>
        <p:spPr>
          <a:xfrm flipH="1" flipV="1">
            <a:off x="11333752" y="4165630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0656680" y="405407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10752262" y="424191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0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 un </a:t>
            </a:r>
            <a:r>
              <a:rPr lang="es-ES" sz="3200" dirty="0" err="1"/>
              <a:t>push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master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818255" y="267366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818255" y="225349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36"/>
          <p:cNvCxnSpPr>
            <a:stCxn id="35" idx="0"/>
            <a:endCxn id="36" idx="4"/>
          </p:cNvCxnSpPr>
          <p:nvPr/>
        </p:nvCxnSpPr>
        <p:spPr>
          <a:xfrm flipV="1">
            <a:off x="8916578" y="245014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6" idx="0"/>
            <a:endCxn id="39" idx="4"/>
          </p:cNvCxnSpPr>
          <p:nvPr/>
        </p:nvCxnSpPr>
        <p:spPr>
          <a:xfrm flipV="1">
            <a:off x="8916578" y="197765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818255" y="178101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9639743" y="20299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42"/>
          <p:cNvCxnSpPr>
            <a:stCxn id="36" idx="6"/>
          </p:cNvCxnSpPr>
          <p:nvPr/>
        </p:nvCxnSpPr>
        <p:spPr>
          <a:xfrm>
            <a:off x="9014900" y="235181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0" idx="3"/>
          </p:cNvCxnSpPr>
          <p:nvPr/>
        </p:nvCxnSpPr>
        <p:spPr>
          <a:xfrm flipH="1">
            <a:off x="9516529" y="219782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30207" y="293554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451695" y="293406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3" name="Conector recto 72"/>
          <p:cNvCxnSpPr>
            <a:endCxn id="74" idx="4"/>
          </p:cNvCxnSpPr>
          <p:nvPr/>
        </p:nvCxnSpPr>
        <p:spPr>
          <a:xfrm flipV="1">
            <a:off x="9737563" y="175102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639240" y="155438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76"/>
          <p:cNvCxnSpPr/>
          <p:nvPr/>
        </p:nvCxnSpPr>
        <p:spPr>
          <a:xfrm>
            <a:off x="10832123" y="4162963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6" idx="1"/>
          </p:cNvCxnSpPr>
          <p:nvPr/>
        </p:nvCxnSpPr>
        <p:spPr>
          <a:xfrm flipH="1" flipV="1">
            <a:off x="11333752" y="4165630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0656680" y="405407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10752262" y="424191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1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 hace un </a:t>
            </a:r>
            <a:r>
              <a:rPr lang="es-ES" sz="3200" dirty="0" err="1"/>
              <a:t>push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r>
              <a:rPr lang="es-ES" sz="3200" dirty="0"/>
              <a:t> master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76"/>
          <p:cNvCxnSpPr/>
          <p:nvPr/>
        </p:nvCxnSpPr>
        <p:spPr>
          <a:xfrm>
            <a:off x="10832123" y="4162963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6" idx="1"/>
          </p:cNvCxnSpPr>
          <p:nvPr/>
        </p:nvCxnSpPr>
        <p:spPr>
          <a:xfrm flipH="1" flipV="1">
            <a:off x="11333752" y="4165630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0656680" y="405407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10752262" y="424191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8818255" y="267685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/>
          <p:cNvSpPr/>
          <p:nvPr/>
        </p:nvSpPr>
        <p:spPr>
          <a:xfrm>
            <a:off x="8818255" y="225669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4" name="Conector recto 133"/>
          <p:cNvCxnSpPr>
            <a:stCxn id="132" idx="0"/>
            <a:endCxn id="133" idx="4"/>
          </p:cNvCxnSpPr>
          <p:nvPr/>
        </p:nvCxnSpPr>
        <p:spPr>
          <a:xfrm flipV="1">
            <a:off x="8916578" y="2453338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>
            <a:stCxn id="133" idx="0"/>
            <a:endCxn id="136" idx="4"/>
          </p:cNvCxnSpPr>
          <p:nvPr/>
        </p:nvCxnSpPr>
        <p:spPr>
          <a:xfrm flipV="1">
            <a:off x="8916578" y="1980854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/>
          <p:cNvSpPr/>
          <p:nvPr/>
        </p:nvSpPr>
        <p:spPr>
          <a:xfrm>
            <a:off x="8818255" y="178420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CuadroTexto 136"/>
          <p:cNvSpPr txBox="1"/>
          <p:nvPr/>
        </p:nvSpPr>
        <p:spPr>
          <a:xfrm>
            <a:off x="8630207" y="293874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38" name="Elipse 137"/>
          <p:cNvSpPr/>
          <p:nvPr/>
        </p:nvSpPr>
        <p:spPr>
          <a:xfrm>
            <a:off x="9618541" y="20419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9" name="Conector recto 138"/>
          <p:cNvCxnSpPr/>
          <p:nvPr/>
        </p:nvCxnSpPr>
        <p:spPr>
          <a:xfrm>
            <a:off x="8993698" y="2363754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38" idx="3"/>
          </p:cNvCxnSpPr>
          <p:nvPr/>
        </p:nvCxnSpPr>
        <p:spPr>
          <a:xfrm flipH="1">
            <a:off x="9495327" y="2209758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9434502" y="290268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142" name="Conector recto 141"/>
          <p:cNvCxnSpPr>
            <a:endCxn id="143" idx="4"/>
          </p:cNvCxnSpPr>
          <p:nvPr/>
        </p:nvCxnSpPr>
        <p:spPr>
          <a:xfrm flipV="1">
            <a:off x="9712249" y="176771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/>
          <p:cNvSpPr/>
          <p:nvPr/>
        </p:nvSpPr>
        <p:spPr>
          <a:xfrm>
            <a:off x="9613926" y="157107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>
            <a:off x="8993698" y="1444638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43" idx="1"/>
          </p:cNvCxnSpPr>
          <p:nvPr/>
        </p:nvCxnSpPr>
        <p:spPr>
          <a:xfrm flipH="1" flipV="1">
            <a:off x="9495327" y="1447305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8818255" y="133574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V="1">
            <a:off x="8913837" y="152358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6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Finalmente A y B hacen </a:t>
            </a:r>
            <a:r>
              <a:rPr lang="es-ES" sz="3200" dirty="0" err="1"/>
              <a:t>pull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pull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/>
          <p:cNvSpPr/>
          <p:nvPr/>
        </p:nvSpPr>
        <p:spPr>
          <a:xfrm>
            <a:off x="8760779" y="539698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/>
          <p:cNvSpPr/>
          <p:nvPr/>
        </p:nvSpPr>
        <p:spPr>
          <a:xfrm>
            <a:off x="8760779" y="497681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0" name="Conector recto 109"/>
          <p:cNvCxnSpPr>
            <a:stCxn id="108" idx="0"/>
            <a:endCxn id="109" idx="4"/>
          </p:cNvCxnSpPr>
          <p:nvPr/>
        </p:nvCxnSpPr>
        <p:spPr>
          <a:xfrm flipV="1">
            <a:off x="8859102" y="517346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9" idx="0"/>
            <a:endCxn id="112" idx="4"/>
          </p:cNvCxnSpPr>
          <p:nvPr/>
        </p:nvCxnSpPr>
        <p:spPr>
          <a:xfrm flipV="1">
            <a:off x="8859102" y="4700977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8760779" y="4504332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uadroTexto 112"/>
          <p:cNvSpPr txBox="1"/>
          <p:nvPr/>
        </p:nvSpPr>
        <p:spPr>
          <a:xfrm>
            <a:off x="8572731" y="5658867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14" name="Elipse 113"/>
          <p:cNvSpPr/>
          <p:nvPr/>
        </p:nvSpPr>
        <p:spPr>
          <a:xfrm>
            <a:off x="9071418" y="3541130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uadroTexto 122"/>
          <p:cNvSpPr txBox="1"/>
          <p:nvPr/>
        </p:nvSpPr>
        <p:spPr>
          <a:xfrm>
            <a:off x="9330606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5" name="Elipse 124"/>
          <p:cNvSpPr/>
          <p:nvPr/>
        </p:nvSpPr>
        <p:spPr>
          <a:xfrm>
            <a:off x="9587922" y="476308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125"/>
          <p:cNvCxnSpPr/>
          <p:nvPr/>
        </p:nvCxnSpPr>
        <p:spPr>
          <a:xfrm>
            <a:off x="8963079" y="508493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5" idx="3"/>
          </p:cNvCxnSpPr>
          <p:nvPr/>
        </p:nvCxnSpPr>
        <p:spPr>
          <a:xfrm flipH="1">
            <a:off x="9464708" y="493093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endCxn id="70" idx="4"/>
          </p:cNvCxnSpPr>
          <p:nvPr/>
        </p:nvCxnSpPr>
        <p:spPr>
          <a:xfrm flipV="1">
            <a:off x="9686245" y="449231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87922" y="429567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9399874" y="56434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76"/>
          <p:cNvCxnSpPr/>
          <p:nvPr/>
        </p:nvCxnSpPr>
        <p:spPr>
          <a:xfrm>
            <a:off x="10832123" y="4162963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6" idx="1"/>
          </p:cNvCxnSpPr>
          <p:nvPr/>
        </p:nvCxnSpPr>
        <p:spPr>
          <a:xfrm flipH="1" flipV="1">
            <a:off x="11333752" y="4165630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0656680" y="405407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10752262" y="424191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8818255" y="267685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/>
          <p:cNvSpPr/>
          <p:nvPr/>
        </p:nvSpPr>
        <p:spPr>
          <a:xfrm>
            <a:off x="8818255" y="225669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4" name="Conector recto 133"/>
          <p:cNvCxnSpPr>
            <a:stCxn id="132" idx="0"/>
            <a:endCxn id="133" idx="4"/>
          </p:cNvCxnSpPr>
          <p:nvPr/>
        </p:nvCxnSpPr>
        <p:spPr>
          <a:xfrm flipV="1">
            <a:off x="8916578" y="2453338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>
            <a:stCxn id="133" idx="0"/>
            <a:endCxn id="136" idx="4"/>
          </p:cNvCxnSpPr>
          <p:nvPr/>
        </p:nvCxnSpPr>
        <p:spPr>
          <a:xfrm flipV="1">
            <a:off x="8916578" y="1980854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/>
          <p:cNvSpPr/>
          <p:nvPr/>
        </p:nvSpPr>
        <p:spPr>
          <a:xfrm>
            <a:off x="8818255" y="178420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CuadroTexto 136"/>
          <p:cNvSpPr txBox="1"/>
          <p:nvPr/>
        </p:nvSpPr>
        <p:spPr>
          <a:xfrm>
            <a:off x="8630207" y="293874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38" name="Elipse 137"/>
          <p:cNvSpPr/>
          <p:nvPr/>
        </p:nvSpPr>
        <p:spPr>
          <a:xfrm>
            <a:off x="9618541" y="20419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9" name="Conector recto 138"/>
          <p:cNvCxnSpPr/>
          <p:nvPr/>
        </p:nvCxnSpPr>
        <p:spPr>
          <a:xfrm>
            <a:off x="8993698" y="2363754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38" idx="3"/>
          </p:cNvCxnSpPr>
          <p:nvPr/>
        </p:nvCxnSpPr>
        <p:spPr>
          <a:xfrm flipH="1">
            <a:off x="9495327" y="2209758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9434502" y="290268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142" name="Conector recto 141"/>
          <p:cNvCxnSpPr>
            <a:endCxn id="143" idx="4"/>
          </p:cNvCxnSpPr>
          <p:nvPr/>
        </p:nvCxnSpPr>
        <p:spPr>
          <a:xfrm flipV="1">
            <a:off x="9712249" y="176771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/>
          <p:cNvSpPr/>
          <p:nvPr/>
        </p:nvSpPr>
        <p:spPr>
          <a:xfrm>
            <a:off x="9613926" y="157107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>
            <a:off x="8993698" y="1444638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43" idx="1"/>
          </p:cNvCxnSpPr>
          <p:nvPr/>
        </p:nvCxnSpPr>
        <p:spPr>
          <a:xfrm flipH="1" flipV="1">
            <a:off x="9495327" y="1447305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8818255" y="133574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V="1">
            <a:off x="8913837" y="152358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6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Finalmente A y B hacen </a:t>
            </a:r>
            <a:r>
              <a:rPr lang="es-ES" sz="3200" dirty="0" err="1"/>
              <a:t>pull</a:t>
            </a:r>
            <a:r>
              <a:rPr lang="es-ES" sz="3200" dirty="0"/>
              <a:t>:</a:t>
            </a:r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pull</a:t>
            </a:r>
            <a:endParaRPr lang="es-ES" sz="3200" b="1" i="1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cxnSp>
        <p:nvCxnSpPr>
          <p:cNvPr id="67" name="Conector angular 66"/>
          <p:cNvCxnSpPr/>
          <p:nvPr/>
        </p:nvCxnSpPr>
        <p:spPr>
          <a:xfrm rot="16200000" flipV="1">
            <a:off x="9936363" y="2371555"/>
            <a:ext cx="1370024" cy="96552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5400000" flipH="1" flipV="1">
            <a:off x="9112382" y="3405706"/>
            <a:ext cx="231280" cy="39569"/>
          </a:xfrm>
          <a:prstGeom prst="bentConnector3">
            <a:avLst>
              <a:gd name="adj1" fmla="val -138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8341175" y="3665408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Rectángulo 114"/>
          <p:cNvSpPr/>
          <p:nvPr/>
        </p:nvSpPr>
        <p:spPr>
          <a:xfrm>
            <a:off x="10237076" y="3663610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Elipse 115"/>
          <p:cNvSpPr/>
          <p:nvPr/>
        </p:nvSpPr>
        <p:spPr>
          <a:xfrm>
            <a:off x="10656680" y="539518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Elipse 116"/>
          <p:cNvSpPr/>
          <p:nvPr/>
        </p:nvSpPr>
        <p:spPr>
          <a:xfrm>
            <a:off x="10656680" y="497501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117"/>
          <p:cNvCxnSpPr>
            <a:stCxn id="116" idx="0"/>
            <a:endCxn id="117" idx="4"/>
          </p:cNvCxnSpPr>
          <p:nvPr/>
        </p:nvCxnSpPr>
        <p:spPr>
          <a:xfrm flipV="1">
            <a:off x="10755003" y="517166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7" idx="0"/>
            <a:endCxn id="120" idx="4"/>
          </p:cNvCxnSpPr>
          <p:nvPr/>
        </p:nvCxnSpPr>
        <p:spPr>
          <a:xfrm flipV="1">
            <a:off x="10755003" y="4699179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10656680" y="450253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/>
          <p:cNvSpPr txBox="1"/>
          <p:nvPr/>
        </p:nvSpPr>
        <p:spPr>
          <a:xfrm>
            <a:off x="10468632" y="5657069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22" name="Elipse 121"/>
          <p:cNvSpPr/>
          <p:nvPr/>
        </p:nvSpPr>
        <p:spPr>
          <a:xfrm>
            <a:off x="10967319" y="3539332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CuadroTexto 123"/>
          <p:cNvSpPr txBox="1"/>
          <p:nvPr/>
        </p:nvSpPr>
        <p:spPr>
          <a:xfrm>
            <a:off x="11240958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128" name="Elipse 127"/>
          <p:cNvSpPr/>
          <p:nvPr/>
        </p:nvSpPr>
        <p:spPr>
          <a:xfrm>
            <a:off x="11456966" y="476023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>
            <a:off x="10832123" y="5082079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28" idx="3"/>
          </p:cNvCxnSpPr>
          <p:nvPr/>
        </p:nvCxnSpPr>
        <p:spPr>
          <a:xfrm flipH="1">
            <a:off x="11333752" y="4928083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11272927" y="562101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75" name="Conector recto 74"/>
          <p:cNvCxnSpPr>
            <a:endCxn id="76" idx="4"/>
          </p:cNvCxnSpPr>
          <p:nvPr/>
        </p:nvCxnSpPr>
        <p:spPr>
          <a:xfrm flipV="1">
            <a:off x="11550674" y="448604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1452351" y="428939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76"/>
          <p:cNvCxnSpPr/>
          <p:nvPr/>
        </p:nvCxnSpPr>
        <p:spPr>
          <a:xfrm>
            <a:off x="10832123" y="4162963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6" idx="1"/>
          </p:cNvCxnSpPr>
          <p:nvPr/>
        </p:nvCxnSpPr>
        <p:spPr>
          <a:xfrm flipH="1" flipV="1">
            <a:off x="11333752" y="4165630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0656680" y="405407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10752262" y="4241913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8818255" y="2676858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/>
          <p:cNvSpPr/>
          <p:nvPr/>
        </p:nvSpPr>
        <p:spPr>
          <a:xfrm>
            <a:off x="8818255" y="225669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4" name="Conector recto 133"/>
          <p:cNvCxnSpPr>
            <a:stCxn id="132" idx="0"/>
            <a:endCxn id="133" idx="4"/>
          </p:cNvCxnSpPr>
          <p:nvPr/>
        </p:nvCxnSpPr>
        <p:spPr>
          <a:xfrm flipV="1">
            <a:off x="8916578" y="2453338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>
            <a:stCxn id="133" idx="0"/>
            <a:endCxn id="136" idx="4"/>
          </p:cNvCxnSpPr>
          <p:nvPr/>
        </p:nvCxnSpPr>
        <p:spPr>
          <a:xfrm flipV="1">
            <a:off x="8916578" y="1980854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/>
          <p:cNvSpPr/>
          <p:nvPr/>
        </p:nvSpPr>
        <p:spPr>
          <a:xfrm>
            <a:off x="8818255" y="178420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CuadroTexto 136"/>
          <p:cNvSpPr txBox="1"/>
          <p:nvPr/>
        </p:nvSpPr>
        <p:spPr>
          <a:xfrm>
            <a:off x="8630207" y="293874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38" name="Elipse 137"/>
          <p:cNvSpPr/>
          <p:nvPr/>
        </p:nvSpPr>
        <p:spPr>
          <a:xfrm>
            <a:off x="9618541" y="20419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9" name="Conector recto 138"/>
          <p:cNvCxnSpPr/>
          <p:nvPr/>
        </p:nvCxnSpPr>
        <p:spPr>
          <a:xfrm>
            <a:off x="8993698" y="2363754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38" idx="3"/>
          </p:cNvCxnSpPr>
          <p:nvPr/>
        </p:nvCxnSpPr>
        <p:spPr>
          <a:xfrm flipH="1">
            <a:off x="9495327" y="2209758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9434502" y="290268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142" name="Conector recto 141"/>
          <p:cNvCxnSpPr>
            <a:endCxn id="143" idx="4"/>
          </p:cNvCxnSpPr>
          <p:nvPr/>
        </p:nvCxnSpPr>
        <p:spPr>
          <a:xfrm flipV="1">
            <a:off x="9712249" y="176771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/>
          <p:cNvSpPr/>
          <p:nvPr/>
        </p:nvSpPr>
        <p:spPr>
          <a:xfrm>
            <a:off x="9613926" y="157107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>
            <a:off x="8993698" y="1444638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43" idx="1"/>
          </p:cNvCxnSpPr>
          <p:nvPr/>
        </p:nvCxnSpPr>
        <p:spPr>
          <a:xfrm flipH="1" flipV="1">
            <a:off x="9495327" y="1447305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8818255" y="133574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V="1">
            <a:off x="8913837" y="1523588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ipse 165"/>
          <p:cNvSpPr/>
          <p:nvPr/>
        </p:nvSpPr>
        <p:spPr>
          <a:xfrm>
            <a:off x="8757704" y="540525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7" name="Elipse 166"/>
          <p:cNvSpPr/>
          <p:nvPr/>
        </p:nvSpPr>
        <p:spPr>
          <a:xfrm>
            <a:off x="8757704" y="49850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8" name="Conector recto 167"/>
          <p:cNvCxnSpPr>
            <a:stCxn id="166" idx="0"/>
            <a:endCxn id="167" idx="4"/>
          </p:cNvCxnSpPr>
          <p:nvPr/>
        </p:nvCxnSpPr>
        <p:spPr>
          <a:xfrm flipV="1">
            <a:off x="8856027" y="5181734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67" idx="0"/>
            <a:endCxn id="170" idx="4"/>
          </p:cNvCxnSpPr>
          <p:nvPr/>
        </p:nvCxnSpPr>
        <p:spPr>
          <a:xfrm flipV="1">
            <a:off x="8856027" y="4709250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/>
          <p:cNvSpPr/>
          <p:nvPr/>
        </p:nvSpPr>
        <p:spPr>
          <a:xfrm>
            <a:off x="8757704" y="451260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1" name="CuadroTexto 170"/>
          <p:cNvSpPr txBox="1"/>
          <p:nvPr/>
        </p:nvSpPr>
        <p:spPr>
          <a:xfrm>
            <a:off x="8569656" y="5667140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72" name="Elipse 171"/>
          <p:cNvSpPr/>
          <p:nvPr/>
        </p:nvSpPr>
        <p:spPr>
          <a:xfrm>
            <a:off x="9557990" y="477030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3" name="Conector recto 172"/>
          <p:cNvCxnSpPr/>
          <p:nvPr/>
        </p:nvCxnSpPr>
        <p:spPr>
          <a:xfrm>
            <a:off x="8933147" y="509215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172" idx="3"/>
          </p:cNvCxnSpPr>
          <p:nvPr/>
        </p:nvCxnSpPr>
        <p:spPr>
          <a:xfrm flipH="1">
            <a:off x="9434776" y="4938154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adroTexto 174"/>
          <p:cNvSpPr txBox="1"/>
          <p:nvPr/>
        </p:nvSpPr>
        <p:spPr>
          <a:xfrm>
            <a:off x="9373951" y="563108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176" name="Conector recto 175"/>
          <p:cNvCxnSpPr>
            <a:endCxn id="177" idx="4"/>
          </p:cNvCxnSpPr>
          <p:nvPr/>
        </p:nvCxnSpPr>
        <p:spPr>
          <a:xfrm flipV="1">
            <a:off x="9651698" y="4496114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Elipse 176"/>
          <p:cNvSpPr/>
          <p:nvPr/>
        </p:nvSpPr>
        <p:spPr>
          <a:xfrm>
            <a:off x="9553375" y="429946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8" name="Conector recto 177"/>
          <p:cNvCxnSpPr/>
          <p:nvPr/>
        </p:nvCxnSpPr>
        <p:spPr>
          <a:xfrm>
            <a:off x="8933147" y="4173034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>
            <a:stCxn id="177" idx="1"/>
          </p:cNvCxnSpPr>
          <p:nvPr/>
        </p:nvCxnSpPr>
        <p:spPr>
          <a:xfrm flipH="1" flipV="1">
            <a:off x="9434776" y="4175701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ipse 179"/>
          <p:cNvSpPr/>
          <p:nvPr/>
        </p:nvSpPr>
        <p:spPr>
          <a:xfrm>
            <a:off x="8757704" y="406414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1" name="Conector recto 180"/>
          <p:cNvCxnSpPr/>
          <p:nvPr/>
        </p:nvCxnSpPr>
        <p:spPr>
          <a:xfrm flipV="1">
            <a:off x="8853286" y="4251984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ipse 181"/>
          <p:cNvSpPr/>
          <p:nvPr/>
        </p:nvSpPr>
        <p:spPr>
          <a:xfrm>
            <a:off x="9114654" y="3534596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3" name="CuadroTexto 182"/>
          <p:cNvSpPr txBox="1"/>
          <p:nvPr/>
        </p:nvSpPr>
        <p:spPr>
          <a:xfrm>
            <a:off x="9388293" y="3620158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220" name="Elipse 219"/>
          <p:cNvSpPr/>
          <p:nvPr/>
        </p:nvSpPr>
        <p:spPr>
          <a:xfrm>
            <a:off x="6868614" y="541582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1" name="Elipse 220"/>
          <p:cNvSpPr/>
          <p:nvPr/>
        </p:nvSpPr>
        <p:spPr>
          <a:xfrm>
            <a:off x="6868614" y="499565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2" name="Conector recto 221"/>
          <p:cNvCxnSpPr>
            <a:stCxn id="220" idx="0"/>
            <a:endCxn id="221" idx="4"/>
          </p:cNvCxnSpPr>
          <p:nvPr/>
        </p:nvCxnSpPr>
        <p:spPr>
          <a:xfrm flipV="1">
            <a:off x="6966937" y="519230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>
            <a:stCxn id="221" idx="0"/>
            <a:endCxn id="224" idx="4"/>
          </p:cNvCxnSpPr>
          <p:nvPr/>
        </p:nvCxnSpPr>
        <p:spPr>
          <a:xfrm flipV="1">
            <a:off x="6966937" y="4719816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ipse 223"/>
          <p:cNvSpPr/>
          <p:nvPr/>
        </p:nvSpPr>
        <p:spPr>
          <a:xfrm>
            <a:off x="6868614" y="452317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CuadroTexto 224"/>
          <p:cNvSpPr txBox="1"/>
          <p:nvPr/>
        </p:nvSpPr>
        <p:spPr>
          <a:xfrm>
            <a:off x="6680566" y="5677706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226" name="Elipse 225"/>
          <p:cNvSpPr/>
          <p:nvPr/>
        </p:nvSpPr>
        <p:spPr>
          <a:xfrm>
            <a:off x="7668900" y="4780873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7" name="Conector recto 226"/>
          <p:cNvCxnSpPr/>
          <p:nvPr/>
        </p:nvCxnSpPr>
        <p:spPr>
          <a:xfrm>
            <a:off x="7044057" y="5102716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226" idx="3"/>
          </p:cNvCxnSpPr>
          <p:nvPr/>
        </p:nvCxnSpPr>
        <p:spPr>
          <a:xfrm flipH="1">
            <a:off x="7545686" y="4948720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/>
          <p:cNvSpPr txBox="1"/>
          <p:nvPr/>
        </p:nvSpPr>
        <p:spPr>
          <a:xfrm>
            <a:off x="7484861" y="5641648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cxnSp>
        <p:nvCxnSpPr>
          <p:cNvPr id="230" name="Conector recto 229"/>
          <p:cNvCxnSpPr>
            <a:endCxn id="231" idx="4"/>
          </p:cNvCxnSpPr>
          <p:nvPr/>
        </p:nvCxnSpPr>
        <p:spPr>
          <a:xfrm flipV="1">
            <a:off x="7762608" y="4506680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Elipse 230"/>
          <p:cNvSpPr/>
          <p:nvPr/>
        </p:nvSpPr>
        <p:spPr>
          <a:xfrm>
            <a:off x="7664285" y="431003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/>
          <p:cNvCxnSpPr/>
          <p:nvPr/>
        </p:nvCxnSpPr>
        <p:spPr>
          <a:xfrm>
            <a:off x="7044057" y="4183600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>
            <a:stCxn id="231" idx="1"/>
          </p:cNvCxnSpPr>
          <p:nvPr/>
        </p:nvCxnSpPr>
        <p:spPr>
          <a:xfrm flipH="1" flipV="1">
            <a:off x="7545686" y="4186267"/>
            <a:ext cx="147397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Elipse 233"/>
          <p:cNvSpPr/>
          <p:nvPr/>
        </p:nvSpPr>
        <p:spPr>
          <a:xfrm>
            <a:off x="6868614" y="40747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5" name="Conector recto 234"/>
          <p:cNvCxnSpPr/>
          <p:nvPr/>
        </p:nvCxnSpPr>
        <p:spPr>
          <a:xfrm flipV="1">
            <a:off x="6964196" y="4262550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2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remote</a:t>
            </a:r>
            <a:r>
              <a:rPr lang="es-ES" sz="3200" dirty="0"/>
              <a:t> </a:t>
            </a:r>
            <a:r>
              <a:rPr lang="es-ES" sz="3200" dirty="0" err="1"/>
              <a:t>add</a:t>
            </a:r>
            <a:r>
              <a:rPr lang="es-ES" sz="3200" dirty="0"/>
              <a:t> &lt;Nombre del remoto&gt; &lt;URL Remoto&gt;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agregar un remoto a donde hacer los </a:t>
            </a:r>
            <a:r>
              <a:rPr lang="es-ES" dirty="0" err="1"/>
              <a:t>push</a:t>
            </a:r>
            <a:r>
              <a:rPr lang="es-ES" dirty="0"/>
              <a:t>. La URL puede ser de </a:t>
            </a:r>
            <a:r>
              <a:rPr lang="es-ES" dirty="0" err="1"/>
              <a:t>BitBucket</a:t>
            </a:r>
            <a:r>
              <a:rPr lang="es-ES" dirty="0"/>
              <a:t> o 	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&lt;Nombre del remoto&gt; &lt;Nombre del </a:t>
            </a:r>
            <a:r>
              <a:rPr lang="es-ES" sz="3200" dirty="0" err="1"/>
              <a:t>branch</a:t>
            </a:r>
            <a:r>
              <a:rPr lang="es-ES" sz="3200" dirty="0"/>
              <a:t>&gt; 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Hacer un </a:t>
            </a:r>
            <a:r>
              <a:rPr lang="es-ES" dirty="0" err="1"/>
              <a:t>push</a:t>
            </a:r>
            <a:r>
              <a:rPr lang="es-ES" dirty="0"/>
              <a:t> al usando el nombre del remoto y el nombre del </a:t>
            </a:r>
            <a:r>
              <a:rPr lang="es-ES" dirty="0" err="1"/>
              <a:t>branch</a:t>
            </a:r>
            <a:endParaRPr lang="es-ES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30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&lt;Nombre del remoto&gt; &lt;Nombre del </a:t>
            </a:r>
            <a:r>
              <a:rPr lang="es-ES" sz="3200" dirty="0" err="1"/>
              <a:t>branch</a:t>
            </a:r>
            <a:r>
              <a:rPr lang="es-ES" sz="3200" dirty="0"/>
              <a:t>&gt; 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Durante el primer </a:t>
            </a:r>
            <a:r>
              <a:rPr lang="es-ES" dirty="0" err="1"/>
              <a:t>push</a:t>
            </a:r>
            <a:r>
              <a:rPr lang="es-ES" dirty="0"/>
              <a:t>, se utiliza -u para indicar que es el remoto principal, en los </a:t>
            </a:r>
            <a:r>
              <a:rPr lang="es-ES" dirty="0" err="1"/>
              <a:t>push</a:t>
            </a:r>
            <a:r>
              <a:rPr lang="es-ES" dirty="0"/>
              <a:t> 	sucesivos no se requiere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57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clone &lt;URL remoto&gt;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Clonar un repositorio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7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1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pull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Descarga los cambios del repositorio remoto en la misma rama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750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fetch</a:t>
            </a:r>
            <a:r>
              <a:rPr lang="es-ES" sz="3600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Trae los cambios en una rama diferente. </a:t>
            </a:r>
          </a:p>
          <a:p>
            <a:pPr marL="0" indent="0">
              <a:buNone/>
            </a:pPr>
            <a:r>
              <a:rPr lang="es-ES" dirty="0"/>
              <a:t>	Luego, manualmente, debe hacer un </a:t>
            </a:r>
            <a:r>
              <a:rPr lang="es-ES" dirty="0" err="1"/>
              <a:t>merge</a:t>
            </a:r>
            <a:r>
              <a:rPr lang="es-ES" dirty="0"/>
              <a:t> a la rama específica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0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Hasta el momento habíamos tenido un proyecto local en un solo computador.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También pudimos dividirnos el trabajo, pero no para trabajar de forma simultánea.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861234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30896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41126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llegó el momento de trabajar de forma simultánea.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Para eso, el proyecto tiene un creador (A) y </a:t>
            </a:r>
            <a:r>
              <a:rPr lang="es-ES" sz="3200"/>
              <a:t>dos colaboradores (B, C)</a:t>
            </a: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861234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30896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41126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9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llegó el momento de trabajar de forma simultánea.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/>
              <a:t>A</a:t>
            </a:r>
            <a:r>
              <a:rPr lang="es-ES" sz="3200" dirty="0"/>
              <a:t> tiene un repositorio GIT, entones creó un repositorio remoto en GitHub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6706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Ahora, registramos el remoto en nuestro proyecto GIT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1400" b="1" i="1" dirty="0" err="1"/>
              <a:t>git</a:t>
            </a:r>
            <a:r>
              <a:rPr lang="es-ES" sz="1400" dirty="0"/>
              <a:t> </a:t>
            </a:r>
            <a:r>
              <a:rPr lang="es-ES" sz="1400" dirty="0" err="1"/>
              <a:t>remote</a:t>
            </a:r>
            <a:r>
              <a:rPr lang="es-ES" sz="1400" dirty="0"/>
              <a:t> </a:t>
            </a:r>
            <a:r>
              <a:rPr lang="es-ES" sz="1400" dirty="0" err="1"/>
              <a:t>add</a:t>
            </a:r>
            <a:r>
              <a:rPr lang="es-ES" sz="1400" dirty="0"/>
              <a:t> </a:t>
            </a:r>
            <a:r>
              <a:rPr lang="es-ES" sz="1400" dirty="0" err="1"/>
              <a:t>origin</a:t>
            </a:r>
            <a:r>
              <a:rPr lang="es-ES" sz="1400" dirty="0"/>
              <a:t>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7932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Ahora, registramos el remoto en nuestro proyecto GIT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1400" b="1" i="1" dirty="0" err="1"/>
              <a:t>git</a:t>
            </a:r>
            <a:r>
              <a:rPr lang="es-ES" sz="1400" dirty="0"/>
              <a:t> </a:t>
            </a:r>
            <a:r>
              <a:rPr lang="es-ES" sz="1400" dirty="0" err="1"/>
              <a:t>remote</a:t>
            </a:r>
            <a:r>
              <a:rPr lang="es-ES" sz="1400" dirty="0"/>
              <a:t> </a:t>
            </a:r>
            <a:r>
              <a:rPr lang="es-ES" sz="1400" dirty="0" err="1"/>
              <a:t>add</a:t>
            </a:r>
            <a:r>
              <a:rPr lang="es-ES" sz="1400" dirty="0"/>
              <a:t> </a:t>
            </a:r>
            <a:r>
              <a:rPr lang="es-ES" sz="1400" dirty="0" err="1"/>
              <a:t>origin</a:t>
            </a:r>
            <a:r>
              <a:rPr lang="es-ES" sz="1400" dirty="0"/>
              <a:t>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61849" y="5411789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6861849" y="499162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6960172" y="5188269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6960172" y="4715785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861849" y="451914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683337" y="4768104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40"/>
          <p:cNvCxnSpPr>
            <a:stCxn id="18" idx="6"/>
          </p:cNvCxnSpPr>
          <p:nvPr/>
        </p:nvCxnSpPr>
        <p:spPr>
          <a:xfrm>
            <a:off x="7058494" y="5089947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5" idx="3"/>
          </p:cNvCxnSpPr>
          <p:nvPr/>
        </p:nvCxnSpPr>
        <p:spPr>
          <a:xfrm flipH="1">
            <a:off x="7560123" y="4935951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73801" y="5673675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495289" y="5672194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dev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9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</TotalTime>
  <Words>1122</Words>
  <Application>Microsoft Macintosh PowerPoint</Application>
  <PresentationFormat>Widescreen</PresentationFormat>
  <Paragraphs>570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Remotos</vt:lpstr>
      <vt:lpstr>Remotos</vt:lpstr>
      <vt:lpstr>Remotos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Comandos para remotos</vt:lpstr>
      <vt:lpstr>Comandos para remotos</vt:lpstr>
      <vt:lpstr>Comandos para remotos</vt:lpstr>
      <vt:lpstr>Comandos para remotos</vt:lpstr>
      <vt:lpstr>Comandos para remotos</vt:lpstr>
      <vt:lpstr>Comandos para remotos</vt:lpstr>
      <vt:lpstr>Comandos para remotos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23</cp:revision>
  <dcterms:created xsi:type="dcterms:W3CDTF">2020-01-07T14:39:47Z</dcterms:created>
  <dcterms:modified xsi:type="dcterms:W3CDTF">2020-07-24T14:25:19Z</dcterms:modified>
</cp:coreProperties>
</file>