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0"/>
  </p:notesMasterIdLst>
  <p:sldIdLst>
    <p:sldId id="298" r:id="rId2"/>
    <p:sldId id="300" r:id="rId3"/>
    <p:sldId id="316" r:id="rId4"/>
    <p:sldId id="311" r:id="rId5"/>
    <p:sldId id="312" r:id="rId6"/>
    <p:sldId id="313" r:id="rId7"/>
    <p:sldId id="314" r:id="rId8"/>
    <p:sldId id="310" r:id="rId9"/>
    <p:sldId id="303" r:id="rId10"/>
    <p:sldId id="315" r:id="rId11"/>
    <p:sldId id="302" r:id="rId12"/>
    <p:sldId id="304" r:id="rId13"/>
    <p:sldId id="308" r:id="rId14"/>
    <p:sldId id="309" r:id="rId15"/>
    <p:sldId id="305" r:id="rId16"/>
    <p:sldId id="306" r:id="rId17"/>
    <p:sldId id="307" r:id="rId18"/>
    <p:sldId id="317" r:id="rId19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7" autoAdjust="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1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734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85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2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53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102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22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7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02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90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 y GitHub</a:t>
            </a:r>
            <a:endParaRPr lang="es-CO" dirty="0"/>
          </a:p>
        </p:txBody>
      </p:sp>
      <p:pic>
        <p:nvPicPr>
          <p:cNvPr id="1028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cesi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33017" cy="4023360"/>
          </a:xfrm>
        </p:spPr>
        <p:txBody>
          <a:bodyPr>
            <a:normAutofit/>
          </a:bodyPr>
          <a:lstStyle/>
          <a:p>
            <a:r>
              <a:rPr lang="es-ES" dirty="0"/>
              <a:t>Actualmente GIT es usado, por ejemplo, para el desarrollo del núcleo Linux.</a:t>
            </a:r>
          </a:p>
          <a:p>
            <a:endParaRPr lang="es-ES" dirty="0"/>
          </a:p>
          <a:p>
            <a:r>
              <a:rPr lang="es-ES" dirty="0"/>
              <a:t>GIT permite la ramificación de proyectos y posterior unión, lo que permite el desarrollo modular en equipo.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6" idx="0"/>
            <a:endCxn id="9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/>
          <p:cNvCxnSpPr>
            <a:stCxn id="9" idx="0"/>
            <a:endCxn id="13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2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1" idx="0"/>
            <a:endCxn id="12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" idx="0"/>
            <a:endCxn id="11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19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21" idx="0"/>
            <a:endCxn id="22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0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9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recto 45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feat1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feat2</a:t>
            </a:r>
            <a:endParaRPr lang="es-CO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feat3</a:t>
            </a:r>
            <a:endParaRPr lang="es-CO" dirty="0"/>
          </a:p>
        </p:txBody>
      </p:sp>
      <p:pic>
        <p:nvPicPr>
          <p:cNvPr id="57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71" y="1917459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6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8893" y="1993216"/>
            <a:ext cx="3002772" cy="828640"/>
          </a:xfrm>
        </p:spPr>
        <p:txBody>
          <a:bodyPr>
            <a:normAutofit/>
          </a:bodyPr>
          <a:lstStyle/>
          <a:p>
            <a:r>
              <a:rPr lang="es-ES" dirty="0"/>
              <a:t>El manejo de ramificaciones es simple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588893" y="297425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El performance en términos de eficiencia en rapidez y almacenamiento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588893" y="395529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No necesita internet para funcionar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588893" y="493633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Permite la conexión a repositorios remotos para la distribución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237525" y="199321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Ineficiencia en manejo de archivos binarios.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237525" y="297425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El tamaño del repositorio es grande cuando se usan archivos binarios</a:t>
            </a:r>
          </a:p>
        </p:txBody>
      </p:sp>
      <p:sp>
        <p:nvSpPr>
          <p:cNvPr id="10" name="Flecha arriba 9"/>
          <p:cNvSpPr/>
          <p:nvPr/>
        </p:nvSpPr>
        <p:spPr>
          <a:xfrm>
            <a:off x="1118543" y="2120026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 arriba 12"/>
          <p:cNvSpPr/>
          <p:nvPr/>
        </p:nvSpPr>
        <p:spPr>
          <a:xfrm>
            <a:off x="1142509" y="3144926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arriba 13"/>
          <p:cNvSpPr/>
          <p:nvPr/>
        </p:nvSpPr>
        <p:spPr>
          <a:xfrm>
            <a:off x="1142509" y="4047501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 arriba 14"/>
          <p:cNvSpPr/>
          <p:nvPr/>
        </p:nvSpPr>
        <p:spPr>
          <a:xfrm>
            <a:off x="1142509" y="5104469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 arriba 15"/>
          <p:cNvSpPr/>
          <p:nvPr/>
        </p:nvSpPr>
        <p:spPr>
          <a:xfrm rot="10800000">
            <a:off x="6764130" y="2120026"/>
            <a:ext cx="331100" cy="34177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arriba 16"/>
          <p:cNvSpPr/>
          <p:nvPr/>
        </p:nvSpPr>
        <p:spPr>
          <a:xfrm rot="10800000">
            <a:off x="6764130" y="3165958"/>
            <a:ext cx="331100" cy="34177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4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62220" cy="4023360"/>
          </a:xfrm>
        </p:spPr>
        <p:txBody>
          <a:bodyPr>
            <a:normAutofit/>
          </a:bodyPr>
          <a:lstStyle/>
          <a:p>
            <a:r>
              <a:rPr lang="es-ES" dirty="0"/>
              <a:t>Qué es una </a:t>
            </a:r>
            <a:r>
              <a:rPr lang="es-ES" b="1" i="1" dirty="0"/>
              <a:t>plataforma de desarrollo colaborativo</a:t>
            </a:r>
            <a:r>
              <a:rPr lang="es-ES" dirty="0"/>
              <a:t> que permite alojar proyecto seguidos con GIT.</a:t>
            </a:r>
          </a:p>
          <a:p>
            <a:endParaRPr lang="es-ES" b="1" i="1" dirty="0"/>
          </a:p>
          <a:p>
            <a:r>
              <a:rPr lang="es-ES" dirty="0"/>
              <a:t>Esta plataforma contiene todos los perfiles de usuario y cada usuario contiene repositorios.</a:t>
            </a:r>
          </a:p>
          <a:p>
            <a:endParaRPr lang="es-ES" dirty="0"/>
          </a:p>
          <a:p>
            <a:r>
              <a:rPr lang="es-ES" dirty="0"/>
              <a:t>A menudo los repositorios son públicos (</a:t>
            </a:r>
            <a:r>
              <a:rPr lang="es-ES" b="1" i="1" dirty="0"/>
              <a:t>Open </a:t>
            </a:r>
            <a:r>
              <a:rPr lang="es-ES" b="1" i="1" dirty="0" err="1"/>
              <a:t>Source</a:t>
            </a:r>
            <a:r>
              <a:rPr lang="es-ES" dirty="0"/>
              <a:t>), pero también pueden ser privados (</a:t>
            </a:r>
            <a:r>
              <a:rPr lang="es-ES" b="1" i="1" dirty="0"/>
              <a:t>Equipo de desarrollo</a:t>
            </a:r>
            <a:r>
              <a:rPr lang="es-ES" dirty="0"/>
              <a:t>)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19" y="2320345"/>
            <a:ext cx="3242904" cy="29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3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 entre GIT y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8888" cy="4023360"/>
          </a:xfrm>
        </p:spPr>
        <p:txBody>
          <a:bodyPr>
            <a:normAutofit/>
          </a:bodyPr>
          <a:lstStyle/>
          <a:p>
            <a:r>
              <a:rPr lang="es-ES" dirty="0"/>
              <a:t>Se tiende a confundirlos, pero </a:t>
            </a:r>
          </a:p>
          <a:p>
            <a:endParaRPr lang="es-ES" dirty="0"/>
          </a:p>
          <a:p>
            <a:r>
              <a:rPr lang="es-ES" dirty="0"/>
              <a:t>Mientras GIT es el sistema de seguimiento al proyecto, que adicionalmente funciona sin internet</a:t>
            </a:r>
          </a:p>
          <a:p>
            <a:endParaRPr lang="es-ES" dirty="0"/>
          </a:p>
          <a:p>
            <a:r>
              <a:rPr lang="es-ES" dirty="0"/>
              <a:t>GitHub es una plataforma en la nube donde puede abrir un perfil y subir sus repositorios.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8514402" y="2140164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6449962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811730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9173498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10535266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angular 10"/>
          <p:cNvCxnSpPr>
            <a:stCxn id="6" idx="0"/>
            <a:endCxn id="5" idx="1"/>
          </p:cNvCxnSpPr>
          <p:nvPr/>
        </p:nvCxnSpPr>
        <p:spPr>
          <a:xfrm rot="5400000" flipH="1" flipV="1">
            <a:off x="7019832" y="2815302"/>
            <a:ext cx="1564989" cy="1424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9" idx="0"/>
            <a:endCxn id="5" idx="3"/>
          </p:cNvCxnSpPr>
          <p:nvPr/>
        </p:nvCxnSpPr>
        <p:spPr>
          <a:xfrm rot="16200000" flipV="1">
            <a:off x="9701581" y="2835897"/>
            <a:ext cx="1564989" cy="1382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0"/>
          </p:cNvCxnSpPr>
          <p:nvPr/>
        </p:nvCxnSpPr>
        <p:spPr>
          <a:xfrm flipV="1">
            <a:off x="8452019" y="3289300"/>
            <a:ext cx="509750" cy="10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8" idx="0"/>
          </p:cNvCxnSpPr>
          <p:nvPr/>
        </p:nvCxnSpPr>
        <p:spPr>
          <a:xfrm flipH="1" flipV="1">
            <a:off x="9301480" y="3289300"/>
            <a:ext cx="512307" cy="10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740014" y="3752405"/>
            <a:ext cx="48669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1180262" y="3397114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Internet</a:t>
            </a:r>
            <a:endParaRPr lang="es-CO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1182615" y="3752405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9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Papel tienen en desarrollos profesionales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0062" cy="4023360"/>
          </a:xfrm>
        </p:spPr>
        <p:txBody>
          <a:bodyPr>
            <a:normAutofit/>
          </a:bodyPr>
          <a:lstStyle/>
          <a:p>
            <a:r>
              <a:rPr lang="es-ES" dirty="0"/>
              <a:t>Cualquier desarrollo de software usa GIT como sistema de control de versiones y además tiene presencia en GitHub.</a:t>
            </a:r>
          </a:p>
          <a:p>
            <a:endParaRPr lang="es-ES" dirty="0"/>
          </a:p>
          <a:p>
            <a:r>
              <a:rPr lang="es-ES" dirty="0"/>
              <a:t>Sin embargo hay tres utilidades por las cuales </a:t>
            </a:r>
            <a:r>
              <a:rPr lang="es-ES" dirty="0" err="1"/>
              <a:t>Git</a:t>
            </a:r>
            <a:r>
              <a:rPr lang="es-ES" dirty="0"/>
              <a:t>/GitHub ha sido tan exitoso.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344697" y="2094271"/>
            <a:ext cx="3195484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Distribución de librerías</a:t>
            </a:r>
            <a:endParaRPr lang="es-CO" sz="2000" dirty="0"/>
          </a:p>
        </p:txBody>
      </p:sp>
      <p:sp>
        <p:nvSpPr>
          <p:cNvPr id="6" name="Rectángulo 5"/>
          <p:cNvSpPr/>
          <p:nvPr/>
        </p:nvSpPr>
        <p:spPr>
          <a:xfrm>
            <a:off x="7344697" y="3542562"/>
            <a:ext cx="3195484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Open </a:t>
            </a:r>
            <a:r>
              <a:rPr lang="es-ES" sz="2000" dirty="0" err="1"/>
              <a:t>Source</a:t>
            </a:r>
            <a:endParaRPr lang="es-CO" sz="2000" dirty="0"/>
          </a:p>
        </p:txBody>
      </p:sp>
      <p:sp>
        <p:nvSpPr>
          <p:cNvPr id="7" name="Rectángulo 6"/>
          <p:cNvSpPr/>
          <p:nvPr/>
        </p:nvSpPr>
        <p:spPr>
          <a:xfrm>
            <a:off x="7344697" y="4990853"/>
            <a:ext cx="3195484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Integración Continua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50417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Open </a:t>
            </a:r>
            <a:r>
              <a:rPr lang="es-ES" dirty="0" err="1"/>
              <a:t>Source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6875" cy="4023360"/>
          </a:xfrm>
        </p:spPr>
        <p:txBody>
          <a:bodyPr>
            <a:normAutofit/>
          </a:bodyPr>
          <a:lstStyle/>
          <a:p>
            <a:r>
              <a:rPr lang="es-ES" dirty="0"/>
              <a:t>Un repositorio o proyecto público puede ser visto y analizado por otros usuario y sugerir cambios</a:t>
            </a:r>
          </a:p>
          <a:p>
            <a:endParaRPr lang="es-ES" dirty="0"/>
          </a:p>
          <a:p>
            <a:r>
              <a:rPr lang="es-ES" dirty="0"/>
              <a:t>Así un proyecto puede avanzar gracias a toda la comunidad.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274377" y="3021522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753266" y="433863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Público</a:t>
            </a:r>
            <a:endParaRPr lang="es-CO" dirty="0"/>
          </a:p>
        </p:txBody>
      </p:sp>
      <p:pic>
        <p:nvPicPr>
          <p:cNvPr id="2050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73" y="181152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>
            <a:stCxn id="2050" idx="2"/>
            <a:endCxn id="5" idx="0"/>
          </p:cNvCxnSpPr>
          <p:nvPr/>
        </p:nvCxnSpPr>
        <p:spPr>
          <a:xfrm>
            <a:off x="10913472" y="2310319"/>
            <a:ext cx="2" cy="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1162870" y="190249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11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18" y="2421049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504076" y="2117800"/>
            <a:ext cx="862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18" y="3375307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504076" y="3050888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5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18" y="4342388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7504076" y="4039139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C</a:t>
            </a:r>
            <a:endParaRPr lang="es-CO" dirty="0"/>
          </a:p>
        </p:txBody>
      </p:sp>
      <p:cxnSp>
        <p:nvCxnSpPr>
          <p:cNvPr id="17" name="Conector angular 16"/>
          <p:cNvCxnSpPr>
            <a:stCxn id="11" idx="3"/>
            <a:endCxn id="5" idx="1"/>
          </p:cNvCxnSpPr>
          <p:nvPr/>
        </p:nvCxnSpPr>
        <p:spPr>
          <a:xfrm>
            <a:off x="8184715" y="2670448"/>
            <a:ext cx="2089662" cy="955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5" idx="3"/>
            <a:endCxn id="5" idx="1"/>
          </p:cNvCxnSpPr>
          <p:nvPr/>
        </p:nvCxnSpPr>
        <p:spPr>
          <a:xfrm flipV="1">
            <a:off x="8184715" y="3626240"/>
            <a:ext cx="2089662" cy="965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3" idx="3"/>
            <a:endCxn id="5" idx="1"/>
          </p:cNvCxnSpPr>
          <p:nvPr/>
        </p:nvCxnSpPr>
        <p:spPr>
          <a:xfrm>
            <a:off x="8184715" y="3624706"/>
            <a:ext cx="2089662" cy="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7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2587" cy="4023360"/>
          </a:xfrm>
        </p:spPr>
        <p:txBody>
          <a:bodyPr>
            <a:normAutofit/>
          </a:bodyPr>
          <a:lstStyle/>
          <a:p>
            <a:r>
              <a:rPr lang="es-ES" dirty="0"/>
              <a:t>Distintos usuarios publican bibliotecas en </a:t>
            </a:r>
            <a:r>
              <a:rPr lang="es-ES" b="1" i="1" dirty="0" err="1"/>
              <a:t>maven</a:t>
            </a:r>
            <a:r>
              <a:rPr lang="es-ES" dirty="0"/>
              <a:t>, pero también en GitHub cuando el proyecto es </a:t>
            </a:r>
            <a:r>
              <a:rPr lang="es-ES" dirty="0" err="1"/>
              <a:t>OpenSource</a:t>
            </a:r>
            <a:r>
              <a:rPr lang="es-ES" dirty="0"/>
              <a:t>.</a:t>
            </a:r>
          </a:p>
          <a:p>
            <a:endParaRPr lang="es-ES" b="1" i="1" dirty="0"/>
          </a:p>
          <a:p>
            <a:r>
              <a:rPr lang="es-ES" dirty="0"/>
              <a:t>De esa forma, podemos tanto crear bibliotecas como importarlas para hacer uso de ellas</a:t>
            </a:r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6938511" y="2979191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371680" y="2611462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Librería Pública</a:t>
            </a:r>
            <a:endParaRPr lang="es-CO" dirty="0"/>
          </a:p>
        </p:txBody>
      </p:sp>
      <p:pic>
        <p:nvPicPr>
          <p:cNvPr id="7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8606444" y="2978497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039613" y="261076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Librería Pública</a:t>
            </a:r>
            <a:endParaRPr lang="es-CO" dirty="0"/>
          </a:p>
        </p:txBody>
      </p:sp>
      <p:pic>
        <p:nvPicPr>
          <p:cNvPr id="9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15812" y="2974885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9748981" y="2607156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Librería Pública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8733308" y="4411134"/>
            <a:ext cx="1024466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angular 12"/>
          <p:cNvCxnSpPr>
            <a:stCxn id="5" idx="2"/>
            <a:endCxn id="11" idx="1"/>
          </p:cNvCxnSpPr>
          <p:nvPr/>
        </p:nvCxnSpPr>
        <p:spPr>
          <a:xfrm rot="16200000" flipH="1">
            <a:off x="7688605" y="4077630"/>
            <a:ext cx="933707" cy="115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9" idx="2"/>
            <a:endCxn id="11" idx="3"/>
          </p:cNvCxnSpPr>
          <p:nvPr/>
        </p:nvCxnSpPr>
        <p:spPr>
          <a:xfrm rot="5400000">
            <a:off x="9887336" y="4054760"/>
            <a:ext cx="938013" cy="1197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2"/>
            <a:endCxn id="11" idx="0"/>
          </p:cNvCxnSpPr>
          <p:nvPr/>
        </p:nvCxnSpPr>
        <p:spPr>
          <a:xfrm>
            <a:off x="9245541" y="4187933"/>
            <a:ext cx="0" cy="22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161807" y="5979844"/>
            <a:ext cx="216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Proyecto</a:t>
            </a:r>
            <a:endParaRPr lang="es-CO" dirty="0"/>
          </a:p>
        </p:txBody>
      </p:sp>
      <p:pic>
        <p:nvPicPr>
          <p:cNvPr id="26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73" y="211704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/>
          <p:cNvSpPr/>
          <p:nvPr/>
        </p:nvSpPr>
        <p:spPr>
          <a:xfrm>
            <a:off x="7385070" y="220801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23" y="211704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9110720" y="220801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30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405" y="211704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0756202" y="220801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711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continua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425968" cy="4023360"/>
          </a:xfrm>
        </p:spPr>
        <p:txBody>
          <a:bodyPr>
            <a:normAutofit/>
          </a:bodyPr>
          <a:lstStyle/>
          <a:p>
            <a:r>
              <a:rPr lang="es-ES" dirty="0"/>
              <a:t>Se puede usar GitHub también para hacer un proceso de integración continua.</a:t>
            </a:r>
          </a:p>
          <a:p>
            <a:endParaRPr lang="es-ES" dirty="0"/>
          </a:p>
          <a:p>
            <a:r>
              <a:rPr lang="es-ES" dirty="0"/>
              <a:t>Significa que podemos activar un proceso, luego cambiar la versión en un repositorio GitHub.</a:t>
            </a:r>
          </a:p>
          <a:p>
            <a:endParaRPr lang="es-ES" dirty="0"/>
          </a:p>
          <a:p>
            <a:r>
              <a:rPr lang="es-ES" dirty="0"/>
              <a:t>El proceso consiste en compilar testear y desplegar una plataforma web.</a:t>
            </a:r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8471914" y="2925956"/>
            <a:ext cx="921854" cy="8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8071994" y="4412803"/>
            <a:ext cx="623195" cy="62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8" name="Picture 2" descr="Resultado de imagen para Web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35" y="5375530"/>
            <a:ext cx="870313" cy="8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9868861" y="3162375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GIT/GitHub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868861" y="4358042"/>
            <a:ext cx="1569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Build</a:t>
            </a:r>
            <a:r>
              <a:rPr lang="es-ES" dirty="0"/>
              <a:t>/Test/</a:t>
            </a:r>
            <a:r>
              <a:rPr lang="es-ES" dirty="0" err="1"/>
              <a:t>Deploy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9868861" y="565724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WEB</a:t>
            </a:r>
          </a:p>
        </p:txBody>
      </p:sp>
      <p:pic>
        <p:nvPicPr>
          <p:cNvPr id="1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361579" y="2915765"/>
            <a:ext cx="903481" cy="8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9868861" y="2049758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Developers</a:t>
            </a:r>
            <a:endParaRPr lang="es-ES" dirty="0"/>
          </a:p>
        </p:txBody>
      </p:sp>
      <p:pic>
        <p:nvPicPr>
          <p:cNvPr id="14" name="Picture 2" descr="Resultado de imagen para user logo 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51" y="1768047"/>
            <a:ext cx="871200" cy="8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>
            <a:off x="7480111" y="2743200"/>
            <a:ext cx="18078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479681" y="3937000"/>
            <a:ext cx="18078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463540" y="5147733"/>
            <a:ext cx="18078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0"/>
          </p:cNvCxnSpPr>
          <p:nvPr/>
        </p:nvCxnSpPr>
        <p:spPr>
          <a:xfrm flipV="1">
            <a:off x="8383592" y="3997325"/>
            <a:ext cx="0" cy="415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390546" y="4065900"/>
            <a:ext cx="112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Web </a:t>
            </a:r>
            <a:r>
              <a:rPr lang="es-ES" dirty="0" err="1"/>
              <a:t>hook</a:t>
            </a:r>
            <a:endParaRPr lang="es-CO" dirty="0"/>
          </a:p>
        </p:txBody>
      </p:sp>
      <p:cxnSp>
        <p:nvCxnSpPr>
          <p:cNvPr id="24" name="Conector recto de flecha 23"/>
          <p:cNvCxnSpPr>
            <a:stCxn id="6" idx="2"/>
            <a:endCxn id="4098" idx="0"/>
          </p:cNvCxnSpPr>
          <p:nvPr/>
        </p:nvCxnSpPr>
        <p:spPr>
          <a:xfrm>
            <a:off x="8383592" y="5035998"/>
            <a:ext cx="0" cy="33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4" idx="1"/>
            <a:endCxn id="11" idx="1"/>
          </p:cNvCxnSpPr>
          <p:nvPr/>
        </p:nvCxnSpPr>
        <p:spPr>
          <a:xfrm rot="10800000" flipV="1">
            <a:off x="7361579" y="2203647"/>
            <a:ext cx="570272" cy="1156600"/>
          </a:xfrm>
          <a:prstGeom prst="bentConnector3">
            <a:avLst>
              <a:gd name="adj1" fmla="val 14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5" idx="1"/>
          </p:cNvCxnSpPr>
          <p:nvPr/>
        </p:nvCxnSpPr>
        <p:spPr>
          <a:xfrm>
            <a:off x="8265060" y="3360247"/>
            <a:ext cx="206854" cy="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5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 del pasaporte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1C2A88-F602-B948-B5B4-B8C407E107FC}"/>
              </a:ext>
            </a:extLst>
          </p:cNvPr>
          <p:cNvSpPr/>
          <p:nvPr/>
        </p:nvSpPr>
        <p:spPr>
          <a:xfrm>
            <a:off x="1720133" y="2570920"/>
            <a:ext cx="1765190" cy="176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Sesión</a:t>
            </a:r>
            <a:r>
              <a:rPr lang="en-US" dirty="0"/>
              <a:t>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/>
              <a:t>Remotes</a:t>
            </a:r>
          </a:p>
          <a:p>
            <a:pPr algn="ctr"/>
            <a:r>
              <a:rPr lang="en-US" dirty="0"/>
              <a:t>Reset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87A43-55A2-C444-819F-4F3D67EA2F89}"/>
              </a:ext>
            </a:extLst>
          </p:cNvPr>
          <p:cNvSpPr/>
          <p:nvPr/>
        </p:nvSpPr>
        <p:spPr>
          <a:xfrm>
            <a:off x="5251837" y="2570920"/>
            <a:ext cx="1765190" cy="176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Sesión</a:t>
            </a:r>
            <a:r>
              <a:rPr lang="en-US" dirty="0"/>
              <a:t> 2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Gitflow</a:t>
            </a:r>
            <a:r>
              <a:rPr lang="en-US" dirty="0"/>
              <a:t> Workflow</a:t>
            </a:r>
          </a:p>
          <a:p>
            <a:pPr algn="ctr"/>
            <a:r>
              <a:rPr lang="en-US" dirty="0"/>
              <a:t>Branches</a:t>
            </a:r>
          </a:p>
          <a:p>
            <a:pPr algn="ctr"/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F882A-BB72-2049-8357-3A81CA76CEAC}"/>
              </a:ext>
            </a:extLst>
          </p:cNvPr>
          <p:cNvSpPr/>
          <p:nvPr/>
        </p:nvSpPr>
        <p:spPr>
          <a:xfrm>
            <a:off x="8783541" y="2570920"/>
            <a:ext cx="1765190" cy="176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Sesión</a:t>
            </a:r>
            <a:r>
              <a:rPr lang="en-US" dirty="0"/>
              <a:t>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Forking Workflow</a:t>
            </a:r>
          </a:p>
          <a:p>
            <a:pPr algn="ctr"/>
            <a:r>
              <a:rPr lang="en-US" dirty="0"/>
              <a:t>Forks</a:t>
            </a:r>
          </a:p>
          <a:p>
            <a:pPr algn="ctr"/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16B07-F49C-FF41-B986-3C92D2C0164C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>
            <a:off x="3485323" y="3453515"/>
            <a:ext cx="17665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E8D63-34B4-7546-819D-626FCEBE7CE7}"/>
              </a:ext>
            </a:extLst>
          </p:cNvPr>
          <p:cNvCxnSpPr/>
          <p:nvPr/>
        </p:nvCxnSpPr>
        <p:spPr>
          <a:xfrm>
            <a:off x="7017027" y="3453515"/>
            <a:ext cx="17665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8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meme trabajo final 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964" y="1855372"/>
            <a:ext cx="4804430" cy="445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1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Son sistemas que permiten hacer seguimiento de </a:t>
            </a:r>
            <a:r>
              <a:rPr lang="es-ES" b="1" i="1" dirty="0"/>
              <a:t>elementos </a:t>
            </a:r>
            <a:r>
              <a:rPr lang="es-ES" dirty="0"/>
              <a:t>de un </a:t>
            </a:r>
            <a:r>
              <a:rPr lang="es-ES" b="1" i="1" dirty="0"/>
              <a:t>producto</a:t>
            </a:r>
            <a:r>
              <a:rPr lang="es-ES" dirty="0"/>
              <a:t> con el fin de  gestionar sus </a:t>
            </a:r>
            <a:r>
              <a:rPr lang="es-ES" b="1" i="1" dirty="0"/>
              <a:t>versiones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Aunque esta gestión se puede hacer de forma manual, se recomienda un sistema que haga seguimientos automáticos.</a:t>
            </a:r>
          </a:p>
          <a:p>
            <a:endParaRPr lang="es-ES" dirty="0"/>
          </a:p>
          <a:p>
            <a:r>
              <a:rPr lang="es-ES" dirty="0"/>
              <a:t>Los </a:t>
            </a:r>
            <a:r>
              <a:rPr lang="es-ES" b="1" i="1" dirty="0"/>
              <a:t>productos </a:t>
            </a:r>
            <a:r>
              <a:rPr lang="es-ES" dirty="0"/>
              <a:t>son principalmente proyectos de software que estarán en una carpeta que contiene todos sus </a:t>
            </a:r>
            <a:r>
              <a:rPr lang="es-ES" b="1" i="1" dirty="0"/>
              <a:t>elementos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041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Un sistema de control de versiones debe tener: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Almacenamiento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848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Un sistema de control de versiones debe tener: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Almacenamiento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081206" y="2806318"/>
            <a:ext cx="3757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Permite ordenar cada modificación que sufra el proyecto a lo largo del tiempo.</a:t>
            </a:r>
          </a:p>
          <a:p>
            <a:endParaRPr lang="es-ES" dirty="0"/>
          </a:p>
          <a:p>
            <a:r>
              <a:rPr lang="es-ES" dirty="0"/>
              <a:t>Se usa para tener puntos de recuperación o restauración en caso de errores de una versión a otra.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787987" y="3061657"/>
            <a:ext cx="1293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5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Un sistema de control de versiones debe tener: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Almacenamiento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081206" y="3511168"/>
            <a:ext cx="375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sistema detecta cuando cualquiera de sus elementos ha sido modificado.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817534" y="3677607"/>
            <a:ext cx="29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9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Un sistema de control de versiones debe tener: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Almacenamiento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081206" y="4095368"/>
            <a:ext cx="37579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Finalmente y desde luego, debe poder almacenar cada una de las versiones del proyecto en caso de querer retornar o salvar algún cambio perdido durante el desarrollo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212167" y="4264881"/>
            <a:ext cx="801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7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El más popular de estos sistemas es GIT aunque hay otras alternativas como:</a:t>
            </a:r>
          </a:p>
          <a:p>
            <a:endParaRPr lang="es-ES" dirty="0"/>
          </a:p>
          <a:p>
            <a:r>
              <a:rPr lang="es-ES" dirty="0" err="1"/>
              <a:t>Bazaar</a:t>
            </a:r>
            <a:endParaRPr lang="es-ES" dirty="0"/>
          </a:p>
          <a:p>
            <a:r>
              <a:rPr lang="es-ES" dirty="0" err="1"/>
              <a:t>SubVersion</a:t>
            </a:r>
            <a:endParaRPr lang="es-ES" dirty="0"/>
          </a:p>
          <a:p>
            <a:r>
              <a:rPr lang="es-ES" dirty="0"/>
              <a:t>Mercurial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850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33017" cy="4023360"/>
          </a:xfrm>
        </p:spPr>
        <p:txBody>
          <a:bodyPr>
            <a:normAutofit/>
          </a:bodyPr>
          <a:lstStyle/>
          <a:p>
            <a:r>
              <a:rPr lang="es-ES" dirty="0"/>
              <a:t>GIT es el sistema de control de versiones de Linux. Creado para desarrollar el </a:t>
            </a:r>
            <a:r>
              <a:rPr lang="es-ES" dirty="0" err="1"/>
              <a:t>core</a:t>
            </a:r>
            <a:r>
              <a:rPr lang="es-ES" dirty="0"/>
              <a:t> del </a:t>
            </a:r>
            <a:r>
              <a:rPr lang="es-ES"/>
              <a:t>sistema operativo.</a:t>
            </a:r>
            <a:endParaRPr lang="es-ES" dirty="0"/>
          </a:p>
          <a:p>
            <a:endParaRPr lang="es-ES" dirty="0"/>
          </a:p>
          <a:p>
            <a:r>
              <a:rPr lang="es-ES" dirty="0"/>
              <a:t>Por su inmensa acogida es casi un estándar en el desarrollo de software mundialmente.</a:t>
            </a:r>
          </a:p>
          <a:p>
            <a:endParaRPr lang="es-ES" dirty="0"/>
          </a:p>
          <a:p>
            <a:r>
              <a:rPr lang="es-ES" dirty="0"/>
              <a:t>Provee eficiencia y confiabilidad sobre la gestión de proyectos con muchos archivos.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6" idx="0"/>
            <a:endCxn id="9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/>
          <p:cNvCxnSpPr>
            <a:stCxn id="9" idx="0"/>
            <a:endCxn id="13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2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1" idx="0"/>
            <a:endCxn id="12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" idx="0"/>
            <a:endCxn id="11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19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21" idx="0"/>
            <a:endCxn id="22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0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9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recto 45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feat1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feat2</a:t>
            </a:r>
            <a:endParaRPr lang="es-CO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feat3</a:t>
            </a:r>
            <a:endParaRPr lang="es-CO" dirty="0"/>
          </a:p>
        </p:txBody>
      </p:sp>
      <p:pic>
        <p:nvPicPr>
          <p:cNvPr id="57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71" y="1917459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100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1163</TotalTime>
  <Words>729</Words>
  <Application>Microsoft Macintosh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Retrospección</vt:lpstr>
      <vt:lpstr>Introducción</vt:lpstr>
      <vt:lpstr>Sistemas de control de versiones</vt:lpstr>
      <vt:lpstr>Sistemas de control de versiones</vt:lpstr>
      <vt:lpstr>Sistemas de control de versiones</vt:lpstr>
      <vt:lpstr>Sistemas de control de versiones</vt:lpstr>
      <vt:lpstr>Sistemas de control de versiones</vt:lpstr>
      <vt:lpstr>Sistemas de control de versiones</vt:lpstr>
      <vt:lpstr>Sistemas de control de versiones</vt:lpstr>
      <vt:lpstr>GIT</vt:lpstr>
      <vt:lpstr>GIT</vt:lpstr>
      <vt:lpstr>Ventajas y Desventajas</vt:lpstr>
      <vt:lpstr>GitHub</vt:lpstr>
      <vt:lpstr>Diferencia entre GIT y GitHUB</vt:lpstr>
      <vt:lpstr>Papel tienen en desarrollos profesionales</vt:lpstr>
      <vt:lpstr>Open Source</vt:lpstr>
      <vt:lpstr>Librerías</vt:lpstr>
      <vt:lpstr>Integración continua</vt:lpstr>
      <vt:lpstr>Orden del pasaporte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Domiciano Rﭑηcφη</cp:lastModifiedBy>
  <cp:revision>117</cp:revision>
  <dcterms:modified xsi:type="dcterms:W3CDTF">2020-07-25T12:07:19Z</dcterms:modified>
  <cp:category/>
</cp:coreProperties>
</file>