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65"/>
  </p:notesMasterIdLst>
  <p:sldIdLst>
    <p:sldId id="298" r:id="rId2"/>
    <p:sldId id="302" r:id="rId3"/>
    <p:sldId id="303" r:id="rId4"/>
    <p:sldId id="304" r:id="rId5"/>
    <p:sldId id="321" r:id="rId6"/>
    <p:sldId id="366" r:id="rId7"/>
    <p:sldId id="323" r:id="rId8"/>
    <p:sldId id="324" r:id="rId9"/>
    <p:sldId id="332" r:id="rId10"/>
    <p:sldId id="326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27" r:id="rId19"/>
    <p:sldId id="340" r:id="rId20"/>
    <p:sldId id="341" r:id="rId21"/>
    <p:sldId id="358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9" r:id="rId33"/>
    <p:sldId id="352" r:id="rId34"/>
    <p:sldId id="353" r:id="rId35"/>
    <p:sldId id="354" r:id="rId36"/>
    <p:sldId id="355" r:id="rId37"/>
    <p:sldId id="356" r:id="rId38"/>
    <p:sldId id="357" r:id="rId39"/>
    <p:sldId id="360" r:id="rId40"/>
    <p:sldId id="328" r:id="rId41"/>
    <p:sldId id="361" r:id="rId42"/>
    <p:sldId id="362" r:id="rId43"/>
    <p:sldId id="363" r:id="rId44"/>
    <p:sldId id="365" r:id="rId45"/>
    <p:sldId id="320" r:id="rId46"/>
    <p:sldId id="278" r:id="rId47"/>
    <p:sldId id="367" r:id="rId48"/>
    <p:sldId id="322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7" r:id="rId61"/>
    <p:sldId id="318" r:id="rId62"/>
    <p:sldId id="319" r:id="rId63"/>
    <p:sldId id="316" r:id="rId64"/>
  </p:sldIdLst>
  <p:sldSz cx="12192000" cy="6858000"/>
  <p:notesSz cx="6858000" cy="9144000"/>
  <p:defaultTextStyle>
    <a:defPPr>
      <a:defRPr lang="es-CO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97" autoAdjust="0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2651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75734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28742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6189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00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69181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75734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27851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5920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68532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25/07/20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11021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25/07/20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72265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25/07/20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1791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46D715-F302-4AEE-84BA-8B184C0E583B}" type="datetimeFigureOut">
              <a:rPr lang="es-CO" smtClean="0"/>
              <a:t>25/07/20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90026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21907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46D715-F302-4AEE-84BA-8B184C0E583B}" type="datetimeFigureOut">
              <a:rPr lang="es-CO" smtClean="0"/>
              <a:t>25/07/20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97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Conceptos básicos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GIT</a:t>
            </a:r>
            <a:endParaRPr lang="es-CO" dirty="0"/>
          </a:p>
        </p:txBody>
      </p:sp>
      <p:pic>
        <p:nvPicPr>
          <p:cNvPr id="1028" name="Picture 4" descr="Resultado de imagen de git logo p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752" y="150825"/>
            <a:ext cx="301457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icesi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56" y="150825"/>
            <a:ext cx="3773213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243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5291839" y="5578376"/>
            <a:ext cx="5745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Al ser un repositorio nuevo, hay que agregar todos los archivos al </a:t>
            </a:r>
            <a:r>
              <a:rPr lang="es-ES" sz="1800" b="1" i="1" dirty="0" err="1"/>
              <a:t>stage</a:t>
            </a:r>
            <a:r>
              <a:rPr lang="es-ES" sz="1800" b="1" i="1" dirty="0"/>
              <a:t> </a:t>
            </a:r>
            <a:r>
              <a:rPr lang="es-ES" sz="1800" b="1" i="1" dirty="0" err="1"/>
              <a:t>area</a:t>
            </a:r>
            <a:endParaRPr lang="es-ES" sz="1800" b="1" i="1" dirty="0"/>
          </a:p>
        </p:txBody>
      </p:sp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7" name="Rectángulo 56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8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uadroTexto 59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1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uadroTexto 61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CuadroTexto 63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5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CuadroTexto 65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index.html (*)</a:t>
            </a:r>
            <a:endParaRPr lang="es-CO" sz="1800" b="1" dirty="0"/>
          </a:p>
        </p:txBody>
      </p:sp>
      <p:pic>
        <p:nvPicPr>
          <p:cNvPr id="6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CuadroTexto 67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logo.png (*)</a:t>
            </a:r>
            <a:endParaRPr lang="es-CO" sz="1800" b="1" dirty="0"/>
          </a:p>
        </p:txBody>
      </p:sp>
      <p:pic>
        <p:nvPicPr>
          <p:cNvPr id="69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uadroTexto 69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pic>
        <p:nvPicPr>
          <p:cNvPr id="7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CuadroTexto 71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styles.css (*)</a:t>
            </a:r>
            <a:endParaRPr lang="es-CO" sz="1800" b="1" dirty="0"/>
          </a:p>
        </p:txBody>
      </p:sp>
      <p:cxnSp>
        <p:nvCxnSpPr>
          <p:cNvPr id="73" name="Conector angular 72"/>
          <p:cNvCxnSpPr>
            <a:stCxn id="59" idx="2"/>
            <a:endCxn id="71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r 73"/>
          <p:cNvCxnSpPr>
            <a:stCxn id="61" idx="2"/>
            <a:endCxn id="69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r 74"/>
          <p:cNvCxnSpPr>
            <a:stCxn id="63" idx="2"/>
            <a:endCxn id="67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78" name="Rectángulo 77"/>
          <p:cNvSpPr/>
          <p:nvPr/>
        </p:nvSpPr>
        <p:spPr>
          <a:xfrm>
            <a:off x="2044750" y="2885089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2059892" y="4106969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2143287" y="5289586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1579253" y="5900678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858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5291839" y="5578376"/>
            <a:ext cx="574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>
                <a:latin typeface="Consolas" panose="020B0609020204030204" pitchFamily="49" charset="0"/>
              </a:rPr>
              <a:t>git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add</a:t>
            </a:r>
            <a:r>
              <a:rPr lang="es-ES" sz="2400" dirty="0">
                <a:latin typeface="Consolas" panose="020B0609020204030204" pitchFamily="49" charset="0"/>
              </a:rPr>
              <a:t> .</a:t>
            </a:r>
            <a:endParaRPr lang="es-ES" sz="2400" b="1" i="1" dirty="0">
              <a:latin typeface="Consolas" panose="020B0609020204030204" pitchFamily="49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7" name="Rectángulo 56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8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uadroTexto 59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1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uadroTexto 61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CuadroTexto 63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5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CuadroTexto 65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index.html (*)</a:t>
            </a:r>
            <a:endParaRPr lang="es-CO" sz="1800" b="1" dirty="0"/>
          </a:p>
        </p:txBody>
      </p:sp>
      <p:pic>
        <p:nvPicPr>
          <p:cNvPr id="6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CuadroTexto 67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logo.png (*)</a:t>
            </a:r>
            <a:endParaRPr lang="es-CO" sz="1800" b="1" dirty="0"/>
          </a:p>
        </p:txBody>
      </p:sp>
      <p:pic>
        <p:nvPicPr>
          <p:cNvPr id="69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uadroTexto 69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pic>
        <p:nvPicPr>
          <p:cNvPr id="7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CuadroTexto 71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styles.css (*)</a:t>
            </a:r>
            <a:endParaRPr lang="es-CO" sz="1800" b="1" dirty="0"/>
          </a:p>
        </p:txBody>
      </p:sp>
      <p:cxnSp>
        <p:nvCxnSpPr>
          <p:cNvPr id="73" name="Conector angular 72"/>
          <p:cNvCxnSpPr>
            <a:stCxn id="59" idx="2"/>
            <a:endCxn id="71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r 73"/>
          <p:cNvCxnSpPr>
            <a:stCxn id="61" idx="2"/>
            <a:endCxn id="69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r 74"/>
          <p:cNvCxnSpPr>
            <a:stCxn id="63" idx="2"/>
            <a:endCxn id="67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78" name="Rectángulo 77"/>
          <p:cNvSpPr/>
          <p:nvPr/>
        </p:nvSpPr>
        <p:spPr>
          <a:xfrm>
            <a:off x="2044750" y="2885089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2059892" y="4106969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2143287" y="5289586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1579253" y="5900678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40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5291839" y="5578376"/>
            <a:ext cx="574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>
                <a:latin typeface="Consolas" panose="020B0609020204030204" pitchFamily="49" charset="0"/>
              </a:rPr>
              <a:t>git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add</a:t>
            </a:r>
            <a:r>
              <a:rPr lang="es-ES" sz="2400" dirty="0">
                <a:latin typeface="Consolas" panose="020B0609020204030204" pitchFamily="49" charset="0"/>
              </a:rPr>
              <a:t> .</a:t>
            </a:r>
            <a:endParaRPr lang="es-ES" sz="2400" b="1" i="1" dirty="0">
              <a:latin typeface="Consolas" panose="020B0609020204030204" pitchFamily="49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2000" dirty="0" err="1">
                <a:solidFill>
                  <a:schemeClr val="tx1"/>
                </a:solidFill>
              </a:rPr>
              <a:t>css</a:t>
            </a:r>
            <a:r>
              <a:rPr lang="es-ES" sz="2000" dirty="0">
                <a:solidFill>
                  <a:schemeClr val="tx1"/>
                </a:solidFill>
              </a:rPr>
              <a:t>/styles.css</a:t>
            </a:r>
          </a:p>
          <a:p>
            <a:r>
              <a:rPr lang="es-ES" sz="2000" dirty="0" err="1">
                <a:solidFill>
                  <a:schemeClr val="tx1"/>
                </a:solidFill>
              </a:rPr>
              <a:t>js</a:t>
            </a:r>
            <a:r>
              <a:rPr lang="es-ES" sz="2000" dirty="0">
                <a:solidFill>
                  <a:schemeClr val="tx1"/>
                </a:solidFill>
              </a:rPr>
              <a:t>/functions.js</a:t>
            </a:r>
          </a:p>
          <a:p>
            <a:r>
              <a:rPr lang="es-ES" sz="2000" dirty="0" err="1">
                <a:solidFill>
                  <a:schemeClr val="tx1"/>
                </a:solidFill>
              </a:rPr>
              <a:t>img</a:t>
            </a:r>
            <a:r>
              <a:rPr lang="es-ES" sz="2000" dirty="0">
                <a:solidFill>
                  <a:schemeClr val="tx1"/>
                </a:solidFill>
              </a:rPr>
              <a:t>/logo.png</a:t>
            </a:r>
          </a:p>
          <a:p>
            <a:r>
              <a:rPr lang="es-ES" sz="2000" dirty="0">
                <a:solidFill>
                  <a:schemeClr val="tx1"/>
                </a:solidFill>
              </a:rPr>
              <a:t>Index.html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4683535" y="3257247"/>
            <a:ext cx="6447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</p:spTree>
    <p:extLst>
      <p:ext uri="{BB962C8B-B14F-4D97-AF65-F5344CB8AC3E}">
        <p14:creationId xmlns:p14="http://schemas.microsoft.com/office/powerpoint/2010/main" val="2069920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2000" dirty="0" err="1">
                <a:solidFill>
                  <a:schemeClr val="tx1"/>
                </a:solidFill>
              </a:rPr>
              <a:t>css</a:t>
            </a:r>
            <a:r>
              <a:rPr lang="es-ES" sz="2000" dirty="0">
                <a:solidFill>
                  <a:schemeClr val="tx1"/>
                </a:solidFill>
              </a:rPr>
              <a:t>/styles.css</a:t>
            </a:r>
          </a:p>
          <a:p>
            <a:r>
              <a:rPr lang="es-ES" sz="2000" dirty="0" err="1">
                <a:solidFill>
                  <a:schemeClr val="tx1"/>
                </a:solidFill>
              </a:rPr>
              <a:t>js</a:t>
            </a:r>
            <a:r>
              <a:rPr lang="es-ES" sz="2000" dirty="0">
                <a:solidFill>
                  <a:schemeClr val="tx1"/>
                </a:solidFill>
              </a:rPr>
              <a:t>/functions.js</a:t>
            </a:r>
          </a:p>
          <a:p>
            <a:r>
              <a:rPr lang="es-ES" sz="2000" dirty="0" err="1">
                <a:solidFill>
                  <a:schemeClr val="tx1"/>
                </a:solidFill>
              </a:rPr>
              <a:t>img</a:t>
            </a:r>
            <a:r>
              <a:rPr lang="es-ES" sz="2000" dirty="0">
                <a:solidFill>
                  <a:schemeClr val="tx1"/>
                </a:solidFill>
              </a:rPr>
              <a:t>/logo.png</a:t>
            </a:r>
          </a:p>
          <a:p>
            <a:r>
              <a:rPr lang="es-ES" sz="2000" dirty="0">
                <a:solidFill>
                  <a:schemeClr val="tx1"/>
                </a:solidFill>
              </a:rPr>
              <a:t>Index.html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1" name="CuadroTexto 30"/>
          <p:cNvSpPr txBox="1"/>
          <p:nvPr/>
        </p:nvSpPr>
        <p:spPr>
          <a:xfrm>
            <a:off x="5291839" y="5578376"/>
            <a:ext cx="5745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Una vez esté en el </a:t>
            </a:r>
            <a:r>
              <a:rPr lang="es-ES" sz="1800" b="1" i="1" dirty="0" err="1"/>
              <a:t>stage</a:t>
            </a:r>
            <a:r>
              <a:rPr lang="es-ES" sz="1800" b="1" i="1" dirty="0"/>
              <a:t> </a:t>
            </a:r>
            <a:r>
              <a:rPr lang="es-ES" sz="1800" b="1" i="1" dirty="0" err="1"/>
              <a:t>area</a:t>
            </a:r>
            <a:r>
              <a:rPr lang="es-ES" sz="1800" dirty="0"/>
              <a:t>, se puede hacer un </a:t>
            </a:r>
            <a:r>
              <a:rPr lang="es-ES" sz="1800" b="1" i="1" dirty="0" err="1"/>
              <a:t>commit</a:t>
            </a:r>
            <a:endParaRPr lang="es-ES" sz="1800" b="1" i="1" dirty="0"/>
          </a:p>
        </p:txBody>
      </p:sp>
    </p:spTree>
    <p:extLst>
      <p:ext uri="{BB962C8B-B14F-4D97-AF65-F5344CB8AC3E}">
        <p14:creationId xmlns:p14="http://schemas.microsoft.com/office/powerpoint/2010/main" val="2863099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2000" dirty="0" err="1">
                <a:solidFill>
                  <a:schemeClr val="tx1"/>
                </a:solidFill>
              </a:rPr>
              <a:t>css</a:t>
            </a:r>
            <a:r>
              <a:rPr lang="es-ES" sz="2000" dirty="0">
                <a:solidFill>
                  <a:schemeClr val="tx1"/>
                </a:solidFill>
              </a:rPr>
              <a:t>/styles.css</a:t>
            </a:r>
          </a:p>
          <a:p>
            <a:r>
              <a:rPr lang="es-ES" sz="2000" dirty="0" err="1">
                <a:solidFill>
                  <a:schemeClr val="tx1"/>
                </a:solidFill>
              </a:rPr>
              <a:t>js</a:t>
            </a:r>
            <a:r>
              <a:rPr lang="es-ES" sz="2000" dirty="0">
                <a:solidFill>
                  <a:schemeClr val="tx1"/>
                </a:solidFill>
              </a:rPr>
              <a:t>/functions.js</a:t>
            </a:r>
          </a:p>
          <a:p>
            <a:r>
              <a:rPr lang="es-ES" sz="2000" dirty="0" err="1">
                <a:solidFill>
                  <a:schemeClr val="tx1"/>
                </a:solidFill>
              </a:rPr>
              <a:t>img</a:t>
            </a:r>
            <a:r>
              <a:rPr lang="es-ES" sz="2000" dirty="0">
                <a:solidFill>
                  <a:schemeClr val="tx1"/>
                </a:solidFill>
              </a:rPr>
              <a:t>/logo.png</a:t>
            </a:r>
          </a:p>
          <a:p>
            <a:r>
              <a:rPr lang="es-ES" sz="2000" dirty="0">
                <a:solidFill>
                  <a:schemeClr val="tx1"/>
                </a:solidFill>
              </a:rPr>
              <a:t>Index.html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1" name="CuadroTexto 30"/>
          <p:cNvSpPr txBox="1"/>
          <p:nvPr/>
        </p:nvSpPr>
        <p:spPr>
          <a:xfrm>
            <a:off x="5291839" y="5578376"/>
            <a:ext cx="5745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>
                <a:latin typeface="Consolas" panose="020B0609020204030204" pitchFamily="49" charset="0"/>
              </a:rPr>
              <a:t>git</a:t>
            </a:r>
            <a:r>
              <a:rPr lang="es-ES" sz="2200" dirty="0">
                <a:latin typeface="Consolas" panose="020B0609020204030204" pitchFamily="49" charset="0"/>
              </a:rPr>
              <a:t> </a:t>
            </a:r>
            <a:r>
              <a:rPr lang="es-ES" sz="2200" dirty="0" err="1">
                <a:latin typeface="Consolas" panose="020B0609020204030204" pitchFamily="49" charset="0"/>
              </a:rPr>
              <a:t>commit</a:t>
            </a:r>
            <a:r>
              <a:rPr lang="es-ES" sz="2200" dirty="0">
                <a:latin typeface="Consolas" panose="020B0609020204030204" pitchFamily="49" charset="0"/>
              </a:rPr>
              <a:t> -m "Alfa"</a:t>
            </a:r>
            <a:endParaRPr lang="es-ES" sz="2200" b="1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45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2000" dirty="0" err="1">
                <a:solidFill>
                  <a:schemeClr val="tx1"/>
                </a:solidFill>
              </a:rPr>
              <a:t>css</a:t>
            </a:r>
            <a:r>
              <a:rPr lang="es-ES" sz="2000" dirty="0">
                <a:solidFill>
                  <a:schemeClr val="tx1"/>
                </a:solidFill>
              </a:rPr>
              <a:t>/styles.css</a:t>
            </a:r>
          </a:p>
          <a:p>
            <a:r>
              <a:rPr lang="es-ES" sz="2000" dirty="0" err="1">
                <a:solidFill>
                  <a:schemeClr val="tx1"/>
                </a:solidFill>
              </a:rPr>
              <a:t>js</a:t>
            </a:r>
            <a:r>
              <a:rPr lang="es-ES" sz="2000" dirty="0">
                <a:solidFill>
                  <a:schemeClr val="tx1"/>
                </a:solidFill>
              </a:rPr>
              <a:t>/functions.js</a:t>
            </a:r>
          </a:p>
          <a:p>
            <a:r>
              <a:rPr lang="es-ES" sz="2000" dirty="0" err="1">
                <a:solidFill>
                  <a:schemeClr val="tx1"/>
                </a:solidFill>
              </a:rPr>
              <a:t>img</a:t>
            </a:r>
            <a:r>
              <a:rPr lang="es-ES" sz="2000" dirty="0">
                <a:solidFill>
                  <a:schemeClr val="tx1"/>
                </a:solidFill>
              </a:rPr>
              <a:t>/logo.png</a:t>
            </a:r>
          </a:p>
          <a:p>
            <a:r>
              <a:rPr lang="es-ES" sz="2000" dirty="0">
                <a:solidFill>
                  <a:schemeClr val="tx1"/>
                </a:solidFill>
              </a:rPr>
              <a:t>Index.html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1" name="CuadroTexto 30"/>
          <p:cNvSpPr txBox="1"/>
          <p:nvPr/>
        </p:nvSpPr>
        <p:spPr>
          <a:xfrm>
            <a:off x="5291839" y="5578376"/>
            <a:ext cx="5745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>
                <a:latin typeface="Consolas" panose="020B0609020204030204" pitchFamily="49" charset="0"/>
              </a:rPr>
              <a:t>git</a:t>
            </a:r>
            <a:r>
              <a:rPr lang="es-ES" sz="2200" dirty="0">
                <a:latin typeface="Consolas" panose="020B0609020204030204" pitchFamily="49" charset="0"/>
              </a:rPr>
              <a:t> </a:t>
            </a:r>
            <a:r>
              <a:rPr lang="es-ES" sz="2200" dirty="0" err="1">
                <a:latin typeface="Consolas" panose="020B0609020204030204" pitchFamily="49" charset="0"/>
              </a:rPr>
              <a:t>commit</a:t>
            </a:r>
            <a:r>
              <a:rPr lang="es-ES" sz="2200" dirty="0">
                <a:latin typeface="Consolas" panose="020B0609020204030204" pitchFamily="49" charset="0"/>
              </a:rPr>
              <a:t> -m "Alfa"</a:t>
            </a:r>
            <a:endParaRPr lang="es-ES" sz="2200" b="1" i="1" dirty="0">
              <a:latin typeface="Consolas" panose="020B0609020204030204" pitchFamily="49" charset="0"/>
            </a:endParaRPr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7826476" y="3198100"/>
            <a:ext cx="5497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390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6" name="Elipse 5"/>
          <p:cNvSpPr/>
          <p:nvPr/>
        </p:nvSpPr>
        <p:spPr>
          <a:xfrm>
            <a:off x="8573728" y="316783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8770373" y="311226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15745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6" name="Elipse 5"/>
          <p:cNvSpPr/>
          <p:nvPr/>
        </p:nvSpPr>
        <p:spPr>
          <a:xfrm>
            <a:off x="8573728" y="316783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8770373" y="311226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33" name="CuadroTexto 32"/>
          <p:cNvSpPr txBox="1"/>
          <p:nvPr/>
        </p:nvSpPr>
        <p:spPr>
          <a:xfrm>
            <a:off x="5291839" y="5142957"/>
            <a:ext cx="5745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Ahora, cuando se hace un cambio en alguno de los archivos (*), GIT lo detecta. </a:t>
            </a:r>
            <a:endParaRPr lang="es-ES" sz="1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842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index.html (*)</a:t>
            </a:r>
            <a:endParaRPr lang="es-CO" sz="1800" b="1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6" name="Rectángulo 5"/>
          <p:cNvSpPr/>
          <p:nvPr/>
        </p:nvSpPr>
        <p:spPr>
          <a:xfrm>
            <a:off x="2053561" y="4077846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1579253" y="5868853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8573728" y="316783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11226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59" name="CuadroTexto 58"/>
          <p:cNvSpPr txBox="1"/>
          <p:nvPr/>
        </p:nvSpPr>
        <p:spPr>
          <a:xfrm>
            <a:off x="5291839" y="5142957"/>
            <a:ext cx="5745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Ahora, cuando se hace un cambio en alguno de los archivos (*), GIT lo detecta. </a:t>
            </a:r>
            <a:endParaRPr lang="es-ES" sz="1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617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index.html (*)</a:t>
            </a:r>
            <a:endParaRPr lang="es-CO" sz="1800" b="1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6" name="Rectángulo 5"/>
          <p:cNvSpPr/>
          <p:nvPr/>
        </p:nvSpPr>
        <p:spPr>
          <a:xfrm>
            <a:off x="2053561" y="4077846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1579253" y="5868853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8573728" y="316783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11226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59" name="CuadroTexto 58"/>
          <p:cNvSpPr txBox="1"/>
          <p:nvPr/>
        </p:nvSpPr>
        <p:spPr>
          <a:xfrm>
            <a:off x="5291839" y="5142957"/>
            <a:ext cx="5745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 e index.html están ahora modificados</a:t>
            </a:r>
          </a:p>
          <a:p>
            <a:endParaRPr lang="es-ES" sz="1800" dirty="0"/>
          </a:p>
          <a:p>
            <a:r>
              <a:rPr lang="es-ES" sz="1800" b="1" dirty="0"/>
              <a:t>El </a:t>
            </a:r>
            <a:r>
              <a:rPr lang="es-ES" sz="1800" b="1" dirty="0" err="1"/>
              <a:t>Workspace</a:t>
            </a:r>
            <a:r>
              <a:rPr lang="es-ES" sz="1800" b="1" dirty="0"/>
              <a:t> DIFIERE del Local </a:t>
            </a:r>
            <a:r>
              <a:rPr lang="es-ES" sz="1800" b="1" dirty="0" err="1"/>
              <a:t>repository</a:t>
            </a:r>
            <a:endParaRPr lang="es-ES" sz="1800" b="1" dirty="0"/>
          </a:p>
        </p:txBody>
      </p:sp>
    </p:spTree>
    <p:extLst>
      <p:ext uri="{BB962C8B-B14F-4D97-AF65-F5344CB8AC3E}">
        <p14:creationId xmlns:p14="http://schemas.microsoft.com/office/powerpoint/2010/main" val="329638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Antes de comenzar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656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index.html (*)</a:t>
            </a:r>
            <a:endParaRPr lang="es-CO" sz="1800" b="1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6" name="Rectángulo 5"/>
          <p:cNvSpPr/>
          <p:nvPr/>
        </p:nvSpPr>
        <p:spPr>
          <a:xfrm>
            <a:off x="2053561" y="4077846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1579253" y="5868853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8573728" y="316783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11226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60" name="CuadroTexto 59"/>
          <p:cNvSpPr txBox="1"/>
          <p:nvPr/>
        </p:nvSpPr>
        <p:spPr>
          <a:xfrm>
            <a:off x="5291839" y="5578376"/>
            <a:ext cx="574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>
                <a:latin typeface="Consolas" panose="020B0609020204030204" pitchFamily="49" charset="0"/>
              </a:rPr>
              <a:t>git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add</a:t>
            </a:r>
            <a:r>
              <a:rPr lang="es-ES" sz="2400" dirty="0">
                <a:latin typeface="Consolas" panose="020B0609020204030204" pitchFamily="49" charset="0"/>
              </a:rPr>
              <a:t> .</a:t>
            </a:r>
            <a:endParaRPr lang="es-ES" sz="2400" b="1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512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index.html (*)</a:t>
            </a:r>
            <a:endParaRPr lang="es-CO" sz="1800" b="1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6" name="Rectángulo 5"/>
          <p:cNvSpPr/>
          <p:nvPr/>
        </p:nvSpPr>
        <p:spPr>
          <a:xfrm>
            <a:off x="2053561" y="4077846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1579253" y="5868853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8573728" y="316783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11226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60" name="CuadroTexto 59"/>
          <p:cNvSpPr txBox="1"/>
          <p:nvPr/>
        </p:nvSpPr>
        <p:spPr>
          <a:xfrm>
            <a:off x="5291839" y="5578376"/>
            <a:ext cx="574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>
                <a:latin typeface="Consolas" panose="020B0609020204030204" pitchFamily="49" charset="0"/>
              </a:rPr>
              <a:t>git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add</a:t>
            </a:r>
            <a:r>
              <a:rPr lang="es-ES" sz="2400" dirty="0">
                <a:latin typeface="Consolas" panose="020B0609020204030204" pitchFamily="49" charset="0"/>
              </a:rPr>
              <a:t> .</a:t>
            </a:r>
            <a:endParaRPr lang="es-ES" sz="2400" b="1" i="1" dirty="0">
              <a:latin typeface="Consolas" panose="020B0609020204030204" pitchFamily="49" charset="0"/>
            </a:endParaRPr>
          </a:p>
        </p:txBody>
      </p:sp>
      <p:cxnSp>
        <p:nvCxnSpPr>
          <p:cNvPr id="59" name="Conector recto de flecha 58"/>
          <p:cNvCxnSpPr/>
          <p:nvPr/>
        </p:nvCxnSpPr>
        <p:spPr>
          <a:xfrm>
            <a:off x="4683535" y="3257247"/>
            <a:ext cx="6447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444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800" dirty="0" err="1">
                <a:solidFill>
                  <a:schemeClr val="tx1"/>
                </a:solidFill>
              </a:rPr>
              <a:t>js</a:t>
            </a:r>
            <a:r>
              <a:rPr lang="es-ES" sz="1800" dirty="0">
                <a:solidFill>
                  <a:schemeClr val="tx1"/>
                </a:solidFill>
              </a:rPr>
              <a:t>/functions.js</a:t>
            </a:r>
          </a:p>
          <a:p>
            <a:r>
              <a:rPr lang="es-ES" sz="1800" dirty="0">
                <a:solidFill>
                  <a:schemeClr val="tx1"/>
                </a:solidFill>
              </a:rPr>
              <a:t>index.html</a:t>
            </a:r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7" name="Elipse 56"/>
          <p:cNvSpPr/>
          <p:nvPr/>
        </p:nvSpPr>
        <p:spPr>
          <a:xfrm>
            <a:off x="8573728" y="316783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11226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60" name="CuadroTexto 59"/>
          <p:cNvSpPr txBox="1"/>
          <p:nvPr/>
        </p:nvSpPr>
        <p:spPr>
          <a:xfrm>
            <a:off x="5291839" y="5578376"/>
            <a:ext cx="574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>
                <a:latin typeface="Consolas" panose="020B0609020204030204" pitchFamily="49" charset="0"/>
              </a:rPr>
              <a:t>git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add</a:t>
            </a:r>
            <a:r>
              <a:rPr lang="es-ES" sz="2400" dirty="0">
                <a:latin typeface="Consolas" panose="020B0609020204030204" pitchFamily="49" charset="0"/>
              </a:rPr>
              <a:t> .</a:t>
            </a:r>
            <a:endParaRPr lang="es-ES" sz="2400" b="1" i="1" dirty="0">
              <a:latin typeface="Consolas" panose="020B0609020204030204" pitchFamily="49" charset="0"/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</p:spTree>
    <p:extLst>
      <p:ext uri="{BB962C8B-B14F-4D97-AF65-F5344CB8AC3E}">
        <p14:creationId xmlns:p14="http://schemas.microsoft.com/office/powerpoint/2010/main" val="2697172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800" dirty="0" err="1">
                <a:solidFill>
                  <a:schemeClr val="tx1"/>
                </a:solidFill>
              </a:rPr>
              <a:t>js</a:t>
            </a:r>
            <a:r>
              <a:rPr lang="es-ES" sz="1800" dirty="0">
                <a:solidFill>
                  <a:schemeClr val="tx1"/>
                </a:solidFill>
              </a:rPr>
              <a:t>/functions.js</a:t>
            </a:r>
          </a:p>
          <a:p>
            <a:r>
              <a:rPr lang="es-ES" sz="1800" dirty="0">
                <a:solidFill>
                  <a:schemeClr val="tx1"/>
                </a:solidFill>
              </a:rPr>
              <a:t>index.html</a:t>
            </a:r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7" name="Elipse 56"/>
          <p:cNvSpPr/>
          <p:nvPr/>
        </p:nvSpPr>
        <p:spPr>
          <a:xfrm>
            <a:off x="8573728" y="316783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11226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2" name="CuadroTexto 31"/>
          <p:cNvSpPr txBox="1"/>
          <p:nvPr/>
        </p:nvSpPr>
        <p:spPr>
          <a:xfrm>
            <a:off x="5291839" y="5142957"/>
            <a:ext cx="57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Una vez en el </a:t>
            </a:r>
            <a:r>
              <a:rPr lang="es-ES" sz="1800" dirty="0" err="1"/>
              <a:t>stage</a:t>
            </a:r>
            <a:r>
              <a:rPr lang="es-ES" sz="1800" dirty="0"/>
              <a:t> </a:t>
            </a:r>
            <a:r>
              <a:rPr lang="es-ES" sz="1800" dirty="0" err="1"/>
              <a:t>area</a:t>
            </a:r>
            <a:r>
              <a:rPr lang="es-ES" sz="1800" dirty="0"/>
              <a:t>, se puede hacer el </a:t>
            </a:r>
            <a:r>
              <a:rPr lang="es-ES" sz="1800" dirty="0" err="1"/>
              <a:t>commit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052211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800" dirty="0" err="1">
                <a:solidFill>
                  <a:schemeClr val="tx1"/>
                </a:solidFill>
              </a:rPr>
              <a:t>js</a:t>
            </a:r>
            <a:r>
              <a:rPr lang="es-ES" sz="1800" dirty="0">
                <a:solidFill>
                  <a:schemeClr val="tx1"/>
                </a:solidFill>
              </a:rPr>
              <a:t>/functions.js</a:t>
            </a:r>
          </a:p>
          <a:p>
            <a:r>
              <a:rPr lang="es-ES" sz="1800" dirty="0">
                <a:solidFill>
                  <a:schemeClr val="tx1"/>
                </a:solidFill>
              </a:rPr>
              <a:t>index.html</a:t>
            </a:r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7" name="Elipse 56"/>
          <p:cNvSpPr/>
          <p:nvPr/>
        </p:nvSpPr>
        <p:spPr>
          <a:xfrm>
            <a:off x="8573728" y="316783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11226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3" name="CuadroTexto 32"/>
          <p:cNvSpPr txBox="1"/>
          <p:nvPr/>
        </p:nvSpPr>
        <p:spPr>
          <a:xfrm>
            <a:off x="5291839" y="5578376"/>
            <a:ext cx="5745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>
                <a:latin typeface="Consolas" panose="020B0609020204030204" pitchFamily="49" charset="0"/>
              </a:rPr>
              <a:t>git</a:t>
            </a:r>
            <a:r>
              <a:rPr lang="es-ES" sz="2200" dirty="0">
                <a:latin typeface="Consolas" panose="020B0609020204030204" pitchFamily="49" charset="0"/>
              </a:rPr>
              <a:t> </a:t>
            </a:r>
            <a:r>
              <a:rPr lang="es-ES" sz="2200" dirty="0" err="1">
                <a:latin typeface="Consolas" panose="020B0609020204030204" pitchFamily="49" charset="0"/>
              </a:rPr>
              <a:t>commit</a:t>
            </a:r>
            <a:r>
              <a:rPr lang="es-ES" sz="2200" dirty="0">
                <a:latin typeface="Consolas" panose="020B0609020204030204" pitchFamily="49" charset="0"/>
              </a:rPr>
              <a:t> -m "Beta"</a:t>
            </a:r>
            <a:endParaRPr lang="es-ES" sz="2200" b="1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113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800" dirty="0" err="1">
                <a:solidFill>
                  <a:schemeClr val="tx1"/>
                </a:solidFill>
              </a:rPr>
              <a:t>js</a:t>
            </a:r>
            <a:r>
              <a:rPr lang="es-ES" sz="1800" dirty="0">
                <a:solidFill>
                  <a:schemeClr val="tx1"/>
                </a:solidFill>
              </a:rPr>
              <a:t>/functions.js</a:t>
            </a:r>
          </a:p>
          <a:p>
            <a:r>
              <a:rPr lang="es-ES" sz="1800" dirty="0">
                <a:solidFill>
                  <a:schemeClr val="tx1"/>
                </a:solidFill>
              </a:rPr>
              <a:t>index.html</a:t>
            </a:r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7" name="Elipse 56"/>
          <p:cNvSpPr/>
          <p:nvPr/>
        </p:nvSpPr>
        <p:spPr>
          <a:xfrm>
            <a:off x="8573728" y="316783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11226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3" name="CuadroTexto 32"/>
          <p:cNvSpPr txBox="1"/>
          <p:nvPr/>
        </p:nvSpPr>
        <p:spPr>
          <a:xfrm>
            <a:off x="5291839" y="5578376"/>
            <a:ext cx="5745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>
                <a:latin typeface="Consolas" panose="020B0609020204030204" pitchFamily="49" charset="0"/>
              </a:rPr>
              <a:t>git</a:t>
            </a:r>
            <a:r>
              <a:rPr lang="es-ES" sz="2200" dirty="0">
                <a:latin typeface="Consolas" panose="020B0609020204030204" pitchFamily="49" charset="0"/>
              </a:rPr>
              <a:t> </a:t>
            </a:r>
            <a:r>
              <a:rPr lang="es-ES" sz="2200" dirty="0" err="1">
                <a:latin typeface="Consolas" panose="020B0609020204030204" pitchFamily="49" charset="0"/>
              </a:rPr>
              <a:t>commit</a:t>
            </a:r>
            <a:r>
              <a:rPr lang="es-ES" sz="2200" dirty="0">
                <a:latin typeface="Consolas" panose="020B0609020204030204" pitchFamily="49" charset="0"/>
              </a:rPr>
              <a:t> -m "Beta"</a:t>
            </a:r>
            <a:endParaRPr lang="es-ES" sz="2200" b="1" i="1" dirty="0">
              <a:latin typeface="Consolas" panose="020B0609020204030204" pitchFamily="49" charset="0"/>
            </a:endParaRPr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7826476" y="3198100"/>
            <a:ext cx="5497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706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7" name="Elipse 56"/>
          <p:cNvSpPr/>
          <p:nvPr/>
        </p:nvSpPr>
        <p:spPr>
          <a:xfrm>
            <a:off x="8573728" y="333547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27990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3" name="CuadroTexto 32"/>
          <p:cNvSpPr txBox="1"/>
          <p:nvPr/>
        </p:nvSpPr>
        <p:spPr>
          <a:xfrm>
            <a:off x="5291839" y="5578376"/>
            <a:ext cx="5745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>
                <a:latin typeface="Consolas" panose="020B0609020204030204" pitchFamily="49" charset="0"/>
              </a:rPr>
              <a:t>git</a:t>
            </a:r>
            <a:r>
              <a:rPr lang="es-ES" sz="2200" dirty="0">
                <a:latin typeface="Consolas" panose="020B0609020204030204" pitchFamily="49" charset="0"/>
              </a:rPr>
              <a:t> </a:t>
            </a:r>
            <a:r>
              <a:rPr lang="es-ES" sz="2200" dirty="0" err="1">
                <a:latin typeface="Consolas" panose="020B0609020204030204" pitchFamily="49" charset="0"/>
              </a:rPr>
              <a:t>commit</a:t>
            </a:r>
            <a:r>
              <a:rPr lang="es-ES" sz="2200" dirty="0">
                <a:latin typeface="Consolas" panose="020B0609020204030204" pitchFamily="49" charset="0"/>
              </a:rPr>
              <a:t> -m "Beta"</a:t>
            </a:r>
            <a:endParaRPr lang="es-ES" sz="2200" b="1" i="1" dirty="0">
              <a:latin typeface="Consolas" panose="020B0609020204030204" pitchFamily="49" charset="0"/>
            </a:endParaRPr>
          </a:p>
        </p:txBody>
      </p:sp>
      <p:sp>
        <p:nvSpPr>
          <p:cNvPr id="36" name="Elipse 35"/>
          <p:cNvSpPr/>
          <p:nvPr/>
        </p:nvSpPr>
        <p:spPr>
          <a:xfrm>
            <a:off x="8573728" y="29153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CuadroTexto 36"/>
          <p:cNvSpPr txBox="1"/>
          <p:nvPr/>
        </p:nvSpPr>
        <p:spPr>
          <a:xfrm>
            <a:off x="8770373" y="285973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7" name="Conector recto 6"/>
          <p:cNvCxnSpPr>
            <a:stCxn id="57" idx="0"/>
            <a:endCxn id="36" idx="4"/>
          </p:cNvCxnSpPr>
          <p:nvPr/>
        </p:nvCxnSpPr>
        <p:spPr>
          <a:xfrm flipV="1">
            <a:off x="8672051" y="311195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472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7" name="Elipse 56"/>
          <p:cNvSpPr/>
          <p:nvPr/>
        </p:nvSpPr>
        <p:spPr>
          <a:xfrm>
            <a:off x="8573728" y="333547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27990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6" name="Elipse 35"/>
          <p:cNvSpPr/>
          <p:nvPr/>
        </p:nvSpPr>
        <p:spPr>
          <a:xfrm>
            <a:off x="8573728" y="29153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CuadroTexto 36"/>
          <p:cNvSpPr txBox="1"/>
          <p:nvPr/>
        </p:nvSpPr>
        <p:spPr>
          <a:xfrm>
            <a:off x="8770373" y="285973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7" name="Conector recto 6"/>
          <p:cNvCxnSpPr>
            <a:stCxn id="57" idx="0"/>
            <a:endCxn id="36" idx="4"/>
          </p:cNvCxnSpPr>
          <p:nvPr/>
        </p:nvCxnSpPr>
        <p:spPr>
          <a:xfrm flipV="1">
            <a:off x="8672051" y="311195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5291839" y="5142957"/>
            <a:ext cx="57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Así el local </a:t>
            </a:r>
            <a:r>
              <a:rPr lang="es-ES" sz="1800" dirty="0" err="1"/>
              <a:t>repository</a:t>
            </a:r>
            <a:r>
              <a:rPr lang="es-ES" sz="1800" dirty="0"/>
              <a:t> ya tiene dos </a:t>
            </a:r>
            <a:r>
              <a:rPr lang="es-ES" sz="1800" dirty="0" err="1"/>
              <a:t>commits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8691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7" name="Elipse 56"/>
          <p:cNvSpPr/>
          <p:nvPr/>
        </p:nvSpPr>
        <p:spPr>
          <a:xfrm>
            <a:off x="8573728" y="333547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27990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6" name="Elipse 35"/>
          <p:cNvSpPr/>
          <p:nvPr/>
        </p:nvSpPr>
        <p:spPr>
          <a:xfrm>
            <a:off x="8573728" y="29153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CuadroTexto 36"/>
          <p:cNvSpPr txBox="1"/>
          <p:nvPr/>
        </p:nvSpPr>
        <p:spPr>
          <a:xfrm>
            <a:off x="8770373" y="285973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7" name="Conector recto 6"/>
          <p:cNvCxnSpPr>
            <a:stCxn id="57" idx="0"/>
            <a:endCxn id="36" idx="4"/>
          </p:cNvCxnSpPr>
          <p:nvPr/>
        </p:nvCxnSpPr>
        <p:spPr>
          <a:xfrm flipV="1">
            <a:off x="8672051" y="311195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5291839" y="5142957"/>
            <a:ext cx="5745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Asimismo, cuando el </a:t>
            </a:r>
            <a:r>
              <a:rPr lang="es-ES" sz="1800" b="1" dirty="0" err="1"/>
              <a:t>Workspace</a:t>
            </a:r>
            <a:r>
              <a:rPr lang="es-ES" sz="1800" b="1" dirty="0"/>
              <a:t> </a:t>
            </a:r>
            <a:r>
              <a:rPr lang="es-ES" sz="1800" dirty="0"/>
              <a:t>haya evolucionado con respecto al </a:t>
            </a:r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r>
              <a:rPr lang="es-ES" sz="1800" dirty="0"/>
              <a:t>, tendremos que hacer un </a:t>
            </a:r>
            <a:r>
              <a:rPr lang="es-ES" sz="1800" dirty="0" err="1"/>
              <a:t>commit</a:t>
            </a:r>
            <a:endParaRPr lang="es-ES" sz="1800" b="1" dirty="0"/>
          </a:p>
        </p:txBody>
      </p:sp>
    </p:spTree>
    <p:extLst>
      <p:ext uri="{BB962C8B-B14F-4D97-AF65-F5344CB8AC3E}">
        <p14:creationId xmlns:p14="http://schemas.microsoft.com/office/powerpoint/2010/main" val="2189308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6" name="Rectángulo 5"/>
          <p:cNvSpPr/>
          <p:nvPr/>
        </p:nvSpPr>
        <p:spPr>
          <a:xfrm>
            <a:off x="2053561" y="4077846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5291839" y="5142957"/>
            <a:ext cx="57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Desarrollamos una nueva función en nuestro proyecto</a:t>
            </a:r>
            <a:endParaRPr lang="es-ES" sz="1800" b="1" dirty="0">
              <a:latin typeface="Consolas" panose="020B0609020204030204" pitchFamily="49" charset="0"/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8573728" y="333547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CuadroTexto 60"/>
          <p:cNvSpPr txBox="1"/>
          <p:nvPr/>
        </p:nvSpPr>
        <p:spPr>
          <a:xfrm>
            <a:off x="8770373" y="327990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62" name="Elipse 61"/>
          <p:cNvSpPr/>
          <p:nvPr/>
        </p:nvSpPr>
        <p:spPr>
          <a:xfrm>
            <a:off x="8573728" y="29153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CuadroTexto 62"/>
          <p:cNvSpPr txBox="1"/>
          <p:nvPr/>
        </p:nvSpPr>
        <p:spPr>
          <a:xfrm>
            <a:off x="8770373" y="285973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64" name="Conector recto 63"/>
          <p:cNvCxnSpPr>
            <a:stCxn id="60" idx="0"/>
            <a:endCxn id="62" idx="4"/>
          </p:cNvCxnSpPr>
          <p:nvPr/>
        </p:nvCxnSpPr>
        <p:spPr>
          <a:xfrm flipV="1">
            <a:off x="8672051" y="311195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93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Antes de comenzar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>
                <a:latin typeface="Consolas" panose="020B0609020204030204" pitchFamily="49" charset="0"/>
              </a:rPr>
              <a:t>git</a:t>
            </a:r>
            <a:r>
              <a:rPr lang="es-ES" sz="3600" dirty="0">
                <a:latin typeface="Consolas" panose="020B0609020204030204" pitchFamily="49" charset="0"/>
              </a:rPr>
              <a:t> --</a:t>
            </a:r>
            <a:r>
              <a:rPr lang="es-ES" sz="3600" dirty="0" err="1">
                <a:latin typeface="Consolas" panose="020B0609020204030204" pitchFamily="49" charset="0"/>
              </a:rPr>
              <a:t>version</a:t>
            </a:r>
            <a:endParaRPr lang="es-ES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Para mirar la versión de </a:t>
            </a:r>
            <a:r>
              <a:rPr lang="es-ES" dirty="0" err="1"/>
              <a:t>git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5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6" name="Rectángulo 5"/>
          <p:cNvSpPr/>
          <p:nvPr/>
        </p:nvSpPr>
        <p:spPr>
          <a:xfrm>
            <a:off x="2053561" y="4077846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5291839" y="5142957"/>
            <a:ext cx="5745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 cambió</a:t>
            </a:r>
          </a:p>
          <a:p>
            <a:endParaRPr lang="es-ES" sz="1800" dirty="0"/>
          </a:p>
          <a:p>
            <a:r>
              <a:rPr lang="es-ES" sz="1800" b="1" dirty="0"/>
              <a:t>El </a:t>
            </a:r>
            <a:r>
              <a:rPr lang="es-ES" sz="1800" b="1" dirty="0" err="1"/>
              <a:t>Workspace</a:t>
            </a:r>
            <a:r>
              <a:rPr lang="es-ES" sz="1800" b="1" dirty="0"/>
              <a:t> DIFIERE del Local </a:t>
            </a:r>
            <a:r>
              <a:rPr lang="es-ES" sz="1800" b="1" dirty="0" err="1"/>
              <a:t>repository</a:t>
            </a:r>
            <a:endParaRPr lang="es-ES" sz="1800" b="1" dirty="0"/>
          </a:p>
        </p:txBody>
      </p:sp>
      <p:sp>
        <p:nvSpPr>
          <p:cNvPr id="60" name="Elipse 59"/>
          <p:cNvSpPr/>
          <p:nvPr/>
        </p:nvSpPr>
        <p:spPr>
          <a:xfrm>
            <a:off x="8573728" y="333547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CuadroTexto 60"/>
          <p:cNvSpPr txBox="1"/>
          <p:nvPr/>
        </p:nvSpPr>
        <p:spPr>
          <a:xfrm>
            <a:off x="8770373" y="327990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62" name="Elipse 61"/>
          <p:cNvSpPr/>
          <p:nvPr/>
        </p:nvSpPr>
        <p:spPr>
          <a:xfrm>
            <a:off x="8573728" y="29153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CuadroTexto 62"/>
          <p:cNvSpPr txBox="1"/>
          <p:nvPr/>
        </p:nvSpPr>
        <p:spPr>
          <a:xfrm>
            <a:off x="8770373" y="285973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64" name="Conector recto 63"/>
          <p:cNvCxnSpPr>
            <a:stCxn id="60" idx="0"/>
            <a:endCxn id="62" idx="4"/>
          </p:cNvCxnSpPr>
          <p:nvPr/>
        </p:nvCxnSpPr>
        <p:spPr>
          <a:xfrm flipV="1">
            <a:off x="8672051" y="311195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036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6" name="Rectángulo 5"/>
          <p:cNvSpPr/>
          <p:nvPr/>
        </p:nvSpPr>
        <p:spPr>
          <a:xfrm>
            <a:off x="2053561" y="4077846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5291839" y="5578376"/>
            <a:ext cx="574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>
                <a:latin typeface="Consolas" panose="020B0609020204030204" pitchFamily="49" charset="0"/>
              </a:rPr>
              <a:t>git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add</a:t>
            </a:r>
            <a:r>
              <a:rPr lang="es-ES" sz="2400" dirty="0">
                <a:latin typeface="Consolas" panose="020B0609020204030204" pitchFamily="49" charset="0"/>
              </a:rPr>
              <a:t> .</a:t>
            </a:r>
            <a:endParaRPr lang="es-ES" sz="2400" b="1" i="1" dirty="0">
              <a:latin typeface="Consolas" panose="020B0609020204030204" pitchFamily="49" charset="0"/>
            </a:endParaRPr>
          </a:p>
        </p:txBody>
      </p:sp>
      <p:sp>
        <p:nvSpPr>
          <p:cNvPr id="59" name="Elipse 58"/>
          <p:cNvSpPr/>
          <p:nvPr/>
        </p:nvSpPr>
        <p:spPr>
          <a:xfrm>
            <a:off x="8573728" y="333547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CuadroTexto 60"/>
          <p:cNvSpPr txBox="1"/>
          <p:nvPr/>
        </p:nvSpPr>
        <p:spPr>
          <a:xfrm>
            <a:off x="8770373" y="327990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62" name="Elipse 61"/>
          <p:cNvSpPr/>
          <p:nvPr/>
        </p:nvSpPr>
        <p:spPr>
          <a:xfrm>
            <a:off x="8573728" y="29153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CuadroTexto 62"/>
          <p:cNvSpPr txBox="1"/>
          <p:nvPr/>
        </p:nvSpPr>
        <p:spPr>
          <a:xfrm>
            <a:off x="8770373" y="285973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64" name="Conector recto 63"/>
          <p:cNvCxnSpPr>
            <a:stCxn id="59" idx="0"/>
            <a:endCxn id="62" idx="4"/>
          </p:cNvCxnSpPr>
          <p:nvPr/>
        </p:nvCxnSpPr>
        <p:spPr>
          <a:xfrm flipV="1">
            <a:off x="8672051" y="311195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822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6" name="Rectángulo 35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4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pic>
        <p:nvPicPr>
          <p:cNvPr id="5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52" name="Conector angular 51"/>
          <p:cNvCxnSpPr>
            <a:stCxn id="38" idx="2"/>
            <a:endCxn id="50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0" idx="2"/>
            <a:endCxn id="48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42" idx="2"/>
            <a:endCxn id="46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6" name="Rectángulo 5"/>
          <p:cNvSpPr/>
          <p:nvPr/>
        </p:nvSpPr>
        <p:spPr>
          <a:xfrm>
            <a:off x="2053561" y="4077846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5291839" y="5578376"/>
            <a:ext cx="574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>
                <a:latin typeface="Consolas" panose="020B0609020204030204" pitchFamily="49" charset="0"/>
              </a:rPr>
              <a:t>git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add</a:t>
            </a:r>
            <a:r>
              <a:rPr lang="es-ES" sz="2400" dirty="0">
                <a:latin typeface="Consolas" panose="020B0609020204030204" pitchFamily="49" charset="0"/>
              </a:rPr>
              <a:t> .</a:t>
            </a:r>
            <a:endParaRPr lang="es-ES" sz="2400" b="1" i="1" dirty="0">
              <a:latin typeface="Consolas" panose="020B0609020204030204" pitchFamily="49" charset="0"/>
            </a:endParaRPr>
          </a:p>
        </p:txBody>
      </p:sp>
      <p:sp>
        <p:nvSpPr>
          <p:cNvPr id="59" name="Elipse 58"/>
          <p:cNvSpPr/>
          <p:nvPr/>
        </p:nvSpPr>
        <p:spPr>
          <a:xfrm>
            <a:off x="8573728" y="333547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CuadroTexto 60"/>
          <p:cNvSpPr txBox="1"/>
          <p:nvPr/>
        </p:nvSpPr>
        <p:spPr>
          <a:xfrm>
            <a:off x="8770373" y="327990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62" name="Elipse 61"/>
          <p:cNvSpPr/>
          <p:nvPr/>
        </p:nvSpPr>
        <p:spPr>
          <a:xfrm>
            <a:off x="8573728" y="29153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CuadroTexto 62"/>
          <p:cNvSpPr txBox="1"/>
          <p:nvPr/>
        </p:nvSpPr>
        <p:spPr>
          <a:xfrm>
            <a:off x="8770373" y="285973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64" name="Conector recto 63"/>
          <p:cNvCxnSpPr>
            <a:stCxn id="59" idx="0"/>
            <a:endCxn id="62" idx="4"/>
          </p:cNvCxnSpPr>
          <p:nvPr/>
        </p:nvCxnSpPr>
        <p:spPr>
          <a:xfrm flipV="1">
            <a:off x="8672051" y="311195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/>
          <p:nvPr/>
        </p:nvCxnSpPr>
        <p:spPr>
          <a:xfrm>
            <a:off x="4683535" y="3257247"/>
            <a:ext cx="6447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5698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800" dirty="0" err="1">
                <a:solidFill>
                  <a:schemeClr val="tx1"/>
                </a:solidFill>
              </a:rPr>
              <a:t>js</a:t>
            </a:r>
            <a:r>
              <a:rPr lang="es-ES" sz="1800" dirty="0">
                <a:solidFill>
                  <a:schemeClr val="tx1"/>
                </a:solidFill>
              </a:rPr>
              <a:t>/functions.js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60" name="CuadroTexto 59"/>
          <p:cNvSpPr txBox="1"/>
          <p:nvPr/>
        </p:nvSpPr>
        <p:spPr>
          <a:xfrm>
            <a:off x="5291839" y="5578376"/>
            <a:ext cx="574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>
                <a:latin typeface="Consolas" panose="020B0609020204030204" pitchFamily="49" charset="0"/>
              </a:rPr>
              <a:t>git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add</a:t>
            </a:r>
            <a:r>
              <a:rPr lang="es-ES" sz="2400" dirty="0">
                <a:latin typeface="Consolas" panose="020B0609020204030204" pitchFamily="49" charset="0"/>
              </a:rPr>
              <a:t> .</a:t>
            </a:r>
            <a:endParaRPr lang="es-ES" sz="2400" b="1" i="1" dirty="0">
              <a:latin typeface="Consolas" panose="020B0609020204030204" pitchFamily="49" charset="0"/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2" name="Elipse 31"/>
          <p:cNvSpPr/>
          <p:nvPr/>
        </p:nvSpPr>
        <p:spPr>
          <a:xfrm>
            <a:off x="8573728" y="333547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CuadroTexto 32"/>
          <p:cNvSpPr txBox="1"/>
          <p:nvPr/>
        </p:nvSpPr>
        <p:spPr>
          <a:xfrm>
            <a:off x="8770373" y="327990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36" name="Elipse 35"/>
          <p:cNvSpPr/>
          <p:nvPr/>
        </p:nvSpPr>
        <p:spPr>
          <a:xfrm>
            <a:off x="8573728" y="29153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CuadroTexto 36"/>
          <p:cNvSpPr txBox="1"/>
          <p:nvPr/>
        </p:nvSpPr>
        <p:spPr>
          <a:xfrm>
            <a:off x="8770373" y="285973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38" name="Conector recto 37"/>
          <p:cNvCxnSpPr>
            <a:stCxn id="32" idx="0"/>
            <a:endCxn id="36" idx="4"/>
          </p:cNvCxnSpPr>
          <p:nvPr/>
        </p:nvCxnSpPr>
        <p:spPr>
          <a:xfrm flipV="1">
            <a:off x="8672051" y="311195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56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800" dirty="0" err="1">
                <a:solidFill>
                  <a:schemeClr val="tx1"/>
                </a:solidFill>
              </a:rPr>
              <a:t>js</a:t>
            </a:r>
            <a:r>
              <a:rPr lang="es-ES" sz="1800" dirty="0">
                <a:solidFill>
                  <a:schemeClr val="tx1"/>
                </a:solidFill>
              </a:rPr>
              <a:t>/functions.js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2" name="CuadroTexto 31"/>
          <p:cNvSpPr txBox="1"/>
          <p:nvPr/>
        </p:nvSpPr>
        <p:spPr>
          <a:xfrm>
            <a:off x="5291839" y="5142957"/>
            <a:ext cx="57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Una vez en el </a:t>
            </a:r>
            <a:r>
              <a:rPr lang="es-ES" sz="1800" dirty="0" err="1"/>
              <a:t>stage</a:t>
            </a:r>
            <a:r>
              <a:rPr lang="es-ES" sz="1800" dirty="0"/>
              <a:t> </a:t>
            </a:r>
            <a:r>
              <a:rPr lang="es-ES" sz="1800" dirty="0" err="1"/>
              <a:t>area</a:t>
            </a:r>
            <a:r>
              <a:rPr lang="es-ES" sz="1800" dirty="0"/>
              <a:t>, se puede hacer el </a:t>
            </a:r>
            <a:r>
              <a:rPr lang="es-ES" sz="1800" dirty="0" err="1"/>
              <a:t>commit</a:t>
            </a:r>
            <a:endParaRPr lang="es-ES" sz="1800" dirty="0"/>
          </a:p>
        </p:txBody>
      </p:sp>
      <p:sp>
        <p:nvSpPr>
          <p:cNvPr id="33" name="Elipse 32"/>
          <p:cNvSpPr/>
          <p:nvPr/>
        </p:nvSpPr>
        <p:spPr>
          <a:xfrm>
            <a:off x="8573728" y="333547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/>
          <p:cNvSpPr txBox="1"/>
          <p:nvPr/>
        </p:nvSpPr>
        <p:spPr>
          <a:xfrm>
            <a:off x="8770373" y="327990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37" name="Elipse 36"/>
          <p:cNvSpPr/>
          <p:nvPr/>
        </p:nvSpPr>
        <p:spPr>
          <a:xfrm>
            <a:off x="8573728" y="29153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CuadroTexto 37"/>
          <p:cNvSpPr txBox="1"/>
          <p:nvPr/>
        </p:nvSpPr>
        <p:spPr>
          <a:xfrm>
            <a:off x="8770373" y="285973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39" name="Conector recto 38"/>
          <p:cNvCxnSpPr>
            <a:stCxn id="33" idx="0"/>
            <a:endCxn id="37" idx="4"/>
          </p:cNvCxnSpPr>
          <p:nvPr/>
        </p:nvCxnSpPr>
        <p:spPr>
          <a:xfrm flipV="1">
            <a:off x="8672051" y="311195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760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800" dirty="0" err="1">
                <a:solidFill>
                  <a:schemeClr val="tx1"/>
                </a:solidFill>
              </a:rPr>
              <a:t>js</a:t>
            </a:r>
            <a:r>
              <a:rPr lang="es-ES" sz="1800" dirty="0">
                <a:solidFill>
                  <a:schemeClr val="tx1"/>
                </a:solidFill>
              </a:rPr>
              <a:t>/functions.js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3" name="CuadroTexto 32"/>
          <p:cNvSpPr txBox="1"/>
          <p:nvPr/>
        </p:nvSpPr>
        <p:spPr>
          <a:xfrm>
            <a:off x="5291839" y="5578376"/>
            <a:ext cx="5745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>
                <a:latin typeface="Consolas" panose="020B0609020204030204" pitchFamily="49" charset="0"/>
              </a:rPr>
              <a:t>git</a:t>
            </a:r>
            <a:r>
              <a:rPr lang="es-ES" sz="2200" dirty="0">
                <a:latin typeface="Consolas" panose="020B0609020204030204" pitchFamily="49" charset="0"/>
              </a:rPr>
              <a:t> </a:t>
            </a:r>
            <a:r>
              <a:rPr lang="es-ES" sz="2200" dirty="0" err="1">
                <a:latin typeface="Consolas" panose="020B0609020204030204" pitchFamily="49" charset="0"/>
              </a:rPr>
              <a:t>commit</a:t>
            </a:r>
            <a:r>
              <a:rPr lang="es-ES" sz="2200" dirty="0">
                <a:latin typeface="Consolas" panose="020B0609020204030204" pitchFamily="49" charset="0"/>
              </a:rPr>
              <a:t> -m "Gamma"</a:t>
            </a:r>
            <a:endParaRPr lang="es-ES" sz="2200" b="1" i="1" dirty="0">
              <a:latin typeface="Consolas" panose="020B0609020204030204" pitchFamily="49" charset="0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8573728" y="333547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/>
          <p:cNvSpPr txBox="1"/>
          <p:nvPr/>
        </p:nvSpPr>
        <p:spPr>
          <a:xfrm>
            <a:off x="8770373" y="327990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37" name="Elipse 36"/>
          <p:cNvSpPr/>
          <p:nvPr/>
        </p:nvSpPr>
        <p:spPr>
          <a:xfrm>
            <a:off x="8573728" y="29153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CuadroTexto 37"/>
          <p:cNvSpPr txBox="1"/>
          <p:nvPr/>
        </p:nvSpPr>
        <p:spPr>
          <a:xfrm>
            <a:off x="8770373" y="285973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39" name="Conector recto 38"/>
          <p:cNvCxnSpPr>
            <a:stCxn id="32" idx="0"/>
            <a:endCxn id="37" idx="4"/>
          </p:cNvCxnSpPr>
          <p:nvPr/>
        </p:nvCxnSpPr>
        <p:spPr>
          <a:xfrm flipV="1">
            <a:off x="8672051" y="311195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286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800" dirty="0" err="1">
                <a:solidFill>
                  <a:schemeClr val="tx1"/>
                </a:solidFill>
              </a:rPr>
              <a:t>js</a:t>
            </a:r>
            <a:r>
              <a:rPr lang="es-ES" sz="1800" dirty="0">
                <a:solidFill>
                  <a:schemeClr val="tx1"/>
                </a:solidFill>
              </a:rPr>
              <a:t>/functions.js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3" name="CuadroTexto 32"/>
          <p:cNvSpPr txBox="1"/>
          <p:nvPr/>
        </p:nvSpPr>
        <p:spPr>
          <a:xfrm>
            <a:off x="5291839" y="5578376"/>
            <a:ext cx="5745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>
                <a:latin typeface="Consolas" panose="020B0609020204030204" pitchFamily="49" charset="0"/>
              </a:rPr>
              <a:t>git</a:t>
            </a:r>
            <a:r>
              <a:rPr lang="es-ES" sz="2200" dirty="0">
                <a:latin typeface="Consolas" panose="020B0609020204030204" pitchFamily="49" charset="0"/>
              </a:rPr>
              <a:t> </a:t>
            </a:r>
            <a:r>
              <a:rPr lang="es-ES" sz="2200" dirty="0" err="1">
                <a:latin typeface="Consolas" panose="020B0609020204030204" pitchFamily="49" charset="0"/>
              </a:rPr>
              <a:t>commit</a:t>
            </a:r>
            <a:r>
              <a:rPr lang="es-ES" sz="2200" dirty="0">
                <a:latin typeface="Consolas" panose="020B0609020204030204" pitchFamily="49" charset="0"/>
              </a:rPr>
              <a:t> -m "Gamma"</a:t>
            </a:r>
            <a:endParaRPr lang="es-ES" sz="2200" b="1" i="1" dirty="0">
              <a:latin typeface="Consolas" panose="020B0609020204030204" pitchFamily="49" charset="0"/>
            </a:endParaRPr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7826476" y="3198100"/>
            <a:ext cx="5497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573728" y="333547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CuadroTexto 36"/>
          <p:cNvSpPr txBox="1"/>
          <p:nvPr/>
        </p:nvSpPr>
        <p:spPr>
          <a:xfrm>
            <a:off x="8770373" y="327990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38" name="Elipse 37"/>
          <p:cNvSpPr/>
          <p:nvPr/>
        </p:nvSpPr>
        <p:spPr>
          <a:xfrm>
            <a:off x="8573728" y="29153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CuadroTexto 38"/>
          <p:cNvSpPr txBox="1"/>
          <p:nvPr/>
        </p:nvSpPr>
        <p:spPr>
          <a:xfrm>
            <a:off x="8770373" y="285973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40" name="Conector recto 39"/>
          <p:cNvCxnSpPr>
            <a:stCxn id="36" idx="0"/>
            <a:endCxn id="38" idx="4"/>
          </p:cNvCxnSpPr>
          <p:nvPr/>
        </p:nvCxnSpPr>
        <p:spPr>
          <a:xfrm flipV="1">
            <a:off x="8672051" y="311195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375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57" name="Elipse 56"/>
          <p:cNvSpPr/>
          <p:nvPr/>
        </p:nvSpPr>
        <p:spPr>
          <a:xfrm>
            <a:off x="8573728" y="349633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344077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3" name="CuadroTexto 32"/>
          <p:cNvSpPr txBox="1"/>
          <p:nvPr/>
        </p:nvSpPr>
        <p:spPr>
          <a:xfrm>
            <a:off x="5291839" y="5578376"/>
            <a:ext cx="5745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>
                <a:latin typeface="Consolas" panose="020B0609020204030204" pitchFamily="49" charset="0"/>
              </a:rPr>
              <a:t>git</a:t>
            </a:r>
            <a:r>
              <a:rPr lang="es-ES" sz="2200" dirty="0">
                <a:latin typeface="Consolas" panose="020B0609020204030204" pitchFamily="49" charset="0"/>
              </a:rPr>
              <a:t> </a:t>
            </a:r>
            <a:r>
              <a:rPr lang="es-ES" sz="2200" dirty="0" err="1">
                <a:latin typeface="Consolas" panose="020B0609020204030204" pitchFamily="49" charset="0"/>
              </a:rPr>
              <a:t>commit</a:t>
            </a:r>
            <a:r>
              <a:rPr lang="es-ES" sz="2200" dirty="0">
                <a:latin typeface="Consolas" panose="020B0609020204030204" pitchFamily="49" charset="0"/>
              </a:rPr>
              <a:t> -m "Gamma"</a:t>
            </a:r>
            <a:endParaRPr lang="es-ES" sz="2200" b="1" i="1" dirty="0">
              <a:latin typeface="Consolas" panose="020B0609020204030204" pitchFamily="49" charset="0"/>
            </a:endParaRPr>
          </a:p>
        </p:txBody>
      </p:sp>
      <p:sp>
        <p:nvSpPr>
          <p:cNvPr id="36" name="Elipse 35"/>
          <p:cNvSpPr/>
          <p:nvPr/>
        </p:nvSpPr>
        <p:spPr>
          <a:xfrm>
            <a:off x="8573728" y="307617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CuadroTexto 36"/>
          <p:cNvSpPr txBox="1"/>
          <p:nvPr/>
        </p:nvSpPr>
        <p:spPr>
          <a:xfrm>
            <a:off x="8770373" y="302060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7" name="Conector recto 6"/>
          <p:cNvCxnSpPr>
            <a:stCxn id="57" idx="0"/>
            <a:endCxn id="36" idx="4"/>
          </p:cNvCxnSpPr>
          <p:nvPr/>
        </p:nvCxnSpPr>
        <p:spPr>
          <a:xfrm flipV="1">
            <a:off x="8672051" y="327281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8573728" y="265600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CuadroTexto 38"/>
          <p:cNvSpPr txBox="1"/>
          <p:nvPr/>
        </p:nvSpPr>
        <p:spPr>
          <a:xfrm>
            <a:off x="8770373" y="260044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</a:t>
            </a:r>
            <a:endParaRPr lang="es-CO" dirty="0"/>
          </a:p>
        </p:txBody>
      </p:sp>
      <p:cxnSp>
        <p:nvCxnSpPr>
          <p:cNvPr id="40" name="Conector recto 39"/>
          <p:cNvCxnSpPr>
            <a:stCxn id="36" idx="0"/>
            <a:endCxn id="38" idx="4"/>
          </p:cNvCxnSpPr>
          <p:nvPr/>
        </p:nvCxnSpPr>
        <p:spPr>
          <a:xfrm flipV="1">
            <a:off x="8672051" y="285265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0186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59" name="Rectángulo 5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6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66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6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7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7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76" name="Conector angular 75"/>
          <p:cNvCxnSpPr>
            <a:stCxn id="62" idx="2"/>
            <a:endCxn id="74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4" idx="2"/>
            <a:endCxn id="72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6" idx="2"/>
            <a:endCxn id="70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38" name="CuadroTexto 37"/>
          <p:cNvSpPr txBox="1"/>
          <p:nvPr/>
        </p:nvSpPr>
        <p:spPr>
          <a:xfrm>
            <a:off x="5291839" y="5142957"/>
            <a:ext cx="57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Así el local </a:t>
            </a:r>
            <a:r>
              <a:rPr lang="es-ES" sz="1800" dirty="0" err="1"/>
              <a:t>repository</a:t>
            </a:r>
            <a:r>
              <a:rPr lang="es-ES" sz="1800" dirty="0"/>
              <a:t> ya tiene tres </a:t>
            </a:r>
            <a:r>
              <a:rPr lang="es-ES" sz="1800" dirty="0" err="1"/>
              <a:t>commits</a:t>
            </a:r>
            <a:endParaRPr lang="es-ES" sz="1800" dirty="0"/>
          </a:p>
        </p:txBody>
      </p:sp>
      <p:sp>
        <p:nvSpPr>
          <p:cNvPr id="39" name="Rectángulo 38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CuadroTexto 39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41" name="Elipse 40"/>
          <p:cNvSpPr/>
          <p:nvPr/>
        </p:nvSpPr>
        <p:spPr>
          <a:xfrm>
            <a:off x="8573728" y="349633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CuadroTexto 41"/>
          <p:cNvSpPr txBox="1"/>
          <p:nvPr/>
        </p:nvSpPr>
        <p:spPr>
          <a:xfrm>
            <a:off x="8770373" y="344077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43" name="Elipse 42"/>
          <p:cNvSpPr/>
          <p:nvPr/>
        </p:nvSpPr>
        <p:spPr>
          <a:xfrm>
            <a:off x="8573728" y="307617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CuadroTexto 43"/>
          <p:cNvSpPr txBox="1"/>
          <p:nvPr/>
        </p:nvSpPr>
        <p:spPr>
          <a:xfrm>
            <a:off x="8770373" y="302060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45" name="Conector recto 44"/>
          <p:cNvCxnSpPr>
            <a:stCxn id="41" idx="0"/>
            <a:endCxn id="43" idx="4"/>
          </p:cNvCxnSpPr>
          <p:nvPr/>
        </p:nvCxnSpPr>
        <p:spPr>
          <a:xfrm flipV="1">
            <a:off x="8672051" y="327281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8573728" y="265600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CuadroTexto 46"/>
          <p:cNvSpPr txBox="1"/>
          <p:nvPr/>
        </p:nvSpPr>
        <p:spPr>
          <a:xfrm>
            <a:off x="8770373" y="260044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</a:t>
            </a:r>
            <a:endParaRPr lang="es-CO" dirty="0"/>
          </a:p>
        </p:txBody>
      </p:sp>
      <p:cxnSp>
        <p:nvCxnSpPr>
          <p:cNvPr id="48" name="Conector recto 47"/>
          <p:cNvCxnSpPr>
            <a:stCxn id="43" idx="0"/>
            <a:endCxn id="46" idx="4"/>
          </p:cNvCxnSpPr>
          <p:nvPr/>
        </p:nvCxnSpPr>
        <p:spPr>
          <a:xfrm flipV="1">
            <a:off x="8672051" y="285265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5479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Visualización de estado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71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Antes de comenzar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>
                <a:latin typeface="Consolas" panose="020B0609020204030204" pitchFamily="49" charset="0"/>
              </a:rPr>
              <a:t>git</a:t>
            </a:r>
            <a:r>
              <a:rPr lang="es-ES" sz="3600" dirty="0">
                <a:latin typeface="Consolas" panose="020B0609020204030204" pitchFamily="49" charset="0"/>
              </a:rPr>
              <a:t> </a:t>
            </a:r>
            <a:r>
              <a:rPr lang="es-ES" sz="3600" dirty="0" err="1">
                <a:latin typeface="Consolas" panose="020B0609020204030204" pitchFamily="49" charset="0"/>
              </a:rPr>
              <a:t>config</a:t>
            </a:r>
            <a:r>
              <a:rPr lang="es-ES" sz="3600" dirty="0">
                <a:latin typeface="Consolas" panose="020B0609020204030204" pitchFamily="49" charset="0"/>
              </a:rPr>
              <a:t> --global user.name "&lt;Nombre&gt;"</a:t>
            </a:r>
          </a:p>
          <a:p>
            <a:pPr marL="0" indent="0">
              <a:buNone/>
            </a:pPr>
            <a:r>
              <a:rPr lang="es-ES" sz="3600" b="1" dirty="0" err="1">
                <a:latin typeface="Consolas" panose="020B0609020204030204" pitchFamily="49" charset="0"/>
              </a:rPr>
              <a:t>git</a:t>
            </a:r>
            <a:r>
              <a:rPr lang="es-ES" sz="3600" dirty="0">
                <a:latin typeface="Consolas" panose="020B0609020204030204" pitchFamily="49" charset="0"/>
              </a:rPr>
              <a:t> </a:t>
            </a:r>
            <a:r>
              <a:rPr lang="es-ES" sz="3600" dirty="0" err="1">
                <a:latin typeface="Consolas" panose="020B0609020204030204" pitchFamily="49" charset="0"/>
              </a:rPr>
              <a:t>config</a:t>
            </a:r>
            <a:r>
              <a:rPr lang="es-ES" sz="3600" dirty="0">
                <a:latin typeface="Consolas" panose="020B0609020204030204" pitchFamily="49" charset="0"/>
              </a:rPr>
              <a:t> --global </a:t>
            </a:r>
            <a:r>
              <a:rPr lang="es-ES" sz="3600" dirty="0" err="1">
                <a:latin typeface="Consolas" panose="020B0609020204030204" pitchFamily="49" charset="0"/>
              </a:rPr>
              <a:t>user.email</a:t>
            </a:r>
            <a:r>
              <a:rPr lang="es-ES" sz="3600" dirty="0">
                <a:latin typeface="Consolas" panose="020B0609020204030204" pitchFamily="49" charset="0"/>
              </a:rPr>
              <a:t> "&lt;Email&gt;"</a:t>
            </a:r>
            <a:endParaRPr lang="es-CO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Para firmar cada </a:t>
            </a:r>
            <a:r>
              <a:rPr lang="es-ES" dirty="0" err="1"/>
              <a:t>commit</a:t>
            </a:r>
            <a:r>
              <a:rPr lang="es-ES" dirty="0"/>
              <a:t>, se debe configurar un nombre de usuario y un email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9446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Antes de comenzar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CuadroTexto 81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5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CuadroTexto 85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89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CuadroTexto 89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93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CuadroTexto 93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95" name="Conector angular 94"/>
          <p:cNvCxnSpPr>
            <a:stCxn id="81" idx="2"/>
            <a:endCxn id="93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r 96"/>
          <p:cNvCxnSpPr>
            <a:stCxn id="85" idx="2"/>
            <a:endCxn id="89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349633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344077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07617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02060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27281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265600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260044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</a:t>
            </a:r>
            <a:endParaRPr lang="es-CO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285265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646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Antes de comenzar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CuadroTexto 81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5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CuadroTexto 85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89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CuadroTexto 89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93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CuadroTexto 93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95" name="Conector angular 94"/>
          <p:cNvCxnSpPr>
            <a:stCxn id="81" idx="2"/>
            <a:endCxn id="93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r 96"/>
          <p:cNvCxnSpPr>
            <a:stCxn id="85" idx="2"/>
            <a:endCxn id="89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349633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344077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07617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02060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27281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265600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260044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</a:t>
            </a:r>
            <a:endParaRPr lang="es-CO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285265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685222" y="1787525"/>
            <a:ext cx="4301067" cy="4503208"/>
          </a:xfrm>
          <a:prstGeom prst="rect">
            <a:avLst/>
          </a:prstGeom>
          <a:solidFill>
            <a:srgbClr val="FF4F2E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729998" y="5375157"/>
            <a:ext cx="528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El explorador de archivos o el comando </a:t>
            </a:r>
            <a:r>
              <a:rPr lang="es-ES" sz="1800" dirty="0" err="1">
                <a:latin typeface="Consolas" panose="020B0609020204030204" pitchFamily="49" charset="0"/>
              </a:rPr>
              <a:t>ls</a:t>
            </a:r>
            <a:r>
              <a:rPr lang="es-ES" sz="1800" dirty="0">
                <a:latin typeface="Consolas" panose="020B0609020204030204" pitchFamily="49" charset="0"/>
              </a:rPr>
              <a:t>/</a:t>
            </a:r>
            <a:r>
              <a:rPr lang="es-ES" sz="1800" dirty="0" err="1">
                <a:latin typeface="Consolas" panose="020B0609020204030204" pitchFamily="49" charset="0"/>
              </a:rPr>
              <a:t>dir</a:t>
            </a:r>
            <a:r>
              <a:rPr lang="es-ES" sz="1800" dirty="0"/>
              <a:t> podemos ver los archivos dentro de la carpeta</a:t>
            </a:r>
            <a:endParaRPr lang="es-CO" sz="1800" dirty="0">
              <a:latin typeface="Consolas" panose="020B0609020204030204" pitchFamily="49" charset="0"/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4982207" y="5698322"/>
            <a:ext cx="7477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8392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Antes de comenzar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CuadroTexto 81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5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CuadroTexto 85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89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CuadroTexto 89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93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CuadroTexto 93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95" name="Conector angular 94"/>
          <p:cNvCxnSpPr>
            <a:stCxn id="81" idx="2"/>
            <a:endCxn id="93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r 96"/>
          <p:cNvCxnSpPr>
            <a:stCxn id="85" idx="2"/>
            <a:endCxn id="89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349633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344077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07617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02060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27281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265600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260044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</a:t>
            </a:r>
            <a:endParaRPr lang="es-CO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285265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5114697" y="1781830"/>
            <a:ext cx="2946918" cy="3361127"/>
          </a:xfrm>
          <a:prstGeom prst="rect">
            <a:avLst/>
          </a:prstGeom>
          <a:solidFill>
            <a:srgbClr val="FF4F2E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729998" y="5375157"/>
            <a:ext cx="5280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El comando </a:t>
            </a:r>
            <a:r>
              <a:rPr lang="es-ES" sz="1800" dirty="0" err="1"/>
              <a:t>git</a:t>
            </a:r>
            <a:r>
              <a:rPr lang="es-ES" sz="1800" dirty="0"/>
              <a:t> status permite ver los archivos cambiados y cuáles son los que están en el </a:t>
            </a:r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>
              <a:latin typeface="Consolas" panose="020B0609020204030204" pitchFamily="49" charset="0"/>
            </a:endParaRPr>
          </a:p>
        </p:txBody>
      </p:sp>
      <p:cxnSp>
        <p:nvCxnSpPr>
          <p:cNvPr id="7" name="Conector recto de flecha 6"/>
          <p:cNvCxnSpPr>
            <a:stCxn id="3" idx="2"/>
          </p:cNvCxnSpPr>
          <p:nvPr/>
        </p:nvCxnSpPr>
        <p:spPr>
          <a:xfrm>
            <a:off x="6588156" y="5142957"/>
            <a:ext cx="0" cy="3011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190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Antes de comenzar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CuadroTexto 81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5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CuadroTexto 85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89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CuadroTexto 89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93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CuadroTexto 93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95" name="Conector angular 94"/>
          <p:cNvCxnSpPr>
            <a:stCxn id="81" idx="2"/>
            <a:endCxn id="93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r 96"/>
          <p:cNvCxnSpPr>
            <a:stCxn id="85" idx="2"/>
            <a:endCxn id="89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349633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344077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07617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02060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27281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265600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260044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</a:t>
            </a:r>
            <a:endParaRPr lang="es-CO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285265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8128020" y="1760206"/>
            <a:ext cx="2946918" cy="3361127"/>
          </a:xfrm>
          <a:prstGeom prst="rect">
            <a:avLst/>
          </a:prstGeom>
          <a:solidFill>
            <a:srgbClr val="FF4F2E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729998" y="5375157"/>
            <a:ext cx="528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git</a:t>
            </a:r>
            <a:r>
              <a:rPr lang="es-ES" sz="1800" dirty="0"/>
              <a:t> log permite ver el histórico de los </a:t>
            </a:r>
            <a:r>
              <a:rPr lang="es-ES" sz="1800" dirty="0" err="1"/>
              <a:t>commits</a:t>
            </a:r>
            <a:r>
              <a:rPr lang="es-ES" sz="1800" dirty="0"/>
              <a:t> hechos</a:t>
            </a:r>
            <a:endParaRPr lang="es-CO" sz="1800" b="1" dirty="0">
              <a:latin typeface="Consolas" panose="020B0609020204030204" pitchFamily="49" charset="0"/>
            </a:endParaRPr>
          </a:p>
        </p:txBody>
      </p:sp>
      <p:cxnSp>
        <p:nvCxnSpPr>
          <p:cNvPr id="7" name="Conector recto de flecha 6"/>
          <p:cNvCxnSpPr>
            <a:stCxn id="3" idx="2"/>
          </p:cNvCxnSpPr>
          <p:nvPr/>
        </p:nvCxnSpPr>
        <p:spPr>
          <a:xfrm>
            <a:off x="9601479" y="5121333"/>
            <a:ext cx="0" cy="3011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839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Antes de comenzar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CuadroTexto 81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5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CuadroTexto 85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89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CuadroTexto 89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93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CuadroTexto 93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95" name="Conector angular 94"/>
          <p:cNvCxnSpPr>
            <a:stCxn id="81" idx="2"/>
            <a:endCxn id="93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r 96"/>
          <p:cNvCxnSpPr>
            <a:stCxn id="85" idx="2"/>
            <a:endCxn id="89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349633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344077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07617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02060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27281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265600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260044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</a:t>
            </a:r>
            <a:endParaRPr lang="es-CO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285265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8128020" y="1760206"/>
            <a:ext cx="2946918" cy="3361127"/>
          </a:xfrm>
          <a:prstGeom prst="rect">
            <a:avLst/>
          </a:prstGeom>
          <a:solidFill>
            <a:srgbClr val="FF4F2E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729998" y="5375157"/>
            <a:ext cx="5280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git</a:t>
            </a:r>
            <a:r>
              <a:rPr lang="es-ES" sz="1800" dirty="0"/>
              <a:t> log --</a:t>
            </a:r>
            <a:r>
              <a:rPr lang="es-ES" sz="1800" dirty="0" err="1"/>
              <a:t>all</a:t>
            </a:r>
            <a:r>
              <a:rPr lang="es-ES" sz="1800" dirty="0"/>
              <a:t> --</a:t>
            </a:r>
            <a:r>
              <a:rPr lang="es-ES" sz="1800" dirty="0" err="1"/>
              <a:t>decorate</a:t>
            </a:r>
            <a:r>
              <a:rPr lang="es-ES" sz="1800" dirty="0"/>
              <a:t> --</a:t>
            </a:r>
            <a:r>
              <a:rPr lang="es-ES" sz="1800" dirty="0" err="1"/>
              <a:t>oneline</a:t>
            </a:r>
            <a:r>
              <a:rPr lang="es-ES" sz="1800" dirty="0"/>
              <a:t> --</a:t>
            </a:r>
            <a:r>
              <a:rPr lang="es-ES" sz="1800" dirty="0" err="1"/>
              <a:t>graph</a:t>
            </a:r>
            <a:endParaRPr lang="es-ES" sz="1800" dirty="0"/>
          </a:p>
          <a:p>
            <a:r>
              <a:rPr lang="es-ES" sz="1800" dirty="0"/>
              <a:t>Permite ver el histórico de los </a:t>
            </a:r>
            <a:r>
              <a:rPr lang="es-ES" sz="1800" dirty="0" err="1"/>
              <a:t>commits</a:t>
            </a:r>
            <a:r>
              <a:rPr lang="es-ES" sz="1800" dirty="0"/>
              <a:t> hechos pero de una forma más gráfica.</a:t>
            </a:r>
            <a:endParaRPr lang="es-CO" sz="1800" b="1" dirty="0">
              <a:latin typeface="Consolas" panose="020B0609020204030204" pitchFamily="49" charset="0"/>
            </a:endParaRPr>
          </a:p>
        </p:txBody>
      </p:sp>
      <p:cxnSp>
        <p:nvCxnSpPr>
          <p:cNvPr id="7" name="Conector recto de flecha 6"/>
          <p:cNvCxnSpPr>
            <a:stCxn id="3" idx="2"/>
          </p:cNvCxnSpPr>
          <p:nvPr/>
        </p:nvCxnSpPr>
        <p:spPr>
          <a:xfrm>
            <a:off x="9601479" y="5121333"/>
            <a:ext cx="0" cy="3011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6877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Git</a:t>
            </a:r>
            <a:r>
              <a:rPr lang="es-ES" dirty="0"/>
              <a:t> Ignore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667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896177" y="4081112"/>
            <a:ext cx="1424539" cy="1029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Git</a:t>
            </a:r>
            <a:r>
              <a:rPr lang="es-ES" dirty="0"/>
              <a:t> Ignore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39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En ocasiones, se busca que algunos archivos o </a:t>
            </a:r>
            <a:r>
              <a:rPr lang="es-ES" dirty="0" err="1"/>
              <a:t>carpteas</a:t>
            </a:r>
            <a:r>
              <a:rPr lang="es-ES" dirty="0"/>
              <a:t> NO participen en el seguimiento que hace GIT.</a:t>
            </a:r>
          </a:p>
          <a:p>
            <a:pPr marL="0" indent="0">
              <a:buNone/>
            </a:pPr>
            <a:r>
              <a:rPr lang="es-ES" dirty="0"/>
              <a:t>Para esto se crea un archivo llamado .</a:t>
            </a:r>
            <a:r>
              <a:rPr lang="es-ES" dirty="0" err="1"/>
              <a:t>gitignore</a:t>
            </a:r>
            <a:r>
              <a:rPr lang="es-ES" dirty="0"/>
              <a:t> </a:t>
            </a:r>
            <a:r>
              <a:rPr lang="es-ES" dirty="0" err="1"/>
              <a:t>hemano</a:t>
            </a:r>
            <a:r>
              <a:rPr lang="es-ES" dirty="0"/>
              <a:t> de la carpeta </a:t>
            </a:r>
            <a:r>
              <a:rPr lang="es-ES" dirty="0" err="1"/>
              <a:t>git</a:t>
            </a:r>
            <a:r>
              <a:rPr lang="es-ES" dirty="0"/>
              <a:t>, o lo que es lo mismo, en la carpeta raíz del repositorio.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Allí podemos incluir el nombre del archivo. Por ejemplo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alfa.config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	/</a:t>
            </a:r>
            <a:r>
              <a:rPr lang="es-ES" dirty="0" err="1"/>
              <a:t>config</a:t>
            </a:r>
            <a:r>
              <a:rPr lang="es-ES" dirty="0"/>
              <a:t>/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El </a:t>
            </a:r>
            <a:r>
              <a:rPr lang="es-ES" dirty="0" err="1"/>
              <a:t>gitignore</a:t>
            </a:r>
            <a:r>
              <a:rPr lang="es-ES" dirty="0"/>
              <a:t> hay que incluirlo en el repositorio con </a:t>
            </a:r>
            <a:r>
              <a:rPr lang="es-ES" dirty="0" err="1"/>
              <a:t>commit</a:t>
            </a:r>
            <a:endParaRPr lang="es-ES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320716" y="4803238"/>
            <a:ext cx="9204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.</a:t>
            </a:r>
            <a:r>
              <a:rPr lang="es-ES" dirty="0" err="1"/>
              <a:t>gitignore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81724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Git</a:t>
            </a:r>
            <a:r>
              <a:rPr lang="es-ES" dirty="0"/>
              <a:t> Ignore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39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Si un archivo YA ESTA EN SEGUIMIENTO, no lo podemos incluir en </a:t>
            </a:r>
            <a:r>
              <a:rPr lang="es-ES" dirty="0" err="1"/>
              <a:t>gitignore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Para poder ignorar cierto archivo, debemos dejar de seguirlo usando:</a:t>
            </a:r>
          </a:p>
          <a:p>
            <a:pPr marL="0" indent="0">
              <a:buNone/>
            </a:pPr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rm</a:t>
            </a:r>
            <a:r>
              <a:rPr lang="es-ES" b="1" dirty="0"/>
              <a:t> –</a:t>
            </a:r>
            <a:r>
              <a:rPr lang="es-ES" b="1" dirty="0" err="1"/>
              <a:t>cached</a:t>
            </a:r>
            <a:r>
              <a:rPr lang="es-ES" b="1" dirty="0"/>
              <a:t> </a:t>
            </a:r>
            <a:r>
              <a:rPr lang="es-ES" b="1" dirty="0" err="1"/>
              <a:t>myfile.txt</a:t>
            </a:r>
            <a:endParaRPr lang="es-ES" b="1" dirty="0"/>
          </a:p>
          <a:p>
            <a:pPr marL="0" indent="0">
              <a:buNone/>
            </a:pPr>
            <a:r>
              <a:rPr lang="es-ES" dirty="0"/>
              <a:t>Para que deje de ser seguido por GIT y ya podemos incluirlo en el GIT ignore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 queremos hacer el </a:t>
            </a:r>
            <a:r>
              <a:rPr lang="es-ES" b="1" i="1" dirty="0" err="1"/>
              <a:t>untracking</a:t>
            </a:r>
            <a:r>
              <a:rPr lang="es-ES" dirty="0"/>
              <a:t> de una carpeta podemos usar:</a:t>
            </a:r>
          </a:p>
          <a:p>
            <a:pPr marL="0" indent="0">
              <a:buNone/>
            </a:pPr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rm</a:t>
            </a:r>
            <a:r>
              <a:rPr lang="es-ES" b="1" dirty="0"/>
              <a:t> –</a:t>
            </a:r>
            <a:r>
              <a:rPr lang="es-ES" b="1" dirty="0" err="1"/>
              <a:t>cached</a:t>
            </a:r>
            <a:r>
              <a:rPr lang="es-ES" b="1" dirty="0"/>
              <a:t> </a:t>
            </a:r>
            <a:r>
              <a:rPr lang="es-ES" b="1" dirty="0" err="1"/>
              <a:t>myfolder</a:t>
            </a:r>
            <a:r>
              <a:rPr lang="es-ES" b="1" dirty="0"/>
              <a:t>/*</a:t>
            </a:r>
          </a:p>
          <a:p>
            <a:pPr marL="0" indent="0">
              <a:buNone/>
            </a:pPr>
            <a:endParaRPr lang="es-ES" b="1" i="1" dirty="0"/>
          </a:p>
          <a:p>
            <a:pPr marL="0" indent="0">
              <a:buNone/>
            </a:pPr>
            <a:endParaRPr lang="es-ES" b="1" i="1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0470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2692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>
                <a:latin typeface="Consolas" panose="020B0609020204030204" pitchFamily="49" charset="0"/>
              </a:rPr>
              <a:t>git</a:t>
            </a:r>
            <a:r>
              <a:rPr lang="es-ES" sz="3600" dirty="0">
                <a:latin typeface="Consolas" panose="020B0609020204030204" pitchFamily="49" charset="0"/>
              </a:rPr>
              <a:t> </a:t>
            </a:r>
            <a:r>
              <a:rPr lang="es-ES" sz="3600" dirty="0" err="1">
                <a:latin typeface="Consolas" panose="020B0609020204030204" pitchFamily="49" charset="0"/>
              </a:rPr>
              <a:t>init</a:t>
            </a:r>
            <a:endParaRPr lang="es-ES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El comando permite hacerle seguimiento mediante GIT a la carpeta donde se escriba el 	comando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4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Antes de comenzar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>
                <a:latin typeface="Consolas" panose="020B0609020204030204" pitchFamily="49" charset="0"/>
              </a:rPr>
              <a:t>git</a:t>
            </a:r>
            <a:r>
              <a:rPr lang="es-ES" sz="3600" dirty="0">
                <a:latin typeface="Consolas" panose="020B0609020204030204" pitchFamily="49" charset="0"/>
              </a:rPr>
              <a:t> </a:t>
            </a:r>
            <a:r>
              <a:rPr lang="es-ES" sz="3600" dirty="0" err="1">
                <a:latin typeface="Consolas" panose="020B0609020204030204" pitchFamily="49" charset="0"/>
              </a:rPr>
              <a:t>config</a:t>
            </a:r>
            <a:r>
              <a:rPr lang="es-ES" sz="3600" dirty="0">
                <a:latin typeface="Consolas" panose="020B0609020204030204" pitchFamily="49" charset="0"/>
              </a:rPr>
              <a:t> --global -l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Permite ver el nombre y usuario configurados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0957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>
                <a:latin typeface="Consolas" panose="020B0609020204030204" pitchFamily="49" charset="0"/>
              </a:rPr>
              <a:t>git</a:t>
            </a:r>
            <a:r>
              <a:rPr lang="es-ES" sz="3600" dirty="0">
                <a:latin typeface="Consolas" panose="020B0609020204030204" pitchFamily="49" charset="0"/>
              </a:rPr>
              <a:t> status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Permite ver el estado de los archivos de la carpeta bajo seguimiento.</a:t>
            </a:r>
          </a:p>
          <a:p>
            <a:pPr marL="0" indent="0">
              <a:buNone/>
            </a:pPr>
            <a:r>
              <a:rPr lang="es-ES" dirty="0"/>
              <a:t>	En ROJO mostrará los archivos con cambios, con respecto a la </a:t>
            </a:r>
            <a:r>
              <a:rPr lang="es-ES" b="1" i="1" dirty="0"/>
              <a:t>versión actual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5641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add</a:t>
            </a:r>
            <a:r>
              <a:rPr lang="es-ES" sz="3600" dirty="0"/>
              <a:t> &lt;Nombre archivo&gt;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&lt;Nombre archivo&gt; puede reemplazarse por </a:t>
            </a:r>
          </a:p>
          <a:p>
            <a:pPr marL="0" indent="0">
              <a:buNone/>
            </a:pPr>
            <a:r>
              <a:rPr lang="es-ES" dirty="0"/>
              <a:t>		"." o </a:t>
            </a:r>
          </a:p>
          <a:p>
            <a:pPr marL="0" indent="0">
              <a:buNone/>
            </a:pPr>
            <a:r>
              <a:rPr lang="es-ES" dirty="0"/>
              <a:t>		"-A" o </a:t>
            </a:r>
          </a:p>
          <a:p>
            <a:pPr marL="0" indent="0">
              <a:buNone/>
            </a:pPr>
            <a:r>
              <a:rPr lang="es-ES" dirty="0"/>
              <a:t>		"--</a:t>
            </a:r>
            <a:r>
              <a:rPr lang="es-ES" dirty="0" err="1"/>
              <a:t>all</a:t>
            </a:r>
            <a:r>
              <a:rPr lang="es-ES" dirty="0"/>
              <a:t>" </a:t>
            </a:r>
          </a:p>
          <a:p>
            <a:pPr marL="0" indent="0">
              <a:buNone/>
            </a:pPr>
            <a:r>
              <a:rPr lang="es-ES" dirty="0"/>
              <a:t>	para enviar todos los cambios al </a:t>
            </a:r>
            <a:r>
              <a:rPr lang="es-ES" b="1" i="1" dirty="0" err="1"/>
              <a:t>stage</a:t>
            </a:r>
            <a:r>
              <a:rPr lang="es-ES" b="1" i="1" dirty="0"/>
              <a:t> </a:t>
            </a:r>
            <a:r>
              <a:rPr lang="es-ES" b="1" i="1" dirty="0" err="1"/>
              <a:t>area</a:t>
            </a:r>
            <a:endParaRPr lang="es-ES" b="1" i="1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187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add</a:t>
            </a:r>
            <a:r>
              <a:rPr lang="es-ES" sz="3600" dirty="0"/>
              <a:t> &lt;Nombre archivo&gt;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En &lt;Nombre archivo&gt; puede ir un archivo en particular como por ejemplo:</a:t>
            </a:r>
          </a:p>
          <a:p>
            <a:pPr marL="0" indent="0">
              <a:buNone/>
            </a:pPr>
            <a:r>
              <a:rPr lang="es-ES" dirty="0"/>
              <a:t>		index.html</a:t>
            </a:r>
          </a:p>
          <a:p>
            <a:pPr marL="0" indent="0">
              <a:buNone/>
            </a:pPr>
            <a:r>
              <a:rPr lang="es-ES" dirty="0"/>
              <a:t>	O una carpeta como por ejemplo: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login</a:t>
            </a:r>
            <a:r>
              <a:rPr lang="es-ES" dirty="0"/>
              <a:t>/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4989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add</a:t>
            </a:r>
            <a:r>
              <a:rPr lang="es-ES" sz="3600" dirty="0"/>
              <a:t> &lt;Nombre archivo&gt;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También puede usar una expresión regular como por ejemplo:</a:t>
            </a:r>
          </a:p>
          <a:p>
            <a:pPr marL="0" indent="0">
              <a:buNone/>
            </a:pPr>
            <a:r>
              <a:rPr lang="es-ES" dirty="0"/>
              <a:t>		*.</a:t>
            </a:r>
            <a:r>
              <a:rPr lang="es-ES" dirty="0" err="1"/>
              <a:t>html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	Que agrega al </a:t>
            </a:r>
            <a:r>
              <a:rPr lang="es-ES" dirty="0" err="1"/>
              <a:t>stage</a:t>
            </a:r>
            <a:r>
              <a:rPr lang="es-ES" dirty="0"/>
              <a:t> </a:t>
            </a:r>
            <a:r>
              <a:rPr lang="es-ES" dirty="0" err="1"/>
              <a:t>area</a:t>
            </a:r>
            <a:r>
              <a:rPr lang="es-ES" dirty="0"/>
              <a:t> todos los archivos que finalizan en .</a:t>
            </a:r>
            <a:r>
              <a:rPr lang="es-ES" dirty="0" err="1"/>
              <a:t>html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1475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reset</a:t>
            </a:r>
            <a:r>
              <a:rPr lang="es-ES" sz="3600" dirty="0"/>
              <a:t> &lt;Nombre archivo&gt;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Permite retirar archivos del </a:t>
            </a:r>
            <a:r>
              <a:rPr lang="es-ES" b="1" i="1" dirty="0" err="1"/>
              <a:t>staged</a:t>
            </a:r>
            <a:r>
              <a:rPr lang="es-ES" b="1" i="1" dirty="0"/>
              <a:t> </a:t>
            </a:r>
            <a:r>
              <a:rPr lang="es-ES" b="1" i="1" dirty="0" err="1"/>
              <a:t>area</a:t>
            </a:r>
            <a:r>
              <a:rPr lang="es-ES" b="1" i="1" dirty="0"/>
              <a:t>.</a:t>
            </a:r>
          </a:p>
          <a:p>
            <a:pPr marL="0" indent="0">
              <a:buNone/>
            </a:pPr>
            <a:r>
              <a:rPr lang="es-ES" b="1" i="1" dirty="0"/>
              <a:t>	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7663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commit</a:t>
            </a:r>
            <a:r>
              <a:rPr lang="es-ES" sz="3600" dirty="0"/>
              <a:t> -m "Mensaje del </a:t>
            </a:r>
            <a:r>
              <a:rPr lang="es-ES" sz="3600" dirty="0" err="1"/>
              <a:t>commit</a:t>
            </a:r>
            <a:r>
              <a:rPr lang="es-ES" sz="3600" dirty="0"/>
              <a:t>"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Permite pasar del </a:t>
            </a:r>
            <a:r>
              <a:rPr lang="es-ES" b="1" i="1" dirty="0" err="1"/>
              <a:t>stage</a:t>
            </a:r>
            <a:r>
              <a:rPr lang="es-ES" b="1" i="1" dirty="0"/>
              <a:t> </a:t>
            </a:r>
            <a:r>
              <a:rPr lang="es-ES" b="1" i="1" dirty="0" err="1"/>
              <a:t>area</a:t>
            </a:r>
            <a:r>
              <a:rPr lang="es-ES" dirty="0"/>
              <a:t> al </a:t>
            </a:r>
            <a:r>
              <a:rPr lang="es-ES" b="1" i="1" dirty="0"/>
              <a:t>local </a:t>
            </a:r>
            <a:r>
              <a:rPr lang="es-ES" b="1" i="1" dirty="0" err="1"/>
              <a:t>repository</a:t>
            </a:r>
            <a:endParaRPr lang="es-ES" b="1" i="1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8857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diff</a:t>
            </a:r>
            <a:endParaRPr lang="es-ES" sz="3600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Permite ver qué modificaciones ha sufrido el repositorio local con respecto a los 	archivos presentes en el </a:t>
            </a:r>
            <a:r>
              <a:rPr lang="es-ES" dirty="0" err="1"/>
              <a:t>workspace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	En menos(-) están las líneas que se eliminaron</a:t>
            </a:r>
          </a:p>
          <a:p>
            <a:pPr marL="0" indent="0">
              <a:buNone/>
            </a:pPr>
            <a:r>
              <a:rPr lang="es-ES" dirty="0"/>
              <a:t>		En más (+) están las líneas que se agregaron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4106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checkout</a:t>
            </a:r>
            <a:r>
              <a:rPr lang="es-ES" sz="3600" dirty="0"/>
              <a:t> 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Permite poner en el </a:t>
            </a:r>
            <a:r>
              <a:rPr lang="es-ES" dirty="0" err="1"/>
              <a:t>workspace</a:t>
            </a:r>
            <a:r>
              <a:rPr lang="es-ES" dirty="0"/>
              <a:t> la última versión presente en el repositorio local.</a:t>
            </a:r>
          </a:p>
          <a:p>
            <a:pPr marL="0" indent="0">
              <a:buNone/>
            </a:pPr>
            <a:r>
              <a:rPr lang="es-ES" dirty="0"/>
              <a:t>	Se usa para deshacer un cambio y regresar a la versión del último </a:t>
            </a:r>
            <a:r>
              <a:rPr lang="es-ES" dirty="0" err="1"/>
              <a:t>commit</a:t>
            </a: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9928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log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Muestra los </a:t>
            </a:r>
            <a:r>
              <a:rPr lang="es-ES" dirty="0" err="1"/>
              <a:t>commits</a:t>
            </a:r>
            <a:r>
              <a:rPr lang="es-ES" dirty="0"/>
              <a:t> hechos en el repositorio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1666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log --</a:t>
            </a:r>
            <a:r>
              <a:rPr lang="es-ES" sz="3600" dirty="0" err="1"/>
              <a:t>all</a:t>
            </a:r>
            <a:r>
              <a:rPr lang="es-ES" sz="3600" dirty="0"/>
              <a:t> --</a:t>
            </a:r>
            <a:r>
              <a:rPr lang="es-ES" sz="3600" dirty="0" err="1"/>
              <a:t>oneline</a:t>
            </a:r>
            <a:r>
              <a:rPr lang="es-ES" sz="3600" dirty="0"/>
              <a:t> --</a:t>
            </a:r>
            <a:r>
              <a:rPr lang="es-ES" sz="3600" dirty="0" err="1"/>
              <a:t>decorate</a:t>
            </a:r>
            <a:r>
              <a:rPr lang="es-ES" sz="3600" dirty="0"/>
              <a:t> --</a:t>
            </a:r>
            <a:r>
              <a:rPr lang="es-ES" sz="3600" dirty="0" err="1"/>
              <a:t>graph</a:t>
            </a:r>
            <a:endParaRPr lang="es-ES" sz="3600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Muestra el histórico de </a:t>
            </a:r>
            <a:r>
              <a:rPr lang="es-ES" dirty="0" err="1"/>
              <a:t>commits</a:t>
            </a:r>
            <a:r>
              <a:rPr lang="es-ES" dirty="0"/>
              <a:t> de una forma más gráfica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68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r>
              <a:rPr lang="es-ES" dirty="0"/>
              <a:t>	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Proceso de creación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3052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commit</a:t>
            </a:r>
            <a:r>
              <a:rPr lang="es-ES" sz="3600" dirty="0"/>
              <a:t> --</a:t>
            </a:r>
            <a:r>
              <a:rPr lang="es-ES" sz="3600" dirty="0" err="1"/>
              <a:t>amend</a:t>
            </a:r>
            <a:r>
              <a:rPr lang="es-ES" sz="3600" dirty="0"/>
              <a:t> -m "Mensaje de rectificación"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Si nos equivocamos en el mensaje del último </a:t>
            </a:r>
            <a:r>
              <a:rPr lang="es-ES" dirty="0" err="1"/>
              <a:t>commit</a:t>
            </a:r>
            <a:r>
              <a:rPr lang="es-ES" dirty="0"/>
              <a:t>, podemos hacer una rectificación 	mediante el comando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7737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mv &lt;Nombre actual&gt; &lt;Nombre nuevo&gt;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Renombrar un archivo usando el sistema de versión de control. Renombrarlo con el SO 	para GIT es como si hubiéramos eliminado el archivo y luego crear uno nuevo.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Además permite hacer seguimiento de la historia del archivo a lo largo del tiempo.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7038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rm</a:t>
            </a:r>
            <a:r>
              <a:rPr lang="es-ES" sz="3600" dirty="0"/>
              <a:t> &lt;Nombre archivo&gt;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Elimina un archivo mediante GIT. Permite hacer seguimiento de la eliminación de un 	archivo</a:t>
            </a:r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2704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help</a:t>
            </a:r>
            <a:r>
              <a:rPr lang="es-ES" sz="3600" dirty="0"/>
              <a:t> &lt;Comando&gt;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Para pedir ayuda a </a:t>
            </a:r>
            <a:r>
              <a:rPr lang="es-ES" dirty="0" err="1"/>
              <a:t>git</a:t>
            </a:r>
            <a:r>
              <a:rPr lang="es-ES" dirty="0"/>
              <a:t> acerca de la estructura de un comando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Si no pone nada en &lt;Comando&gt; salen todos los comandos disponibles de </a:t>
            </a:r>
            <a:r>
              <a:rPr lang="es-ES" dirty="0" err="1"/>
              <a:t>git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86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2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10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1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1927127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29710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22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2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uadroTexto 24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2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uadroTexto 26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9" name="Conector angular 8"/>
          <p:cNvCxnSpPr>
            <a:stCxn id="29700" idx="2"/>
            <a:endCxn id="26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r 29"/>
          <p:cNvCxnSpPr>
            <a:stCxn id="10" idx="2"/>
            <a:endCxn id="24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stCxn id="12" idx="2"/>
            <a:endCxn id="22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5409826" y="2071444"/>
            <a:ext cx="57458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Ésta es una carpeta con un proyecto de página web.</a:t>
            </a:r>
          </a:p>
          <a:p>
            <a:endParaRPr lang="es-ES" sz="1800" dirty="0"/>
          </a:p>
          <a:p>
            <a:r>
              <a:rPr lang="es-ES" sz="1800" dirty="0"/>
              <a:t>Es necesario hacer seguimiento a la carpeta por lo cual aplicamos el comando</a:t>
            </a:r>
          </a:p>
          <a:p>
            <a:endParaRPr lang="es-ES" sz="1800" dirty="0"/>
          </a:p>
          <a:p>
            <a:r>
              <a:rPr lang="es-ES" sz="1800" b="1" dirty="0" err="1">
                <a:latin typeface="Consolas" panose="020B0609020204030204" pitchFamily="49" charset="0"/>
              </a:rPr>
              <a:t>git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</a:rPr>
              <a:t>init</a:t>
            </a:r>
            <a:endParaRPr lang="es-CO" sz="1800" dirty="0">
              <a:latin typeface="Consolas" panose="020B0609020204030204" pitchFamily="49" charset="0"/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</p:spTree>
    <p:extLst>
      <p:ext uri="{BB962C8B-B14F-4D97-AF65-F5344CB8AC3E}">
        <p14:creationId xmlns:p14="http://schemas.microsoft.com/office/powerpoint/2010/main" val="5472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5409826" y="2071444"/>
            <a:ext cx="57458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Ésta es una carpeta con un proyecto de página web.</a:t>
            </a:r>
          </a:p>
          <a:p>
            <a:endParaRPr lang="es-ES" sz="1800" dirty="0"/>
          </a:p>
          <a:p>
            <a:r>
              <a:rPr lang="es-ES" sz="1800" dirty="0"/>
              <a:t>Es necesario hacer seguimiento a la carpeta por lo cual aplicamos el comando</a:t>
            </a:r>
          </a:p>
          <a:p>
            <a:endParaRPr lang="es-ES" sz="1800" dirty="0"/>
          </a:p>
          <a:p>
            <a:r>
              <a:rPr lang="es-ES" sz="1800" b="1" dirty="0" err="1">
                <a:latin typeface="Consolas" panose="020B0609020204030204" pitchFamily="49" charset="0"/>
              </a:rPr>
              <a:t>git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</a:rPr>
              <a:t>init</a:t>
            </a:r>
            <a:endParaRPr lang="es-CO" sz="1800" dirty="0">
              <a:latin typeface="Consolas" panose="020B0609020204030204" pitchFamily="49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8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uadroTexto 35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37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uadroTexto 37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39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uadroTexto 39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CuadroTexto 41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43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uadroTexto 43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45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CuadroTexto 45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4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uadroTexto 47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49" name="Conector angular 48"/>
          <p:cNvCxnSpPr>
            <a:stCxn id="35" idx="2"/>
            <a:endCxn id="47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r 49"/>
          <p:cNvCxnSpPr>
            <a:stCxn id="37" idx="2"/>
            <a:endCxn id="45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r 50"/>
          <p:cNvCxnSpPr>
            <a:stCxn id="39" idx="2"/>
            <a:endCxn id="43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</p:spTree>
    <p:extLst>
      <p:ext uri="{BB962C8B-B14F-4D97-AF65-F5344CB8AC3E}">
        <p14:creationId xmlns:p14="http://schemas.microsoft.com/office/powerpoint/2010/main" val="19816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commits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5409826" y="2071444"/>
            <a:ext cx="57458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Ésta es una carpeta con un proyecto de página web.</a:t>
            </a:r>
          </a:p>
          <a:p>
            <a:endParaRPr lang="es-ES" sz="1800" dirty="0"/>
          </a:p>
          <a:p>
            <a:r>
              <a:rPr lang="es-ES" sz="1800" dirty="0"/>
              <a:t>Es necesario hacer seguimiento a la carpeta por lo cual aplicamos el comando</a:t>
            </a:r>
          </a:p>
          <a:p>
            <a:endParaRPr lang="es-ES" sz="1800" dirty="0"/>
          </a:p>
          <a:p>
            <a:r>
              <a:rPr lang="es-ES" sz="1800" b="1" dirty="0" err="1">
                <a:latin typeface="Consolas" panose="020B0609020204030204" pitchFamily="49" charset="0"/>
              </a:rPr>
              <a:t>git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</a:rPr>
              <a:t>init</a:t>
            </a:r>
            <a:endParaRPr lang="es-CO" sz="1800" dirty="0">
              <a:latin typeface="Consolas" panose="020B0609020204030204" pitchFamily="49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8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uadroTexto 35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37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uadroTexto 37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39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uadroTexto 39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4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CuadroTexto 41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index.html (*)</a:t>
            </a:r>
            <a:endParaRPr lang="es-CO" sz="1800" b="1" dirty="0"/>
          </a:p>
        </p:txBody>
      </p:sp>
      <p:pic>
        <p:nvPicPr>
          <p:cNvPr id="43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uadroTexto 43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logo.png (*)</a:t>
            </a:r>
            <a:endParaRPr lang="es-CO" sz="1800" b="1" dirty="0"/>
          </a:p>
        </p:txBody>
      </p:sp>
      <p:pic>
        <p:nvPicPr>
          <p:cNvPr id="45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CuadroTexto 45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pic>
        <p:nvPicPr>
          <p:cNvPr id="4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uadroTexto 47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styles.css (*)</a:t>
            </a:r>
            <a:endParaRPr lang="es-CO" sz="1800" b="1" dirty="0"/>
          </a:p>
        </p:txBody>
      </p:sp>
      <p:cxnSp>
        <p:nvCxnSpPr>
          <p:cNvPr id="49" name="Conector angular 48"/>
          <p:cNvCxnSpPr>
            <a:stCxn id="35" idx="2"/>
            <a:endCxn id="47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r 49"/>
          <p:cNvCxnSpPr>
            <a:stCxn id="37" idx="2"/>
            <a:endCxn id="45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r 50"/>
          <p:cNvCxnSpPr>
            <a:stCxn id="39" idx="2"/>
            <a:endCxn id="43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26" name="Rectángulo 25"/>
          <p:cNvSpPr/>
          <p:nvPr/>
        </p:nvSpPr>
        <p:spPr>
          <a:xfrm>
            <a:off x="2044750" y="2885089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059892" y="4106969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2143287" y="5289586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1579253" y="5900678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180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GITGitHub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FF4F2E"/>
      </a:accent1>
      <a:accent2>
        <a:srgbClr val="FF4F2E"/>
      </a:accent2>
      <a:accent3>
        <a:srgbClr val="FF4F2E"/>
      </a:accent3>
      <a:accent4>
        <a:srgbClr val="FF4F2E"/>
      </a:accent4>
      <a:accent5>
        <a:srgbClr val="FF4F2E"/>
      </a:accent5>
      <a:accent6>
        <a:srgbClr val="FF4F2E"/>
      </a:accent6>
      <a:hlink>
        <a:srgbClr val="FF4F2E"/>
      </a:hlink>
      <a:folHlink>
        <a:srgbClr val="66669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687</TotalTime>
  <Words>1755</Words>
  <Application>Microsoft Macintosh PowerPoint</Application>
  <PresentationFormat>Widescreen</PresentationFormat>
  <Paragraphs>721</Paragraphs>
  <Slides>63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Consolas</vt:lpstr>
      <vt:lpstr>Retrospección</vt:lpstr>
      <vt:lpstr>Conceptos básicos</vt:lpstr>
      <vt:lpstr>Antes de comenzar</vt:lpstr>
      <vt:lpstr>Antes de comenzar</vt:lpstr>
      <vt:lpstr>Antes de comenzar</vt:lpstr>
      <vt:lpstr>Antes de comenzar</vt:lpstr>
      <vt:lpstr>Hacer commits 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Hacer commits</vt:lpstr>
      <vt:lpstr>Visualización de estado</vt:lpstr>
      <vt:lpstr>Antes de comenzar</vt:lpstr>
      <vt:lpstr>Antes de comenzar</vt:lpstr>
      <vt:lpstr>Antes de comenzar</vt:lpstr>
      <vt:lpstr>Antes de comenzar</vt:lpstr>
      <vt:lpstr>Antes de comenzar</vt:lpstr>
      <vt:lpstr>Git Ignore</vt:lpstr>
      <vt:lpstr>Git Ignore</vt:lpstr>
      <vt:lpstr>Git Ignore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Orians, A.J.</dc:creator>
  <cp:keywords/>
  <dc:description/>
  <cp:lastModifiedBy>Domiciano Rﭑηcφη</cp:lastModifiedBy>
  <cp:revision>105</cp:revision>
  <dcterms:modified xsi:type="dcterms:W3CDTF">2020-07-25T15:57:35Z</dcterms:modified>
  <cp:category/>
</cp:coreProperties>
</file>