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3" r:id="rId3"/>
    <p:sldId id="284" r:id="rId4"/>
    <p:sldId id="28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3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4631"/>
  </p:normalViewPr>
  <p:slideViewPr>
    <p:cSldViewPr snapToGrid="0">
      <p:cViewPr varScale="1">
        <p:scale>
          <a:sx n="97" d="100"/>
          <a:sy n="97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28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24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83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28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88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1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7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pic>
        <p:nvPicPr>
          <p:cNvPr id="102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05" y="150825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4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Luego, podemos hacer un </a:t>
            </a:r>
            <a:r>
              <a:rPr lang="es-ES" sz="3200" dirty="0" err="1"/>
              <a:t>push</a:t>
            </a:r>
            <a:r>
              <a:rPr lang="es-ES" sz="3200" dirty="0"/>
              <a:t>, que significa que subimos el repositorio GIT a la nube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cxnSp>
        <p:nvCxnSpPr>
          <p:cNvPr id="9" name="Conector angular 8"/>
          <p:cNvCxnSpPr>
            <a:cxnSpLocks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15">
            <a:extLst>
              <a:ext uri="{FF2B5EF4-FFF2-40B4-BE49-F238E27FC236}">
                <a16:creationId xmlns:a16="http://schemas.microsoft.com/office/drawing/2014/main" id="{52698D1A-6932-AD4F-9D2F-4D94A891BF29}"/>
              </a:ext>
            </a:extLst>
          </p:cNvPr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6">
            <a:extLst>
              <a:ext uri="{FF2B5EF4-FFF2-40B4-BE49-F238E27FC236}">
                <a16:creationId xmlns:a16="http://schemas.microsoft.com/office/drawing/2014/main" id="{C32C5E62-CF84-F149-AF43-B2B49EBD796F}"/>
              </a:ext>
            </a:extLst>
          </p:cNvPr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30" name="Elipse 4">
            <a:extLst>
              <a:ext uri="{FF2B5EF4-FFF2-40B4-BE49-F238E27FC236}">
                <a16:creationId xmlns:a16="http://schemas.microsoft.com/office/drawing/2014/main" id="{60CCE460-2192-DD4A-9A50-37A330BA9B89}"/>
              </a:ext>
            </a:extLst>
          </p:cNvPr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16">
            <a:extLst>
              <a:ext uri="{FF2B5EF4-FFF2-40B4-BE49-F238E27FC236}">
                <a16:creationId xmlns:a16="http://schemas.microsoft.com/office/drawing/2014/main" id="{744FA3D4-C387-3A45-BF5C-6588D996D016}"/>
              </a:ext>
            </a:extLst>
          </p:cNvPr>
          <p:cNvSpPr/>
          <p:nvPr/>
        </p:nvSpPr>
        <p:spPr>
          <a:xfrm>
            <a:off x="7219656" y="53322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17">
            <a:extLst>
              <a:ext uri="{FF2B5EF4-FFF2-40B4-BE49-F238E27FC236}">
                <a16:creationId xmlns:a16="http://schemas.microsoft.com/office/drawing/2014/main" id="{62004A48-2793-B547-9EC8-EDCD903C9DCB}"/>
              </a:ext>
            </a:extLst>
          </p:cNvPr>
          <p:cNvSpPr/>
          <p:nvPr/>
        </p:nvSpPr>
        <p:spPr>
          <a:xfrm>
            <a:off x="7219656" y="49121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18">
            <a:extLst>
              <a:ext uri="{FF2B5EF4-FFF2-40B4-BE49-F238E27FC236}">
                <a16:creationId xmlns:a16="http://schemas.microsoft.com/office/drawing/2014/main" id="{E95BC4CD-FB05-C246-B9D7-643A947F6777}"/>
              </a:ext>
            </a:extLst>
          </p:cNvPr>
          <p:cNvCxnSpPr>
            <a:stCxn id="31" idx="0"/>
            <a:endCxn id="32" idx="4"/>
          </p:cNvCxnSpPr>
          <p:nvPr/>
        </p:nvCxnSpPr>
        <p:spPr>
          <a:xfrm flipV="1">
            <a:off x="7317979" y="510875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22">
            <a:extLst>
              <a:ext uri="{FF2B5EF4-FFF2-40B4-BE49-F238E27FC236}">
                <a16:creationId xmlns:a16="http://schemas.microsoft.com/office/drawing/2014/main" id="{7F2EDB88-28BB-BD48-A87A-89029FE45768}"/>
              </a:ext>
            </a:extLst>
          </p:cNvPr>
          <p:cNvCxnSpPr>
            <a:stCxn id="32" idx="0"/>
            <a:endCxn id="35" idx="4"/>
          </p:cNvCxnSpPr>
          <p:nvPr/>
        </p:nvCxnSpPr>
        <p:spPr>
          <a:xfrm flipV="1">
            <a:off x="7317979" y="4636272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23">
            <a:extLst>
              <a:ext uri="{FF2B5EF4-FFF2-40B4-BE49-F238E27FC236}">
                <a16:creationId xmlns:a16="http://schemas.microsoft.com/office/drawing/2014/main" id="{7E89A43E-D2C0-C643-820C-ED760B0F1F05}"/>
              </a:ext>
            </a:extLst>
          </p:cNvPr>
          <p:cNvSpPr/>
          <p:nvPr/>
        </p:nvSpPr>
        <p:spPr>
          <a:xfrm>
            <a:off x="7219656" y="443962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98">
            <a:extLst>
              <a:ext uri="{FF2B5EF4-FFF2-40B4-BE49-F238E27FC236}">
                <a16:creationId xmlns:a16="http://schemas.microsoft.com/office/drawing/2014/main" id="{5BC3D18F-B05D-EA43-A231-3F4214FE9945}"/>
              </a:ext>
            </a:extLst>
          </p:cNvPr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37" name="CuadroTexto 99">
            <a:extLst>
              <a:ext uri="{FF2B5EF4-FFF2-40B4-BE49-F238E27FC236}">
                <a16:creationId xmlns:a16="http://schemas.microsoft.com/office/drawing/2014/main" id="{22B585CB-2804-A943-9EE9-FDCC7F82C712}"/>
              </a:ext>
            </a:extLst>
          </p:cNvPr>
          <p:cNvSpPr txBox="1"/>
          <p:nvPr/>
        </p:nvSpPr>
        <p:spPr>
          <a:xfrm>
            <a:off x="7031608" y="559416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23840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Luego, podemos hacer un </a:t>
            </a:r>
            <a:r>
              <a:rPr lang="es-ES" sz="3200" dirty="0" err="1"/>
              <a:t>push</a:t>
            </a:r>
            <a:r>
              <a:rPr lang="es-ES" sz="3200" dirty="0"/>
              <a:t>, que significa que subimos el repositorio GIT a la nube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-u </a:t>
            </a:r>
            <a:r>
              <a:rPr lang="es-ES" sz="3200" dirty="0" err="1"/>
              <a:t>origin</a:t>
            </a:r>
            <a:r>
              <a:rPr lang="es-ES" sz="3200" dirty="0"/>
              <a:t> master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9" name="Conector angular 8"/>
          <p:cNvCxnSpPr>
            <a:cxnSpLocks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15">
            <a:extLst>
              <a:ext uri="{FF2B5EF4-FFF2-40B4-BE49-F238E27FC236}">
                <a16:creationId xmlns:a16="http://schemas.microsoft.com/office/drawing/2014/main" id="{25B780D3-DC6D-304E-85EC-B1302E2E19EE}"/>
              </a:ext>
            </a:extLst>
          </p:cNvPr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6">
            <a:extLst>
              <a:ext uri="{FF2B5EF4-FFF2-40B4-BE49-F238E27FC236}">
                <a16:creationId xmlns:a16="http://schemas.microsoft.com/office/drawing/2014/main" id="{C5ADE689-5230-5649-8ACC-B24361F3AF76}"/>
              </a:ext>
            </a:extLst>
          </p:cNvPr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30" name="Elipse 4">
            <a:extLst>
              <a:ext uri="{FF2B5EF4-FFF2-40B4-BE49-F238E27FC236}">
                <a16:creationId xmlns:a16="http://schemas.microsoft.com/office/drawing/2014/main" id="{3F864AC9-E9BE-894E-9FAE-0D21C645CE49}"/>
              </a:ext>
            </a:extLst>
          </p:cNvPr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16">
            <a:extLst>
              <a:ext uri="{FF2B5EF4-FFF2-40B4-BE49-F238E27FC236}">
                <a16:creationId xmlns:a16="http://schemas.microsoft.com/office/drawing/2014/main" id="{AB345996-C880-3345-8011-44794642E968}"/>
              </a:ext>
            </a:extLst>
          </p:cNvPr>
          <p:cNvSpPr/>
          <p:nvPr/>
        </p:nvSpPr>
        <p:spPr>
          <a:xfrm>
            <a:off x="7219656" y="53322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17">
            <a:extLst>
              <a:ext uri="{FF2B5EF4-FFF2-40B4-BE49-F238E27FC236}">
                <a16:creationId xmlns:a16="http://schemas.microsoft.com/office/drawing/2014/main" id="{9FC926A1-ECA9-694B-81E1-A3C5623FD553}"/>
              </a:ext>
            </a:extLst>
          </p:cNvPr>
          <p:cNvSpPr/>
          <p:nvPr/>
        </p:nvSpPr>
        <p:spPr>
          <a:xfrm>
            <a:off x="7219656" y="49121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18">
            <a:extLst>
              <a:ext uri="{FF2B5EF4-FFF2-40B4-BE49-F238E27FC236}">
                <a16:creationId xmlns:a16="http://schemas.microsoft.com/office/drawing/2014/main" id="{4058BE6D-0782-5F41-8244-206D22B5BCDF}"/>
              </a:ext>
            </a:extLst>
          </p:cNvPr>
          <p:cNvCxnSpPr>
            <a:stCxn id="31" idx="0"/>
            <a:endCxn id="32" idx="4"/>
          </p:cNvCxnSpPr>
          <p:nvPr/>
        </p:nvCxnSpPr>
        <p:spPr>
          <a:xfrm flipV="1">
            <a:off x="7317979" y="510875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22">
            <a:extLst>
              <a:ext uri="{FF2B5EF4-FFF2-40B4-BE49-F238E27FC236}">
                <a16:creationId xmlns:a16="http://schemas.microsoft.com/office/drawing/2014/main" id="{DC95BD2D-31E0-1246-860B-02B68AF1B52F}"/>
              </a:ext>
            </a:extLst>
          </p:cNvPr>
          <p:cNvCxnSpPr>
            <a:stCxn id="32" idx="0"/>
            <a:endCxn id="35" idx="4"/>
          </p:cNvCxnSpPr>
          <p:nvPr/>
        </p:nvCxnSpPr>
        <p:spPr>
          <a:xfrm flipV="1">
            <a:off x="7317979" y="4636272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23">
            <a:extLst>
              <a:ext uri="{FF2B5EF4-FFF2-40B4-BE49-F238E27FC236}">
                <a16:creationId xmlns:a16="http://schemas.microsoft.com/office/drawing/2014/main" id="{5D24F06A-9593-E54E-B602-BF759A0CB4A9}"/>
              </a:ext>
            </a:extLst>
          </p:cNvPr>
          <p:cNvSpPr/>
          <p:nvPr/>
        </p:nvSpPr>
        <p:spPr>
          <a:xfrm>
            <a:off x="7219656" y="443962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98">
            <a:extLst>
              <a:ext uri="{FF2B5EF4-FFF2-40B4-BE49-F238E27FC236}">
                <a16:creationId xmlns:a16="http://schemas.microsoft.com/office/drawing/2014/main" id="{BFF319EB-CABF-804A-9DE5-72CE08A810D5}"/>
              </a:ext>
            </a:extLst>
          </p:cNvPr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37" name="CuadroTexto 99">
            <a:extLst>
              <a:ext uri="{FF2B5EF4-FFF2-40B4-BE49-F238E27FC236}">
                <a16:creationId xmlns:a16="http://schemas.microsoft.com/office/drawing/2014/main" id="{02546DCC-4B2E-6D40-BCE6-034D9F0EE640}"/>
              </a:ext>
            </a:extLst>
          </p:cNvPr>
          <p:cNvSpPr txBox="1"/>
          <p:nvPr/>
        </p:nvSpPr>
        <p:spPr>
          <a:xfrm>
            <a:off x="7031608" y="559416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65462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Observe que el último parámetro es la rama a subir. A GitHub se hacen </a:t>
            </a:r>
            <a:r>
              <a:rPr lang="es-ES" sz="3200" dirty="0" err="1"/>
              <a:t>push</a:t>
            </a:r>
            <a:r>
              <a:rPr lang="es-ES" sz="3200" dirty="0"/>
              <a:t> de ramas!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-u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b="1" dirty="0"/>
              <a:t>master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cxnSp>
        <p:nvCxnSpPr>
          <p:cNvPr id="9" name="Conector angular 8"/>
          <p:cNvCxnSpPr>
            <a:cxnSpLocks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521200" y="3555938"/>
            <a:ext cx="0" cy="80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15">
            <a:extLst>
              <a:ext uri="{FF2B5EF4-FFF2-40B4-BE49-F238E27FC236}">
                <a16:creationId xmlns:a16="http://schemas.microsoft.com/office/drawing/2014/main" id="{0EFE1B26-9161-B842-87B9-0236D6FF6143}"/>
              </a:ext>
            </a:extLst>
          </p:cNvPr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6">
            <a:extLst>
              <a:ext uri="{FF2B5EF4-FFF2-40B4-BE49-F238E27FC236}">
                <a16:creationId xmlns:a16="http://schemas.microsoft.com/office/drawing/2014/main" id="{78ECA71B-9C96-D748-BFB3-1A2FCA846E1E}"/>
              </a:ext>
            </a:extLst>
          </p:cNvPr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31" name="Elipse 4">
            <a:extLst>
              <a:ext uri="{FF2B5EF4-FFF2-40B4-BE49-F238E27FC236}">
                <a16:creationId xmlns:a16="http://schemas.microsoft.com/office/drawing/2014/main" id="{20DBF40F-760D-514E-856C-ECA94D58E0CE}"/>
              </a:ext>
            </a:extLst>
          </p:cNvPr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16">
            <a:extLst>
              <a:ext uri="{FF2B5EF4-FFF2-40B4-BE49-F238E27FC236}">
                <a16:creationId xmlns:a16="http://schemas.microsoft.com/office/drawing/2014/main" id="{50A1C5A6-B1D2-B24D-9495-60D462DBF35B}"/>
              </a:ext>
            </a:extLst>
          </p:cNvPr>
          <p:cNvSpPr/>
          <p:nvPr/>
        </p:nvSpPr>
        <p:spPr>
          <a:xfrm>
            <a:off x="7219656" y="53322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17">
            <a:extLst>
              <a:ext uri="{FF2B5EF4-FFF2-40B4-BE49-F238E27FC236}">
                <a16:creationId xmlns:a16="http://schemas.microsoft.com/office/drawing/2014/main" id="{C78B8863-3847-2547-9FE7-26F420FDD8D3}"/>
              </a:ext>
            </a:extLst>
          </p:cNvPr>
          <p:cNvSpPr/>
          <p:nvPr/>
        </p:nvSpPr>
        <p:spPr>
          <a:xfrm>
            <a:off x="7219656" y="49121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 recto 18">
            <a:extLst>
              <a:ext uri="{FF2B5EF4-FFF2-40B4-BE49-F238E27FC236}">
                <a16:creationId xmlns:a16="http://schemas.microsoft.com/office/drawing/2014/main" id="{177F2053-AB7D-C44A-9A58-12DD2E5B7628}"/>
              </a:ext>
            </a:extLst>
          </p:cNvPr>
          <p:cNvCxnSpPr>
            <a:stCxn id="32" idx="0"/>
            <a:endCxn id="33" idx="4"/>
          </p:cNvCxnSpPr>
          <p:nvPr/>
        </p:nvCxnSpPr>
        <p:spPr>
          <a:xfrm flipV="1">
            <a:off x="7317979" y="510875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22">
            <a:extLst>
              <a:ext uri="{FF2B5EF4-FFF2-40B4-BE49-F238E27FC236}">
                <a16:creationId xmlns:a16="http://schemas.microsoft.com/office/drawing/2014/main" id="{2A97A215-39B8-A34A-841F-958186445810}"/>
              </a:ext>
            </a:extLst>
          </p:cNvPr>
          <p:cNvCxnSpPr>
            <a:stCxn id="33" idx="0"/>
            <a:endCxn id="36" idx="4"/>
          </p:cNvCxnSpPr>
          <p:nvPr/>
        </p:nvCxnSpPr>
        <p:spPr>
          <a:xfrm flipV="1">
            <a:off x="7317979" y="4636272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23">
            <a:extLst>
              <a:ext uri="{FF2B5EF4-FFF2-40B4-BE49-F238E27FC236}">
                <a16:creationId xmlns:a16="http://schemas.microsoft.com/office/drawing/2014/main" id="{81A9823B-6688-4A4A-B5A1-1C4B531D466A}"/>
              </a:ext>
            </a:extLst>
          </p:cNvPr>
          <p:cNvSpPr/>
          <p:nvPr/>
        </p:nvSpPr>
        <p:spPr>
          <a:xfrm>
            <a:off x="7219656" y="443962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98">
            <a:extLst>
              <a:ext uri="{FF2B5EF4-FFF2-40B4-BE49-F238E27FC236}">
                <a16:creationId xmlns:a16="http://schemas.microsoft.com/office/drawing/2014/main" id="{DF6610CC-C4F6-894B-967F-4A2A0821D133}"/>
              </a:ext>
            </a:extLst>
          </p:cNvPr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38" name="CuadroTexto 99">
            <a:extLst>
              <a:ext uri="{FF2B5EF4-FFF2-40B4-BE49-F238E27FC236}">
                <a16:creationId xmlns:a16="http://schemas.microsoft.com/office/drawing/2014/main" id="{9FA2A5A5-082A-9846-8762-79F7907A77B9}"/>
              </a:ext>
            </a:extLst>
          </p:cNvPr>
          <p:cNvSpPr txBox="1"/>
          <p:nvPr/>
        </p:nvSpPr>
        <p:spPr>
          <a:xfrm>
            <a:off x="7031608" y="559416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32559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Observe que el último parámetro es la rama a subir. A GitHub se hacen </a:t>
            </a:r>
            <a:r>
              <a:rPr lang="es-ES" sz="3200" dirty="0" err="1"/>
              <a:t>push</a:t>
            </a:r>
            <a:r>
              <a:rPr lang="es-ES" sz="3200" dirty="0"/>
              <a:t> de ramas!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 err="1"/>
              <a:t>git</a:t>
            </a:r>
            <a:r>
              <a:rPr lang="es-ES" sz="3200" b="1" i="1" dirty="0"/>
              <a:t> </a:t>
            </a:r>
            <a:r>
              <a:rPr lang="es-ES" sz="3200" dirty="0" err="1"/>
              <a:t>push</a:t>
            </a:r>
            <a:r>
              <a:rPr lang="es-ES" sz="3200" dirty="0"/>
              <a:t> -u </a:t>
            </a:r>
            <a:r>
              <a:rPr lang="es-ES" sz="3200" dirty="0" err="1"/>
              <a:t>origin</a:t>
            </a:r>
            <a:r>
              <a:rPr lang="es-ES" sz="3200" dirty="0"/>
              <a:t> </a:t>
            </a:r>
            <a:r>
              <a:rPr lang="es-ES" sz="3200" b="1" dirty="0"/>
              <a:t>master</a:t>
            </a:r>
            <a:endParaRPr lang="es-ES" sz="3200" b="1" i="1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cxnSp>
        <p:nvCxnSpPr>
          <p:cNvPr id="9" name="Conector angular 8"/>
          <p:cNvCxnSpPr>
            <a:cxnSpLocks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521200" y="3555938"/>
            <a:ext cx="0" cy="80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9159349" y="2671895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159349" y="2251730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29" idx="0"/>
            <a:endCxn id="30" idx="4"/>
          </p:cNvCxnSpPr>
          <p:nvPr/>
        </p:nvCxnSpPr>
        <p:spPr>
          <a:xfrm flipV="1">
            <a:off x="9257672" y="244837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0" idx="0"/>
            <a:endCxn id="33" idx="4"/>
          </p:cNvCxnSpPr>
          <p:nvPr/>
        </p:nvCxnSpPr>
        <p:spPr>
          <a:xfrm flipV="1">
            <a:off x="9257672" y="1975891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9159349" y="177924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971301" y="2933781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35" name="Rectángulo 15">
            <a:extLst>
              <a:ext uri="{FF2B5EF4-FFF2-40B4-BE49-F238E27FC236}">
                <a16:creationId xmlns:a16="http://schemas.microsoft.com/office/drawing/2014/main" id="{3B5A78E6-F310-214B-AABA-102AA0FA3CEA}"/>
              </a:ext>
            </a:extLst>
          </p:cNvPr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id="{CC8578B0-17D7-C145-8230-4FF5FEC6064D}"/>
              </a:ext>
            </a:extLst>
          </p:cNvPr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37" name="Elipse 4">
            <a:extLst>
              <a:ext uri="{FF2B5EF4-FFF2-40B4-BE49-F238E27FC236}">
                <a16:creationId xmlns:a16="http://schemas.microsoft.com/office/drawing/2014/main" id="{0773180A-1F8E-5B4A-8222-7EA1079BDF37}"/>
              </a:ext>
            </a:extLst>
          </p:cNvPr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16">
            <a:extLst>
              <a:ext uri="{FF2B5EF4-FFF2-40B4-BE49-F238E27FC236}">
                <a16:creationId xmlns:a16="http://schemas.microsoft.com/office/drawing/2014/main" id="{86147A15-3A96-B743-BFFF-7824B24CC705}"/>
              </a:ext>
            </a:extLst>
          </p:cNvPr>
          <p:cNvSpPr/>
          <p:nvPr/>
        </p:nvSpPr>
        <p:spPr>
          <a:xfrm>
            <a:off x="7219656" y="53322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17">
            <a:extLst>
              <a:ext uri="{FF2B5EF4-FFF2-40B4-BE49-F238E27FC236}">
                <a16:creationId xmlns:a16="http://schemas.microsoft.com/office/drawing/2014/main" id="{12B9BDE2-1904-FB42-ABD0-F0A3E302394E}"/>
              </a:ext>
            </a:extLst>
          </p:cNvPr>
          <p:cNvSpPr/>
          <p:nvPr/>
        </p:nvSpPr>
        <p:spPr>
          <a:xfrm>
            <a:off x="7219656" y="49121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18">
            <a:extLst>
              <a:ext uri="{FF2B5EF4-FFF2-40B4-BE49-F238E27FC236}">
                <a16:creationId xmlns:a16="http://schemas.microsoft.com/office/drawing/2014/main" id="{2DF4C85D-3E64-D540-A79B-8907FC0869D7}"/>
              </a:ext>
            </a:extLst>
          </p:cNvPr>
          <p:cNvCxnSpPr>
            <a:stCxn id="38" idx="0"/>
            <a:endCxn id="39" idx="4"/>
          </p:cNvCxnSpPr>
          <p:nvPr/>
        </p:nvCxnSpPr>
        <p:spPr>
          <a:xfrm flipV="1">
            <a:off x="7317979" y="510875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22">
            <a:extLst>
              <a:ext uri="{FF2B5EF4-FFF2-40B4-BE49-F238E27FC236}">
                <a16:creationId xmlns:a16="http://schemas.microsoft.com/office/drawing/2014/main" id="{C982EDD0-748A-6F48-890E-DEF8CE11FCE0}"/>
              </a:ext>
            </a:extLst>
          </p:cNvPr>
          <p:cNvCxnSpPr>
            <a:stCxn id="39" idx="0"/>
            <a:endCxn id="44" idx="4"/>
          </p:cNvCxnSpPr>
          <p:nvPr/>
        </p:nvCxnSpPr>
        <p:spPr>
          <a:xfrm flipV="1">
            <a:off x="7317979" y="4636272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23">
            <a:extLst>
              <a:ext uri="{FF2B5EF4-FFF2-40B4-BE49-F238E27FC236}">
                <a16:creationId xmlns:a16="http://schemas.microsoft.com/office/drawing/2014/main" id="{4267256E-FAA4-F54E-9C35-7AEB94639807}"/>
              </a:ext>
            </a:extLst>
          </p:cNvPr>
          <p:cNvSpPr/>
          <p:nvPr/>
        </p:nvSpPr>
        <p:spPr>
          <a:xfrm>
            <a:off x="7219656" y="443962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98">
            <a:extLst>
              <a:ext uri="{FF2B5EF4-FFF2-40B4-BE49-F238E27FC236}">
                <a16:creationId xmlns:a16="http://schemas.microsoft.com/office/drawing/2014/main" id="{9BDA4584-7C7B-A64A-9390-4F2E4E73DFBE}"/>
              </a:ext>
            </a:extLst>
          </p:cNvPr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46" name="CuadroTexto 99">
            <a:extLst>
              <a:ext uri="{FF2B5EF4-FFF2-40B4-BE49-F238E27FC236}">
                <a16:creationId xmlns:a16="http://schemas.microsoft.com/office/drawing/2014/main" id="{BD401786-48F5-FF42-BD82-A89912E4A3BD}"/>
              </a:ext>
            </a:extLst>
          </p:cNvPr>
          <p:cNvSpPr txBox="1"/>
          <p:nvPr/>
        </p:nvSpPr>
        <p:spPr>
          <a:xfrm>
            <a:off x="7031608" y="559416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351649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Un remoto es almacenamiento en la nube que permite alojar proyectos GIT.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Permite trabajar en un proyecto de forma simultánea a través de internet.</a:t>
            </a:r>
            <a:endParaRPr lang="es-ES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091246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Remotos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Un remoto es almacenamiento en la nube que permite alojar proyectos GIT.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Permite trabajar en un proyecto de forma simultánea a través de internet.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091246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246097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543449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pic>
        <p:nvPicPr>
          <p:cNvPr id="2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4616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643520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LOCAL</a:t>
            </a:r>
            <a:endParaRPr lang="es-CO" b="1" dirty="0"/>
          </a:p>
        </p:txBody>
      </p:sp>
      <p:cxnSp>
        <p:nvCxnSpPr>
          <p:cNvPr id="8" name="Conector angular 7"/>
          <p:cNvCxnSpPr>
            <a:stCxn id="20" idx="0"/>
            <a:endCxn id="6" idx="2"/>
          </p:cNvCxnSpPr>
          <p:nvPr/>
        </p:nvCxnSpPr>
        <p:spPr>
          <a:xfrm rot="5400000" flipH="1" flipV="1">
            <a:off x="8148378" y="3028544"/>
            <a:ext cx="1119407" cy="1443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0"/>
            <a:endCxn id="6" idx="2"/>
          </p:cNvCxnSpPr>
          <p:nvPr/>
        </p:nvCxnSpPr>
        <p:spPr>
          <a:xfrm rot="16200000" flipV="1">
            <a:off x="9598343" y="3021828"/>
            <a:ext cx="1119407" cy="145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7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Hasta el momento habíamos tenido un proyecto local en un solo computador.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También pudimos dividirnos el trabajo, pero no para trabajar de forma simultánea.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861234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246097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308960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pic>
        <p:nvPicPr>
          <p:cNvPr id="2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4616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411269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cxnSp>
        <p:nvCxnSpPr>
          <p:cNvPr id="8" name="Conector angular 7"/>
          <p:cNvCxnSpPr>
            <a:stCxn id="20" idx="0"/>
            <a:endCxn id="6" idx="2"/>
          </p:cNvCxnSpPr>
          <p:nvPr/>
        </p:nvCxnSpPr>
        <p:spPr>
          <a:xfrm rot="5400000" flipH="1" flipV="1">
            <a:off x="8148378" y="3028544"/>
            <a:ext cx="1119407" cy="1443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0"/>
            <a:endCxn id="6" idx="2"/>
          </p:cNvCxnSpPr>
          <p:nvPr/>
        </p:nvCxnSpPr>
        <p:spPr>
          <a:xfrm rot="16200000" flipV="1">
            <a:off x="9598343" y="3021828"/>
            <a:ext cx="1119407" cy="145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2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6307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llegó el momento de trabajar de forma simultánea.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Para eso, el proyecto tiene un creador (A) y </a:t>
            </a:r>
            <a:r>
              <a:rPr lang="es-ES" sz="3200"/>
              <a:t>dos colaboradores (B, C)</a:t>
            </a:r>
            <a:endParaRPr lang="es-ES" sz="3200" dirty="0"/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40" y="1930464"/>
            <a:ext cx="128953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8793894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7" idx="0"/>
            <a:endCxn id="6" idx="2"/>
          </p:cNvCxnSpPr>
          <p:nvPr/>
        </p:nvCxnSpPr>
        <p:spPr>
          <a:xfrm flipH="1" flipV="1">
            <a:off x="9429706" y="3190464"/>
            <a:ext cx="4477" cy="111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074471" y="237365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861234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7728155" y="3411794"/>
            <a:ext cx="35887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246097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308960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pic>
        <p:nvPicPr>
          <p:cNvPr id="2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4616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411269" y="55698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cxnSp>
        <p:nvCxnSpPr>
          <p:cNvPr id="8" name="Conector angular 7"/>
          <p:cNvCxnSpPr>
            <a:stCxn id="20" idx="0"/>
            <a:endCxn id="6" idx="2"/>
          </p:cNvCxnSpPr>
          <p:nvPr/>
        </p:nvCxnSpPr>
        <p:spPr>
          <a:xfrm rot="5400000" flipH="1" flipV="1">
            <a:off x="8148378" y="3028544"/>
            <a:ext cx="1119407" cy="1443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0"/>
            <a:endCxn id="6" idx="2"/>
          </p:cNvCxnSpPr>
          <p:nvPr/>
        </p:nvCxnSpPr>
        <p:spPr>
          <a:xfrm rot="16200000" flipV="1">
            <a:off x="9598343" y="3021828"/>
            <a:ext cx="1119407" cy="1456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9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 llegó el momento de trabajar de forma simultánea.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i="1" dirty="0"/>
              <a:t>A</a:t>
            </a:r>
            <a:r>
              <a:rPr lang="es-ES" sz="3200" dirty="0"/>
              <a:t> tiene un repositorio GIT, entones creó un repositorio remoto en GitHub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219656" y="53322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7219656" y="49121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18" idx="4"/>
          </p:cNvCxnSpPr>
          <p:nvPr/>
        </p:nvCxnSpPr>
        <p:spPr>
          <a:xfrm flipV="1">
            <a:off x="7317979" y="510875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8" idx="0"/>
            <a:endCxn id="24" idx="4"/>
          </p:cNvCxnSpPr>
          <p:nvPr/>
        </p:nvCxnSpPr>
        <p:spPr>
          <a:xfrm flipV="1">
            <a:off x="7317979" y="4636272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7219656" y="443962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7031608" y="559416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6706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Ahora, registramos el remoto en nuestro proyecto GIT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1400" b="1" i="1" dirty="0" err="1"/>
              <a:t>git</a:t>
            </a:r>
            <a:r>
              <a:rPr lang="es-ES" sz="1400" dirty="0"/>
              <a:t> </a:t>
            </a:r>
            <a:r>
              <a:rPr lang="es-ES" sz="1400" dirty="0" err="1"/>
              <a:t>remote</a:t>
            </a:r>
            <a:r>
              <a:rPr lang="es-ES" sz="1400" dirty="0"/>
              <a:t> </a:t>
            </a:r>
            <a:r>
              <a:rPr lang="es-ES" sz="1400" dirty="0" err="1"/>
              <a:t>add</a:t>
            </a:r>
            <a:r>
              <a:rPr lang="es-ES" sz="1400" dirty="0"/>
              <a:t> </a:t>
            </a:r>
            <a:r>
              <a:rPr lang="es-ES" sz="1400" dirty="0" err="1"/>
              <a:t>origin</a:t>
            </a:r>
            <a:r>
              <a:rPr lang="es-ES" sz="1400" dirty="0"/>
              <a:t> https://github.com/Domiciano/MiProyecto.git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26" name="Rectángulo 15">
            <a:extLst>
              <a:ext uri="{FF2B5EF4-FFF2-40B4-BE49-F238E27FC236}">
                <a16:creationId xmlns:a16="http://schemas.microsoft.com/office/drawing/2014/main" id="{32C73746-2877-3746-92E2-AB8713A36265}"/>
              </a:ext>
            </a:extLst>
          </p:cNvPr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16">
            <a:extLst>
              <a:ext uri="{FF2B5EF4-FFF2-40B4-BE49-F238E27FC236}">
                <a16:creationId xmlns:a16="http://schemas.microsoft.com/office/drawing/2014/main" id="{93C0C786-DB15-7849-924A-728556DD14B6}"/>
              </a:ext>
            </a:extLst>
          </p:cNvPr>
          <p:cNvSpPr/>
          <p:nvPr/>
        </p:nvSpPr>
        <p:spPr>
          <a:xfrm>
            <a:off x="7219656" y="53322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17">
            <a:extLst>
              <a:ext uri="{FF2B5EF4-FFF2-40B4-BE49-F238E27FC236}">
                <a16:creationId xmlns:a16="http://schemas.microsoft.com/office/drawing/2014/main" id="{AA554606-B1C9-8A45-AFE5-ADB28FDD4096}"/>
              </a:ext>
            </a:extLst>
          </p:cNvPr>
          <p:cNvSpPr/>
          <p:nvPr/>
        </p:nvSpPr>
        <p:spPr>
          <a:xfrm>
            <a:off x="7219656" y="49121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18">
            <a:extLst>
              <a:ext uri="{FF2B5EF4-FFF2-40B4-BE49-F238E27FC236}">
                <a16:creationId xmlns:a16="http://schemas.microsoft.com/office/drawing/2014/main" id="{35ECEC50-330D-494C-BE31-8FFD58B7A23C}"/>
              </a:ext>
            </a:extLst>
          </p:cNvPr>
          <p:cNvCxnSpPr>
            <a:stCxn id="27" idx="0"/>
            <a:endCxn id="28" idx="4"/>
          </p:cNvCxnSpPr>
          <p:nvPr/>
        </p:nvCxnSpPr>
        <p:spPr>
          <a:xfrm flipV="1">
            <a:off x="7317979" y="510875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2">
            <a:extLst>
              <a:ext uri="{FF2B5EF4-FFF2-40B4-BE49-F238E27FC236}">
                <a16:creationId xmlns:a16="http://schemas.microsoft.com/office/drawing/2014/main" id="{A3A86DDD-C76A-EA48-9C9C-675F9F38AA99}"/>
              </a:ext>
            </a:extLst>
          </p:cNvPr>
          <p:cNvCxnSpPr>
            <a:stCxn id="28" idx="0"/>
            <a:endCxn id="31" idx="4"/>
          </p:cNvCxnSpPr>
          <p:nvPr/>
        </p:nvCxnSpPr>
        <p:spPr>
          <a:xfrm flipV="1">
            <a:off x="7317979" y="4636272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23">
            <a:extLst>
              <a:ext uri="{FF2B5EF4-FFF2-40B4-BE49-F238E27FC236}">
                <a16:creationId xmlns:a16="http://schemas.microsoft.com/office/drawing/2014/main" id="{020F4477-3F8A-194F-88B0-5E26DFA9CFBC}"/>
              </a:ext>
            </a:extLst>
          </p:cNvPr>
          <p:cNvSpPr/>
          <p:nvPr/>
        </p:nvSpPr>
        <p:spPr>
          <a:xfrm>
            <a:off x="7219656" y="443962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98">
            <a:extLst>
              <a:ext uri="{FF2B5EF4-FFF2-40B4-BE49-F238E27FC236}">
                <a16:creationId xmlns:a16="http://schemas.microsoft.com/office/drawing/2014/main" id="{C0F60084-A03E-154C-B359-06F29D2FBDD9}"/>
              </a:ext>
            </a:extLst>
          </p:cNvPr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33" name="CuadroTexto 99">
            <a:extLst>
              <a:ext uri="{FF2B5EF4-FFF2-40B4-BE49-F238E27FC236}">
                <a16:creationId xmlns:a16="http://schemas.microsoft.com/office/drawing/2014/main" id="{BDE22B58-F478-1543-ACD6-CADE94A25060}"/>
              </a:ext>
            </a:extLst>
          </p:cNvPr>
          <p:cNvSpPr txBox="1"/>
          <p:nvPr/>
        </p:nvSpPr>
        <p:spPr>
          <a:xfrm>
            <a:off x="7031608" y="559416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197932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15">
            <a:extLst>
              <a:ext uri="{FF2B5EF4-FFF2-40B4-BE49-F238E27FC236}">
                <a16:creationId xmlns:a16="http://schemas.microsoft.com/office/drawing/2014/main" id="{14016F7D-4EBA-8447-81B3-CED8CFE343A8}"/>
              </a:ext>
            </a:extLst>
          </p:cNvPr>
          <p:cNvSpPr/>
          <p:nvPr/>
        </p:nvSpPr>
        <p:spPr>
          <a:xfrm>
            <a:off x="6442245" y="368021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100840" cy="4023360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Ahora, registramos el remoto en nuestro proyecto GIT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1400" b="1" i="1" dirty="0" err="1"/>
              <a:t>git</a:t>
            </a:r>
            <a:r>
              <a:rPr lang="es-ES" sz="1400" dirty="0"/>
              <a:t> </a:t>
            </a:r>
            <a:r>
              <a:rPr lang="es-ES" sz="1400" dirty="0" err="1"/>
              <a:t>remote</a:t>
            </a:r>
            <a:r>
              <a:rPr lang="es-ES" sz="1400" dirty="0"/>
              <a:t> </a:t>
            </a:r>
            <a:r>
              <a:rPr lang="es-ES" sz="1400" dirty="0" err="1"/>
              <a:t>add</a:t>
            </a:r>
            <a:r>
              <a:rPr lang="es-ES" sz="1400" dirty="0"/>
              <a:t> </a:t>
            </a:r>
            <a:r>
              <a:rPr lang="es-ES" sz="1400" dirty="0" err="1"/>
              <a:t>origin</a:t>
            </a:r>
            <a:r>
              <a:rPr lang="es-ES" sz="1400" dirty="0"/>
              <a:t> https://github.com/Domiciano/MiProyecto.git</a:t>
            </a:r>
          </a:p>
        </p:txBody>
      </p:sp>
      <p:pic>
        <p:nvPicPr>
          <p:cNvPr id="4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" y="69396"/>
            <a:ext cx="444595" cy="4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3" y="65720"/>
            <a:ext cx="801208" cy="7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1041626" y="30277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INTERNET</a:t>
            </a:r>
            <a:endParaRPr lang="es-CO" b="1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6442245" y="3411794"/>
            <a:ext cx="56111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626745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</a:t>
            </a:r>
            <a:endParaRPr lang="es-CO" b="1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0587379" y="5975009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</a:t>
            </a:r>
            <a:endParaRPr lang="es-CO" b="1" dirty="0"/>
          </a:p>
        </p:txBody>
      </p:sp>
      <p:sp>
        <p:nvSpPr>
          <p:cNvPr id="102" name="Rectángulo 101"/>
          <p:cNvSpPr/>
          <p:nvPr/>
        </p:nvSpPr>
        <p:spPr>
          <a:xfrm>
            <a:off x="6198120" y="1624468"/>
            <a:ext cx="5926147" cy="1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8357004" y="1028766"/>
            <a:ext cx="1781606" cy="228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10138610" y="982422"/>
            <a:ext cx="1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MiProyecto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381713" y="3624894"/>
            <a:ext cx="105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origin</a:t>
            </a:r>
            <a:endParaRPr lang="es-CO" sz="1200" dirty="0"/>
          </a:p>
        </p:txBody>
      </p:sp>
      <p:sp>
        <p:nvSpPr>
          <p:cNvPr id="5" name="Elipse 4"/>
          <p:cNvSpPr/>
          <p:nvPr/>
        </p:nvSpPr>
        <p:spPr>
          <a:xfrm>
            <a:off x="7172488" y="3555938"/>
            <a:ext cx="273639" cy="2736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angular 8"/>
          <p:cNvCxnSpPr>
            <a:stCxn id="5" idx="0"/>
            <a:endCxn id="103" idx="1"/>
          </p:cNvCxnSpPr>
          <p:nvPr/>
        </p:nvCxnSpPr>
        <p:spPr>
          <a:xfrm rot="5400000" flipH="1" flipV="1">
            <a:off x="7139841" y="2338775"/>
            <a:ext cx="1386630" cy="10476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16">
            <a:extLst>
              <a:ext uri="{FF2B5EF4-FFF2-40B4-BE49-F238E27FC236}">
                <a16:creationId xmlns:a16="http://schemas.microsoft.com/office/drawing/2014/main" id="{58E9F27C-F3E9-E441-AB68-56B367965140}"/>
              </a:ext>
            </a:extLst>
          </p:cNvPr>
          <p:cNvSpPr/>
          <p:nvPr/>
        </p:nvSpPr>
        <p:spPr>
          <a:xfrm>
            <a:off x="7219656" y="5332276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17">
            <a:extLst>
              <a:ext uri="{FF2B5EF4-FFF2-40B4-BE49-F238E27FC236}">
                <a16:creationId xmlns:a16="http://schemas.microsoft.com/office/drawing/2014/main" id="{095A64C0-747C-134C-BF06-EB5E9A9FEF5C}"/>
              </a:ext>
            </a:extLst>
          </p:cNvPr>
          <p:cNvSpPr/>
          <p:nvPr/>
        </p:nvSpPr>
        <p:spPr>
          <a:xfrm>
            <a:off x="7219656" y="4912111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9" name="Conector recto 18">
            <a:extLst>
              <a:ext uri="{FF2B5EF4-FFF2-40B4-BE49-F238E27FC236}">
                <a16:creationId xmlns:a16="http://schemas.microsoft.com/office/drawing/2014/main" id="{A0A0E4CA-7D5C-2F41-9877-2F73894AB101}"/>
              </a:ext>
            </a:extLst>
          </p:cNvPr>
          <p:cNvCxnSpPr>
            <a:stCxn id="37" idx="0"/>
            <a:endCxn id="38" idx="4"/>
          </p:cNvCxnSpPr>
          <p:nvPr/>
        </p:nvCxnSpPr>
        <p:spPr>
          <a:xfrm flipV="1">
            <a:off x="7317979" y="5108756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22">
            <a:extLst>
              <a:ext uri="{FF2B5EF4-FFF2-40B4-BE49-F238E27FC236}">
                <a16:creationId xmlns:a16="http://schemas.microsoft.com/office/drawing/2014/main" id="{6D29FA60-70CA-4644-A60C-924CA443C518}"/>
              </a:ext>
            </a:extLst>
          </p:cNvPr>
          <p:cNvCxnSpPr>
            <a:stCxn id="38" idx="0"/>
            <a:endCxn id="43" idx="4"/>
          </p:cNvCxnSpPr>
          <p:nvPr/>
        </p:nvCxnSpPr>
        <p:spPr>
          <a:xfrm flipV="1">
            <a:off x="7317979" y="4636272"/>
            <a:ext cx="0" cy="2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23">
            <a:extLst>
              <a:ext uri="{FF2B5EF4-FFF2-40B4-BE49-F238E27FC236}">
                <a16:creationId xmlns:a16="http://schemas.microsoft.com/office/drawing/2014/main" id="{BFEC247E-B1D1-854D-8709-DFB13ED7D7F3}"/>
              </a:ext>
            </a:extLst>
          </p:cNvPr>
          <p:cNvSpPr/>
          <p:nvPr/>
        </p:nvSpPr>
        <p:spPr>
          <a:xfrm>
            <a:off x="7219656" y="4439627"/>
            <a:ext cx="196645" cy="196645"/>
          </a:xfrm>
          <a:prstGeom prst="ellipse">
            <a:avLst/>
          </a:prstGeom>
          <a:solidFill>
            <a:srgbClr val="F05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98">
            <a:extLst>
              <a:ext uri="{FF2B5EF4-FFF2-40B4-BE49-F238E27FC236}">
                <a16:creationId xmlns:a16="http://schemas.microsoft.com/office/drawing/2014/main" id="{11C7B6AB-E6E6-F744-A4B3-AFBBCB820701}"/>
              </a:ext>
            </a:extLst>
          </p:cNvPr>
          <p:cNvSpPr txBox="1"/>
          <p:nvPr/>
        </p:nvSpPr>
        <p:spPr>
          <a:xfrm>
            <a:off x="6757861" y="5978071"/>
            <a:ext cx="11503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</a:t>
            </a:r>
            <a:endParaRPr lang="es-CO" b="1" dirty="0"/>
          </a:p>
        </p:txBody>
      </p:sp>
      <p:sp>
        <p:nvSpPr>
          <p:cNvPr id="45" name="CuadroTexto 99">
            <a:extLst>
              <a:ext uri="{FF2B5EF4-FFF2-40B4-BE49-F238E27FC236}">
                <a16:creationId xmlns:a16="http://schemas.microsoft.com/office/drawing/2014/main" id="{F1CB168D-C346-9C44-8C72-6476C3CF5491}"/>
              </a:ext>
            </a:extLst>
          </p:cNvPr>
          <p:cNvSpPr txBox="1"/>
          <p:nvPr/>
        </p:nvSpPr>
        <p:spPr>
          <a:xfrm>
            <a:off x="7031608" y="5594162"/>
            <a:ext cx="5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master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270489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Hub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000000"/>
      </a:accent2>
      <a:accent3>
        <a:srgbClr val="000000"/>
      </a:accent3>
      <a:accent4>
        <a:srgbClr val="7F7F7F"/>
      </a:accent4>
      <a:accent5>
        <a:srgbClr val="7F7F7F"/>
      </a:accent5>
      <a:accent6>
        <a:srgbClr val="7F7F7F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907</TotalTime>
  <Words>347</Words>
  <Application>Microsoft Macintosh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Remotos</vt:lpstr>
      <vt:lpstr>Remotos</vt:lpstr>
      <vt:lpstr>Remotos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Funcionamiento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</dc:title>
  <dc:creator>Domiciano Rﭑηcφη</dc:creator>
  <cp:lastModifiedBy>Domiciano Rﭑηcφη</cp:lastModifiedBy>
  <cp:revision>26</cp:revision>
  <dcterms:created xsi:type="dcterms:W3CDTF">2020-01-07T14:39:47Z</dcterms:created>
  <dcterms:modified xsi:type="dcterms:W3CDTF">2020-07-25T03:51:00Z</dcterms:modified>
</cp:coreProperties>
</file>