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85" r:id="rId3"/>
    <p:sldId id="287" r:id="rId4"/>
    <p:sldId id="288" r:id="rId5"/>
    <p:sldId id="289" r:id="rId6"/>
    <p:sldId id="290" r:id="rId7"/>
    <p:sldId id="292" r:id="rId8"/>
    <p:sldId id="291" r:id="rId9"/>
    <p:sldId id="293" r:id="rId10"/>
    <p:sldId id="294" r:id="rId11"/>
    <p:sldId id="295" r:id="rId12"/>
    <p:sldId id="299" r:id="rId13"/>
    <p:sldId id="298" r:id="rId14"/>
    <p:sldId id="296" r:id="rId15"/>
    <p:sldId id="300" r:id="rId16"/>
    <p:sldId id="301" r:id="rId17"/>
    <p:sldId id="297" r:id="rId18"/>
    <p:sldId id="302" r:id="rId19"/>
    <p:sldId id="303" r:id="rId20"/>
    <p:sldId id="304" r:id="rId21"/>
    <p:sldId id="283" r:id="rId22"/>
    <p:sldId id="313" r:id="rId23"/>
    <p:sldId id="314" r:id="rId24"/>
    <p:sldId id="315" r:id="rId25"/>
    <p:sldId id="316" r:id="rId26"/>
    <p:sldId id="317" r:id="rId27"/>
    <p:sldId id="312" r:id="rId28"/>
    <p:sldId id="257" r:id="rId29"/>
    <p:sldId id="320" r:id="rId30"/>
    <p:sldId id="321" r:id="rId31"/>
    <p:sldId id="284" r:id="rId32"/>
    <p:sldId id="263" r:id="rId33"/>
    <p:sldId id="309" r:id="rId34"/>
    <p:sldId id="306" r:id="rId35"/>
    <p:sldId id="307" r:id="rId36"/>
    <p:sldId id="308" r:id="rId37"/>
    <p:sldId id="310" r:id="rId38"/>
    <p:sldId id="319" r:id="rId39"/>
    <p:sldId id="261" r:id="rId40"/>
    <p:sldId id="262" r:id="rId41"/>
    <p:sldId id="318" r:id="rId4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31"/>
  </p:normalViewPr>
  <p:slideViewPr>
    <p:cSldViewPr snapToGrid="0">
      <p:cViewPr varScale="1">
        <p:scale>
          <a:sx n="97" d="100"/>
          <a:sy n="9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5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249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39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9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7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04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0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372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58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68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335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9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RamificacioneS</a:t>
            </a:r>
            <a:endParaRPr lang="es-CO" dirty="0"/>
          </a:p>
        </p:txBody>
      </p:sp>
      <p:pic>
        <p:nvPicPr>
          <p:cNvPr id="4" name="Picture 4" descr="Resultado de imagen de git logo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52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de icesi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1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b="1" i="1" dirty="0"/>
              <a:t>Hacer un </a:t>
            </a:r>
            <a:r>
              <a:rPr lang="es-ES" b="1" i="1" dirty="0" err="1"/>
              <a:t>branch</a:t>
            </a:r>
            <a:r>
              <a:rPr lang="es-ES" b="1" i="1" dirty="0"/>
              <a:t> implica que estoy haciendo una copia del último </a:t>
            </a:r>
            <a:r>
              <a:rPr lang="es-ES" b="1" i="1" dirty="0" err="1"/>
              <a:t>commit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Así entonces, estamos haciendo una copia en un </a:t>
            </a:r>
            <a:r>
              <a:rPr lang="es-ES" b="1" i="1" dirty="0" err="1"/>
              <a:t>branch</a:t>
            </a:r>
            <a:r>
              <a:rPr lang="es-ES" dirty="0"/>
              <a:t> llamado </a:t>
            </a:r>
            <a:r>
              <a:rPr lang="es-ES" dirty="0" err="1"/>
              <a:t>trabajo_alfa</a:t>
            </a:r>
            <a:r>
              <a:rPr lang="es-ES" dirty="0"/>
              <a:t> y </a:t>
            </a:r>
            <a:r>
              <a:rPr lang="es-ES" dirty="0" err="1"/>
              <a:t>trabajo_beta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37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 compañero empezó a trabajar así que usó el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moverse a la rama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8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 compañero empezó a trabajar así que usó el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moverse a la rama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10891518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3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 compañero trabajó y al finalizar su parte, lo terminó en 3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10891518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45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 compañero empezó a trabajar y al finalizar su parte, lo terminó en 3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10891518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00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Mientras tanto, usted se encargó de su trabajo y entonces aplicó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ir a la rama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8431277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9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Luego, usted se encargó de su trabajo y entonces aplicó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ir a la rama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9494517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32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Usted hizo su parte del trabajo, que ha salido en 2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9494517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8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Finalmente, usted y su compañero se movieron a la rama master usando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master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ir a la rama master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9494517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8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Finalmente, usted y su compañero se movieron a la rama master usando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master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ir a la rama master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0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Esta característica es determinante para el trabajo en equipo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Permite bifurcar o dividir el flujo de trabajo en un proyecto, lo que permite hacer divisiones de trabajo y maximizar el tiempo de desarrollo</a:t>
            </a:r>
          </a:p>
        </p:txBody>
      </p:sp>
      <p:sp>
        <p:nvSpPr>
          <p:cNvPr id="4" name="Elipse 3"/>
          <p:cNvSpPr/>
          <p:nvPr/>
        </p:nvSpPr>
        <p:spPr>
          <a:xfrm>
            <a:off x="7814959" y="559059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7814959" y="517043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6" idx="4"/>
          </p:cNvCxnSpPr>
          <p:nvPr/>
        </p:nvCxnSpPr>
        <p:spPr>
          <a:xfrm flipV="1">
            <a:off x="7913282" y="536707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6" idx="0"/>
            <a:endCxn id="17" idx="4"/>
          </p:cNvCxnSpPr>
          <p:nvPr/>
        </p:nvCxnSpPr>
        <p:spPr>
          <a:xfrm flipV="1">
            <a:off x="7913282" y="3719524"/>
            <a:ext cx="0" cy="145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7814959" y="352287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7477014" y="586909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22" name="Elipse 21"/>
          <p:cNvSpPr/>
          <p:nvPr/>
        </p:nvSpPr>
        <p:spPr>
          <a:xfrm>
            <a:off x="8636447" y="494691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/>
          <p:cNvSpPr/>
          <p:nvPr/>
        </p:nvSpPr>
        <p:spPr>
          <a:xfrm>
            <a:off x="8636445" y="413968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8636445" y="371952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7814959" y="2292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30"/>
          <p:cNvCxnSpPr>
            <a:stCxn id="17" idx="0"/>
            <a:endCxn id="30" idx="4"/>
          </p:cNvCxnSpPr>
          <p:nvPr/>
        </p:nvCxnSpPr>
        <p:spPr>
          <a:xfrm flipV="1">
            <a:off x="7913282" y="2489020"/>
            <a:ext cx="0" cy="103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25" idx="0"/>
          </p:cNvCxnSpPr>
          <p:nvPr/>
        </p:nvCxnSpPr>
        <p:spPr>
          <a:xfrm flipH="1" flipV="1">
            <a:off x="8734764" y="2712541"/>
            <a:ext cx="4" cy="100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24" idx="0"/>
            <a:endCxn id="25" idx="4"/>
          </p:cNvCxnSpPr>
          <p:nvPr/>
        </p:nvCxnSpPr>
        <p:spPr>
          <a:xfrm flipV="1">
            <a:off x="8734768" y="3916170"/>
            <a:ext cx="0" cy="22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22" idx="0"/>
            <a:endCxn id="24" idx="4"/>
          </p:cNvCxnSpPr>
          <p:nvPr/>
        </p:nvCxnSpPr>
        <p:spPr>
          <a:xfrm flipH="1" flipV="1">
            <a:off x="8734768" y="4336334"/>
            <a:ext cx="2" cy="61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/>
          <p:cNvSpPr/>
          <p:nvPr/>
        </p:nvSpPr>
        <p:spPr>
          <a:xfrm>
            <a:off x="9368130" y="4763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Elipse 65"/>
          <p:cNvSpPr/>
          <p:nvPr/>
        </p:nvSpPr>
        <p:spPr>
          <a:xfrm>
            <a:off x="9368129" y="434321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7" name="Conector recto 66"/>
          <p:cNvCxnSpPr>
            <a:stCxn id="65" idx="0"/>
            <a:endCxn id="66" idx="4"/>
          </p:cNvCxnSpPr>
          <p:nvPr/>
        </p:nvCxnSpPr>
        <p:spPr>
          <a:xfrm flipH="1" flipV="1">
            <a:off x="9466452" y="4539855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9982091" y="47833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Elipse 68"/>
          <p:cNvSpPr/>
          <p:nvPr/>
        </p:nvSpPr>
        <p:spPr>
          <a:xfrm>
            <a:off x="9982090" y="436320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0" name="Conector recto 69"/>
          <p:cNvCxnSpPr>
            <a:stCxn id="68" idx="0"/>
            <a:endCxn id="69" idx="4"/>
          </p:cNvCxnSpPr>
          <p:nvPr/>
        </p:nvCxnSpPr>
        <p:spPr>
          <a:xfrm flipH="1" flipV="1">
            <a:off x="10080413" y="455985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/>
          <p:cNvSpPr/>
          <p:nvPr/>
        </p:nvSpPr>
        <p:spPr>
          <a:xfrm>
            <a:off x="9982090" y="396991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2" name="Conector recto 71"/>
          <p:cNvCxnSpPr/>
          <p:nvPr/>
        </p:nvCxnSpPr>
        <p:spPr>
          <a:xfrm flipH="1" flipV="1">
            <a:off x="10080411" y="416203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6" idx="6"/>
          </p:cNvCxnSpPr>
          <p:nvPr/>
        </p:nvCxnSpPr>
        <p:spPr>
          <a:xfrm>
            <a:off x="8011604" y="5268755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stCxn id="22" idx="3"/>
          </p:cNvCxnSpPr>
          <p:nvPr/>
        </p:nvCxnSpPr>
        <p:spPr>
          <a:xfrm flipH="1">
            <a:off x="8513233" y="5114759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8819725" y="4987413"/>
            <a:ext cx="523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 flipH="1">
            <a:off x="9331585" y="4903736"/>
            <a:ext cx="90235" cy="9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8833087" y="5055758"/>
            <a:ext cx="104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 flipH="1">
            <a:off x="9868958" y="493473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stCxn id="66" idx="1"/>
          </p:cNvCxnSpPr>
          <p:nvPr/>
        </p:nvCxnSpPr>
        <p:spPr>
          <a:xfrm flipH="1" flipV="1">
            <a:off x="9276843" y="4238011"/>
            <a:ext cx="120084" cy="13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8821941" y="4238138"/>
            <a:ext cx="454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 flipH="1" flipV="1">
            <a:off x="9828490" y="3827239"/>
            <a:ext cx="168316" cy="18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8833087" y="3824036"/>
            <a:ext cx="995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 flipH="1" flipV="1">
            <a:off x="8518260" y="3621201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8011604" y="3622968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/>
          <p:cNvSpPr/>
          <p:nvPr/>
        </p:nvSpPr>
        <p:spPr>
          <a:xfrm>
            <a:off x="10710225" y="34960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4" name="Elipse 123"/>
          <p:cNvSpPr/>
          <p:nvPr/>
        </p:nvSpPr>
        <p:spPr>
          <a:xfrm>
            <a:off x="10710224" y="3075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5" name="Conector recto 124"/>
          <p:cNvCxnSpPr>
            <a:stCxn id="123" idx="0"/>
            <a:endCxn id="124" idx="4"/>
          </p:cNvCxnSpPr>
          <p:nvPr/>
        </p:nvCxnSpPr>
        <p:spPr>
          <a:xfrm flipH="1" flipV="1">
            <a:off x="10808547" y="327248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/>
          <p:cNvSpPr/>
          <p:nvPr/>
        </p:nvSpPr>
        <p:spPr>
          <a:xfrm>
            <a:off x="10710224" y="26825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7" name="Conector recto 126"/>
          <p:cNvCxnSpPr/>
          <p:nvPr/>
        </p:nvCxnSpPr>
        <p:spPr>
          <a:xfrm flipH="1" flipV="1">
            <a:off x="10808545" y="287466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 flipH="1">
            <a:off x="10597092" y="364736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/>
          <p:cNvSpPr txBox="1"/>
          <p:nvPr/>
        </p:nvSpPr>
        <p:spPr>
          <a:xfrm>
            <a:off x="8298497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9031461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feat1</a:t>
            </a:r>
            <a:endParaRPr lang="es-CO" dirty="0"/>
          </a:p>
        </p:txBody>
      </p:sp>
      <p:sp>
        <p:nvSpPr>
          <p:cNvPr id="131" name="CuadroTexto 130"/>
          <p:cNvSpPr txBox="1"/>
          <p:nvPr/>
        </p:nvSpPr>
        <p:spPr>
          <a:xfrm>
            <a:off x="9644143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feat2</a:t>
            </a:r>
            <a:endParaRPr lang="es-CO" dirty="0"/>
          </a:p>
        </p:txBody>
      </p:sp>
      <p:sp>
        <p:nvSpPr>
          <p:cNvPr id="132" name="CuadroTexto 131"/>
          <p:cNvSpPr txBox="1"/>
          <p:nvPr/>
        </p:nvSpPr>
        <p:spPr>
          <a:xfrm>
            <a:off x="10285869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feat3</a:t>
            </a:r>
            <a:endParaRPr lang="es-CO" dirty="0"/>
          </a:p>
        </p:txBody>
      </p:sp>
      <p:cxnSp>
        <p:nvCxnSpPr>
          <p:cNvPr id="133" name="Conector recto 132"/>
          <p:cNvCxnSpPr/>
          <p:nvPr/>
        </p:nvCxnSpPr>
        <p:spPr>
          <a:xfrm>
            <a:off x="8819725" y="3767403"/>
            <a:ext cx="1777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ipse 136"/>
          <p:cNvSpPr/>
          <p:nvPr/>
        </p:nvSpPr>
        <p:spPr>
          <a:xfrm>
            <a:off x="8642334" y="251835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8" name="Conector recto 137"/>
          <p:cNvCxnSpPr/>
          <p:nvPr/>
        </p:nvCxnSpPr>
        <p:spPr>
          <a:xfrm>
            <a:off x="8843308" y="2616681"/>
            <a:ext cx="178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 flipH="1" flipV="1">
            <a:off x="10629107" y="2610085"/>
            <a:ext cx="99007" cy="1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 flipH="1" flipV="1">
            <a:off x="8525585" y="2408387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8018929" y="2410154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Elipse 160"/>
          <p:cNvSpPr/>
          <p:nvPr/>
        </p:nvSpPr>
        <p:spPr>
          <a:xfrm>
            <a:off x="8636445" y="45192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3" name="Elipse 162"/>
          <p:cNvSpPr/>
          <p:nvPr/>
        </p:nvSpPr>
        <p:spPr>
          <a:xfrm>
            <a:off x="8645032" y="3075471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43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¿Al devolverse con qué se encontraron usted y su compañero?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Que el trabajo está igual a como cuando hicieron los </a:t>
            </a:r>
            <a:r>
              <a:rPr lang="es-ES" b="1" dirty="0" err="1"/>
              <a:t>branches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viaja a los demás </a:t>
            </a:r>
            <a:r>
              <a:rPr lang="es-ES" dirty="0" err="1"/>
              <a:t>branches</a:t>
            </a:r>
            <a:r>
              <a:rPr lang="es-ES" dirty="0"/>
              <a:t> ven que los trabajos de cada uno están presentes. Pero entonces ¿Cómo hacen para unir el trabajo?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45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9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OJO, estando en la rama master se puede seguir haciendo </a:t>
            </a:r>
            <a:r>
              <a:rPr lang="es-ES" dirty="0" err="1"/>
              <a:t>commits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embargo, usted y su compañero decidieron unir los trabajos.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esto, hacen el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r>
              <a:rPr lang="es-ES" dirty="0"/>
              <a:t> -m "master&lt;-alfa"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957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OJO, estando en la rama master se puede seguir haciendo </a:t>
            </a:r>
            <a:r>
              <a:rPr lang="es-ES" dirty="0" err="1"/>
              <a:t>commits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embargo, usted y su compañero decidieron unir los trabajos.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esto, hacen el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r>
              <a:rPr lang="es-ES" dirty="0"/>
              <a:t> -m "master&lt;-alfa“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1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56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530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Hasta aquí, ya quedó unido el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Luego, unen la rama </a:t>
            </a:r>
            <a:r>
              <a:rPr lang="es-ES" dirty="0" err="1"/>
              <a:t>trabajo_alfa</a:t>
            </a:r>
            <a:r>
              <a:rPr lang="es-ES" dirty="0"/>
              <a:t> usando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r>
              <a:rPr lang="es-ES" dirty="0"/>
              <a:t> -m "master&lt;-beta“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1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56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147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Hasta aquí, ya quedó unido el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Luego, unen la rama </a:t>
            </a:r>
            <a:r>
              <a:rPr lang="es-ES" dirty="0" err="1"/>
              <a:t>trabajo_alfa</a:t>
            </a:r>
            <a:r>
              <a:rPr lang="es-ES" dirty="0"/>
              <a:t> usando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r>
              <a:rPr lang="es-ES" dirty="0"/>
              <a:t> -m "master&lt;-beta"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1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56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Con lo que queda ya el trabajo de los dos unidos.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 es necesario saber que si en </a:t>
            </a:r>
            <a:r>
              <a:rPr lang="es-ES" dirty="0" err="1"/>
              <a:t>trabajo_alfa</a:t>
            </a:r>
            <a:r>
              <a:rPr lang="es-ES" dirty="0"/>
              <a:t> y en </a:t>
            </a:r>
            <a:r>
              <a:rPr lang="es-ES" dirty="0" err="1"/>
              <a:t>trabajo_beta</a:t>
            </a:r>
            <a:r>
              <a:rPr lang="es-ES" dirty="0"/>
              <a:t> se modificaron archivos en común </a:t>
            </a:r>
            <a:r>
              <a:rPr lang="es-ES" b="1" i="1" dirty="0"/>
              <a:t>HABRÁN CONFLICTOS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r>
              <a:rPr lang="es-ES" dirty="0"/>
              <a:t>De lo contrario, el </a:t>
            </a:r>
            <a:r>
              <a:rPr lang="es-ES" dirty="0" err="1"/>
              <a:t>merge</a:t>
            </a:r>
            <a:r>
              <a:rPr lang="es-ES" dirty="0"/>
              <a:t> se hará sin ningún problema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1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56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356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Fast</a:t>
            </a:r>
            <a:r>
              <a:rPr lang="es-ES" dirty="0"/>
              <a:t> Forward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52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Fast</a:t>
            </a:r>
            <a:r>
              <a:rPr lang="es-ES" dirty="0"/>
              <a:t> Forward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218700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Cuando se hace un </a:t>
            </a:r>
            <a:r>
              <a:rPr lang="es-ES" dirty="0" err="1"/>
              <a:t>merge</a:t>
            </a:r>
            <a:r>
              <a:rPr lang="es-ES" dirty="0"/>
              <a:t> se mezclan las versiones de los dos últimos </a:t>
            </a:r>
            <a:r>
              <a:rPr lang="es-ES" dirty="0" err="1"/>
              <a:t>commit</a:t>
            </a:r>
            <a:r>
              <a:rPr lang="es-ES" dirty="0"/>
              <a:t> de las dos ramas involucradas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las diferencias entre ambos no tienen archivos en común, se hará un FAST-FORWARD</a:t>
            </a:r>
          </a:p>
        </p:txBody>
      </p:sp>
      <p:sp>
        <p:nvSpPr>
          <p:cNvPr id="5" name="Elipse 4"/>
          <p:cNvSpPr/>
          <p:nvPr/>
        </p:nvSpPr>
        <p:spPr>
          <a:xfrm>
            <a:off x="901058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901058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9" idx="4"/>
          </p:cNvCxnSpPr>
          <p:nvPr/>
        </p:nvCxnSpPr>
        <p:spPr>
          <a:xfrm flipV="1">
            <a:off x="910890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867263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901058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954517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1004970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920299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017037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1007205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1007205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910890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01675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922024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2" idx="1"/>
          </p:cNvCxnSpPr>
          <p:nvPr/>
        </p:nvCxnSpPr>
        <p:spPr>
          <a:xfrm flipH="1" flipV="1">
            <a:off x="996081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9" idx="0"/>
          </p:cNvCxnSpPr>
          <p:nvPr/>
        </p:nvCxnSpPr>
        <p:spPr>
          <a:xfrm flipH="1" flipV="1">
            <a:off x="910890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901058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910890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892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recursive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46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Imagine que tenemos un proyecto con hasta el momento 3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embargo, usted decidió con su compañero en </a:t>
            </a:r>
            <a:r>
              <a:rPr lang="es-ES" b="1" i="1" dirty="0"/>
              <a:t>dividirse el trabajo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r>
              <a:rPr lang="es-ES" dirty="0"/>
              <a:t>Para eso, usted hace dos </a:t>
            </a:r>
            <a:r>
              <a:rPr lang="es-ES" b="1" i="1" dirty="0" err="1"/>
              <a:t>branch</a:t>
            </a:r>
            <a:r>
              <a:rPr lang="es-ES" dirty="0"/>
              <a:t>. Una que se llama “Trabajo Alfa” en la que usted va a trabajar y otra que se llama “Trabajo Beta” en la que su compañero va a trabajar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51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recursive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218700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Cuando se hace un </a:t>
            </a:r>
            <a:r>
              <a:rPr lang="es-ES" dirty="0" err="1"/>
              <a:t>merge</a:t>
            </a:r>
            <a:r>
              <a:rPr lang="es-ES" dirty="0"/>
              <a:t> se mezclan las versiones de los dos últimos </a:t>
            </a:r>
            <a:r>
              <a:rPr lang="es-ES" dirty="0" err="1"/>
              <a:t>commit</a:t>
            </a:r>
            <a:r>
              <a:rPr lang="es-ES" dirty="0"/>
              <a:t> de las dos ramas involucradas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las diferencias entre ambos SI tienen archivos en común, pero las líneas modificadas no son las mismas, se hará un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recursive</a:t>
            </a:r>
            <a:endParaRPr lang="es-ES" dirty="0"/>
          </a:p>
        </p:txBody>
      </p:sp>
      <p:cxnSp>
        <p:nvCxnSpPr>
          <p:cNvPr id="4" name="Conector recto 3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9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20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2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9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 recto 28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ipse 23">
            <a:extLst>
              <a:ext uri="{FF2B5EF4-FFF2-40B4-BE49-F238E27FC236}">
                <a16:creationId xmlns:a16="http://schemas.microsoft.com/office/drawing/2014/main" id="{86428A27-BCB1-3B45-A012-C29DCE04CDF9}"/>
              </a:ext>
            </a:extLst>
          </p:cNvPr>
          <p:cNvSpPr/>
          <p:nvPr/>
        </p:nvSpPr>
        <p:spPr>
          <a:xfrm>
            <a:off x="8334421" y="309165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3247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con conflictos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01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con conflictos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302587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Cuando se hace un </a:t>
            </a:r>
            <a:r>
              <a:rPr lang="es-ES" dirty="0" err="1"/>
              <a:t>merge</a:t>
            </a:r>
            <a:r>
              <a:rPr lang="es-ES" dirty="0"/>
              <a:t> se mezclan las versiones de los dos últimos </a:t>
            </a:r>
            <a:r>
              <a:rPr lang="es-ES" dirty="0" err="1"/>
              <a:t>commit</a:t>
            </a:r>
            <a:r>
              <a:rPr lang="es-ES" dirty="0"/>
              <a:t> de las dos ramas involucradas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las diferencias entre ambos </a:t>
            </a:r>
            <a:r>
              <a:rPr lang="es-ES" dirty="0" err="1"/>
              <a:t>commits</a:t>
            </a:r>
            <a:r>
              <a:rPr lang="es-ES" dirty="0"/>
              <a:t> tienen archivos en común, habrán conflictos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GIT indicará que no es posible hacer el </a:t>
            </a:r>
            <a:r>
              <a:rPr lang="es-ES" dirty="0" err="1"/>
              <a:t>fast</a:t>
            </a:r>
            <a:r>
              <a:rPr lang="es-ES" dirty="0"/>
              <a:t>-forward, y los archivos en común quedará modificados de modo que podamos ver en el texto los cambios correspondientes a una rama y a la otra.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Resolvemos los conflictos eligiendo qué cambios se dejan en uno y otro usando un editor de texto.</a:t>
            </a:r>
          </a:p>
        </p:txBody>
      </p:sp>
      <p:cxnSp>
        <p:nvCxnSpPr>
          <p:cNvPr id="4" name="Conector recto 3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9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20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2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9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 recto 28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ipse 21">
            <a:extLst>
              <a:ext uri="{FF2B5EF4-FFF2-40B4-BE49-F238E27FC236}">
                <a16:creationId xmlns:a16="http://schemas.microsoft.com/office/drawing/2014/main" id="{C9021474-D3C5-FC42-8750-56EF95F431F4}"/>
              </a:ext>
            </a:extLst>
          </p:cNvPr>
          <p:cNvSpPr/>
          <p:nvPr/>
        </p:nvSpPr>
        <p:spPr>
          <a:xfrm>
            <a:off x="8330490" y="310060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0949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309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branch</a:t>
            </a:r>
            <a:r>
              <a:rPr lang="es-ES" sz="3600" dirty="0"/>
              <a:t> &lt;Nombre rama&gt;</a:t>
            </a:r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r>
              <a:rPr lang="es-ES" sz="3600" dirty="0"/>
              <a:t>	</a:t>
            </a:r>
            <a:r>
              <a:rPr lang="es-ES" sz="2400" dirty="0"/>
              <a:t>Crea una rama con nombre definido </a:t>
            </a:r>
            <a:r>
              <a:rPr lang="es-ES" sz="2400" i="1" dirty="0"/>
              <a:t>&lt;Nombre rama&gt;</a:t>
            </a:r>
            <a:endParaRPr lang="es-ES" sz="3600" i="1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067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checkout</a:t>
            </a:r>
            <a:r>
              <a:rPr lang="es-ES" sz="3600" dirty="0"/>
              <a:t> &lt;Nombre rama&gt;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sz="2400" dirty="0"/>
              <a:t>Cambiar a otra rama. La rama por su puedo tiene que existir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29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checkout</a:t>
            </a:r>
            <a:r>
              <a:rPr lang="es-ES" sz="3600" dirty="0"/>
              <a:t> -b &lt;Nombre rama&gt;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Crear la rama y cambiar directamente a ella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40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branch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Lista las ramas disponibles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26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Comandos para </a:t>
            </a:r>
            <a:r>
              <a:rPr lang="es-ES" dirty="0" err="1"/>
              <a:t>merge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08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merge</a:t>
            </a:r>
            <a:r>
              <a:rPr lang="es-ES" sz="3600" dirty="0"/>
              <a:t> &lt;Nombre rama&gt; -m "Descripción"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Primero se debe cambiar a la rama mayor y luego hacer el </a:t>
            </a:r>
            <a:r>
              <a:rPr lang="es-ES" dirty="0" err="1"/>
              <a:t>merge</a:t>
            </a:r>
            <a:r>
              <a:rPr lang="es-ES" dirty="0"/>
              <a:t> con la bifurcación 	inmediatamente inferior en nivel.</a:t>
            </a:r>
          </a:p>
          <a:p>
            <a:pPr marL="0" indent="0">
              <a:buNone/>
            </a:pPr>
            <a:r>
              <a:rPr lang="es-ES" dirty="0"/>
              <a:t>	Usando -m puede especificar una descripción para el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merge</a:t>
            </a:r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6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Primer debemos ubicarnos en la rama. Por defecto es la master. 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547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branch</a:t>
            </a:r>
            <a:r>
              <a:rPr lang="es-ES" sz="3600" dirty="0"/>
              <a:t> -d &lt;Nombre rama&gt;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Las ramas se pueden eliminar usado este comando. Cuando la rama ha sido unida a otra 	es probable que no se necesite más y que quiera eliminarla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22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git diff --name-only --diff-filter=U 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Listar los archivos </a:t>
            </a:r>
            <a:r>
              <a:rPr lang="es-ES"/>
              <a:t>en conflicto</a:t>
            </a:r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30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55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0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9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49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712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GitHub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4F2E"/>
      </a:accent1>
      <a:accent2>
        <a:srgbClr val="FF4F2E"/>
      </a:accent2>
      <a:accent3>
        <a:srgbClr val="FF4F2E"/>
      </a:accent3>
      <a:accent4>
        <a:srgbClr val="FF4F2E"/>
      </a:accent4>
      <a:accent5>
        <a:srgbClr val="FF4F2E"/>
      </a:accent5>
      <a:accent6>
        <a:srgbClr val="FF4F2E"/>
      </a:accent6>
      <a:hlink>
        <a:srgbClr val="FF4F2E"/>
      </a:hlink>
      <a:folHlink>
        <a:srgbClr val="66669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1711</TotalTime>
  <Words>1066</Words>
  <Application>Microsoft Macintosh PowerPoint</Application>
  <PresentationFormat>Widescreen</PresentationFormat>
  <Paragraphs>244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Calibri</vt:lpstr>
      <vt:lpstr>Calibri Light</vt:lpstr>
      <vt:lpstr>Retrospección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Merge</vt:lpstr>
      <vt:lpstr>Ramificaciones</vt:lpstr>
      <vt:lpstr>Ramificaciones</vt:lpstr>
      <vt:lpstr>Ramificaciones</vt:lpstr>
      <vt:lpstr>Ramificaciones</vt:lpstr>
      <vt:lpstr>Ramificaciones</vt:lpstr>
      <vt:lpstr>Fast Forward</vt:lpstr>
      <vt:lpstr>Fast Forward</vt:lpstr>
      <vt:lpstr>Merge recursive</vt:lpstr>
      <vt:lpstr>Merge recursive</vt:lpstr>
      <vt:lpstr>Merge con conflictos</vt:lpstr>
      <vt:lpstr>Merge con conflictos </vt:lpstr>
      <vt:lpstr>Comandos para ramas</vt:lpstr>
      <vt:lpstr>Comandos para ramas</vt:lpstr>
      <vt:lpstr>Comandos para ramas</vt:lpstr>
      <vt:lpstr>Comandos para ramas</vt:lpstr>
      <vt:lpstr>Comandos para ramas</vt:lpstr>
      <vt:lpstr>Comandos para merge</vt:lpstr>
      <vt:lpstr>Comandos para ramas</vt:lpstr>
      <vt:lpstr>Comandos para ramas</vt:lpstr>
      <vt:lpstr>Comandos para ramas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2</dc:title>
  <dc:creator>Domiciano Rﭑηcφη</dc:creator>
  <cp:lastModifiedBy>Domiciano Rﭑηcφη</cp:lastModifiedBy>
  <cp:revision>50</cp:revision>
  <dcterms:created xsi:type="dcterms:W3CDTF">2020-01-07T14:39:47Z</dcterms:created>
  <dcterms:modified xsi:type="dcterms:W3CDTF">2020-07-30T15:40:59Z</dcterms:modified>
</cp:coreProperties>
</file>