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64" r:id="rId3"/>
    <p:sldId id="260" r:id="rId4"/>
    <p:sldId id="274" r:id="rId5"/>
    <p:sldId id="275" r:id="rId6"/>
    <p:sldId id="273" r:id="rId7"/>
    <p:sldId id="276" r:id="rId8"/>
    <p:sldId id="277" r:id="rId9"/>
    <p:sldId id="278" r:id="rId10"/>
    <p:sldId id="279" r:id="rId11"/>
    <p:sldId id="261" r:id="rId12"/>
    <p:sldId id="280" r:id="rId13"/>
    <p:sldId id="281" r:id="rId14"/>
    <p:sldId id="282" r:id="rId15"/>
    <p:sldId id="283" r:id="rId16"/>
    <p:sldId id="284" r:id="rId17"/>
    <p:sldId id="288" r:id="rId18"/>
    <p:sldId id="286" r:id="rId19"/>
    <p:sldId id="287" r:id="rId20"/>
    <p:sldId id="289" r:id="rId21"/>
    <p:sldId id="324" r:id="rId22"/>
    <p:sldId id="290" r:id="rId23"/>
    <p:sldId id="291" r:id="rId24"/>
    <p:sldId id="292" r:id="rId25"/>
    <p:sldId id="293" r:id="rId26"/>
    <p:sldId id="294" r:id="rId27"/>
    <p:sldId id="295" r:id="rId28"/>
    <p:sldId id="296" r:id="rId29"/>
    <p:sldId id="297" r:id="rId30"/>
    <p:sldId id="298" r:id="rId31"/>
    <p:sldId id="299" r:id="rId32"/>
    <p:sldId id="301" r:id="rId33"/>
    <p:sldId id="300" r:id="rId34"/>
    <p:sldId id="302" r:id="rId35"/>
    <p:sldId id="303" r:id="rId36"/>
    <p:sldId id="304" r:id="rId37"/>
    <p:sldId id="305" r:id="rId38"/>
    <p:sldId id="306" r:id="rId39"/>
    <p:sldId id="307" r:id="rId40"/>
    <p:sldId id="308" r:id="rId41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5"/>
    <p:restoredTop sz="94628"/>
  </p:normalViewPr>
  <p:slideViewPr>
    <p:cSldViewPr snapToGrid="0">
      <p:cViewPr varScale="1">
        <p:scale>
          <a:sx n="119" d="100"/>
          <a:sy n="119" d="100"/>
        </p:scale>
        <p:origin x="3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CBEC5-E3B3-4C79-AD18-FA1B603BD95D}" type="datetimeFigureOut">
              <a:rPr lang="es-CO" smtClean="0"/>
              <a:t>28/01/21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8FB29-941F-4322-8946-FBFDBAD7DEE7}" type="slidenum">
              <a:rPr lang="es-CO" smtClean="0"/>
              <a:t>‹Nº›</a:t>
            </a:fld>
            <a:endParaRPr lang="es-C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2478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CBEC5-E3B3-4C79-AD18-FA1B603BD95D}" type="datetimeFigureOut">
              <a:rPr lang="es-CO" smtClean="0"/>
              <a:t>28/01/21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8FB29-941F-4322-8946-FBFDBAD7DEE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39837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CBEC5-E3B3-4C79-AD18-FA1B603BD95D}" type="datetimeFigureOut">
              <a:rPr lang="es-CO" smtClean="0"/>
              <a:t>28/01/21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8FB29-941F-4322-8946-FBFDBAD7DEE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09660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CBEC5-E3B3-4C79-AD18-FA1B603BD95D}" type="datetimeFigureOut">
              <a:rPr lang="es-CO" smtClean="0"/>
              <a:t>28/01/21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8FB29-941F-4322-8946-FBFDBAD7DEE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64479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CBEC5-E3B3-4C79-AD18-FA1B603BD95D}" type="datetimeFigureOut">
              <a:rPr lang="es-CO" smtClean="0"/>
              <a:t>28/01/21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8FB29-941F-4322-8946-FBFDBAD7DEE7}" type="slidenum">
              <a:rPr lang="es-CO" smtClean="0"/>
              <a:t>‹Nº›</a:t>
            </a:fld>
            <a:endParaRPr lang="es-C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4071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CBEC5-E3B3-4C79-AD18-FA1B603BD95D}" type="datetimeFigureOut">
              <a:rPr lang="es-CO" smtClean="0"/>
              <a:t>28/01/21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8FB29-941F-4322-8946-FBFDBAD7DEE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05125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CBEC5-E3B3-4C79-AD18-FA1B603BD95D}" type="datetimeFigureOut">
              <a:rPr lang="es-CO" smtClean="0"/>
              <a:t>28/01/21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8FB29-941F-4322-8946-FBFDBAD7DEE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05755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CBEC5-E3B3-4C79-AD18-FA1B603BD95D}" type="datetimeFigureOut">
              <a:rPr lang="es-CO" smtClean="0"/>
              <a:t>28/01/21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8FB29-941F-4322-8946-FBFDBAD7DEE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76305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CBEC5-E3B3-4C79-AD18-FA1B603BD95D}" type="datetimeFigureOut">
              <a:rPr lang="es-CO" smtClean="0"/>
              <a:t>28/01/21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8FB29-941F-4322-8946-FBFDBAD7DEE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67593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D6CBEC5-E3B3-4C79-AD18-FA1B603BD95D}" type="datetimeFigureOut">
              <a:rPr lang="es-CO" smtClean="0"/>
              <a:t>28/01/21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F38FB29-941F-4322-8946-FBFDBAD7DEE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65685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CBEC5-E3B3-4C79-AD18-FA1B603BD95D}" type="datetimeFigureOut">
              <a:rPr lang="es-CO" smtClean="0"/>
              <a:t>28/01/21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8FB29-941F-4322-8946-FBFDBAD7DEE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33602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D6CBEC5-E3B3-4C79-AD18-FA1B603BD95D}" type="datetimeFigureOut">
              <a:rPr lang="es-CO" smtClean="0"/>
              <a:t>28/01/21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F38FB29-941F-4322-8946-FBFDBAD7DEE7}" type="slidenum">
              <a:rPr lang="es-CO" smtClean="0"/>
              <a:t>‹Nº›</a:t>
            </a:fld>
            <a:endParaRPr lang="es-CO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912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microsoft.com/office/2007/relationships/hdphoto" Target="../media/hdphoto1.wdp"/><Relationship Id="rId4" Type="http://schemas.openxmlformats.org/officeDocument/2006/relationships/image" Target="../media/image1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microsoft.com/office/2007/relationships/hdphoto" Target="../media/hdphoto1.wdp"/><Relationship Id="rId4" Type="http://schemas.openxmlformats.org/officeDocument/2006/relationships/image" Target="../media/image1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microsoft.com/office/2007/relationships/hdphoto" Target="../media/hdphoto1.wdp"/><Relationship Id="rId4" Type="http://schemas.openxmlformats.org/officeDocument/2006/relationships/image" Target="../media/image1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microsoft.com/office/2007/relationships/hdphoto" Target="../media/hdphoto1.wdp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microsoft.com/office/2007/relationships/hdphoto" Target="../media/hdphoto1.wdp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/>
              <a:t>Forking</a:t>
            </a:r>
            <a:r>
              <a:rPr lang="es-ES" dirty="0"/>
              <a:t> </a:t>
            </a:r>
            <a:r>
              <a:rPr lang="es-ES" dirty="0" err="1"/>
              <a:t>Workflow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GitHub</a:t>
            </a:r>
            <a:endParaRPr lang="es-CO" dirty="0"/>
          </a:p>
        </p:txBody>
      </p:sp>
      <p:pic>
        <p:nvPicPr>
          <p:cNvPr id="4" name="Picture 2" descr="Resultado de imagen de github logo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5005" y="150825"/>
            <a:ext cx="1289531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Resultado de imagen de icesi png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56" y="150825"/>
            <a:ext cx="3773213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Resultado de imagen de git logo png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6494" y="150825"/>
            <a:ext cx="3014579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790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/>
              <a:t>Pull</a:t>
            </a:r>
            <a:r>
              <a:rPr lang="es-ES" dirty="0"/>
              <a:t> </a:t>
            </a:r>
            <a:r>
              <a:rPr lang="es-ES" dirty="0" err="1"/>
              <a:t>request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542000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PULL </a:t>
            </a:r>
            <a:r>
              <a:rPr lang="es-ES" dirty="0" err="1"/>
              <a:t>Request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5072514" cy="4023360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Cualquiera con un </a:t>
            </a:r>
            <a:r>
              <a:rPr lang="es-ES" dirty="0" err="1"/>
              <a:t>fork</a:t>
            </a:r>
            <a:r>
              <a:rPr lang="es-ES" dirty="0"/>
              <a:t> puede usar el botón </a:t>
            </a:r>
            <a:r>
              <a:rPr lang="es-ES" dirty="0" err="1"/>
              <a:t>pull</a:t>
            </a:r>
            <a:r>
              <a:rPr lang="es-ES" dirty="0"/>
              <a:t> </a:t>
            </a:r>
            <a:r>
              <a:rPr lang="es-ES" dirty="0" err="1"/>
              <a:t>request</a:t>
            </a:r>
            <a:r>
              <a:rPr lang="es-ES" dirty="0"/>
              <a:t> para indicarle pedirle al creador original que mire el cambio y que lo integre a su proyecto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err="1"/>
              <a:t>Github</a:t>
            </a:r>
            <a:r>
              <a:rPr lang="es-ES" dirty="0"/>
              <a:t> va a mostrar y permitir hacer el </a:t>
            </a:r>
            <a:r>
              <a:rPr lang="es-ES" dirty="0" err="1"/>
              <a:t>merge</a:t>
            </a:r>
            <a:r>
              <a:rPr lang="es-ES" dirty="0"/>
              <a:t> del </a:t>
            </a:r>
            <a:r>
              <a:rPr lang="es-ES" dirty="0" err="1"/>
              <a:t>pull</a:t>
            </a:r>
            <a:r>
              <a:rPr lang="es-ES" dirty="0"/>
              <a:t> </a:t>
            </a:r>
            <a:r>
              <a:rPr lang="es-ES" dirty="0" err="1"/>
              <a:t>request</a:t>
            </a:r>
            <a:endParaRPr lang="es-ES" dirty="0"/>
          </a:p>
        </p:txBody>
      </p:sp>
      <p:sp>
        <p:nvSpPr>
          <p:cNvPr id="19" name="Rectángulo 18"/>
          <p:cNvSpPr/>
          <p:nvPr/>
        </p:nvSpPr>
        <p:spPr>
          <a:xfrm>
            <a:off x="9702266" y="1973179"/>
            <a:ext cx="2079057" cy="8545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Rectángulo 19"/>
          <p:cNvSpPr/>
          <p:nvPr/>
        </p:nvSpPr>
        <p:spPr>
          <a:xfrm>
            <a:off x="9702266" y="2827764"/>
            <a:ext cx="2079057" cy="217737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21" name="Picture 2" descr="Resultado de imagen para github logo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38" r="19606" b="31527"/>
          <a:stretch/>
        </p:blipFill>
        <p:spPr bwMode="auto">
          <a:xfrm>
            <a:off x="10357360" y="3464238"/>
            <a:ext cx="830677" cy="785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CuadroTexto 21"/>
          <p:cNvSpPr txBox="1"/>
          <p:nvPr/>
        </p:nvSpPr>
        <p:spPr>
          <a:xfrm>
            <a:off x="9612493" y="4287500"/>
            <a:ext cx="2320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Repositorio </a:t>
            </a:r>
          </a:p>
          <a:p>
            <a:pPr algn="ctr"/>
            <a:r>
              <a:rPr lang="es-ES" dirty="0"/>
              <a:t>Público</a:t>
            </a:r>
            <a:endParaRPr lang="es-CO" dirty="0"/>
          </a:p>
        </p:txBody>
      </p:sp>
      <p:pic>
        <p:nvPicPr>
          <p:cNvPr id="23" name="Picture 2" descr="Resultado de imagen para user logo 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8690" y="2158032"/>
            <a:ext cx="498797" cy="498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ángulo 23"/>
          <p:cNvSpPr/>
          <p:nvPr/>
        </p:nvSpPr>
        <p:spPr>
          <a:xfrm>
            <a:off x="10427487" y="2253541"/>
            <a:ext cx="9563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/>
              <a:t>Torvalds</a:t>
            </a:r>
            <a:endParaRPr lang="es-CO" dirty="0"/>
          </a:p>
        </p:txBody>
      </p:sp>
      <p:sp>
        <p:nvSpPr>
          <p:cNvPr id="25" name="CuadroTexto 24"/>
          <p:cNvSpPr txBox="1"/>
          <p:nvPr/>
        </p:nvSpPr>
        <p:spPr>
          <a:xfrm>
            <a:off x="9702266" y="2827764"/>
            <a:ext cx="1688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Repositorios</a:t>
            </a:r>
            <a:endParaRPr lang="es-CO" dirty="0"/>
          </a:p>
        </p:txBody>
      </p:sp>
      <p:sp>
        <p:nvSpPr>
          <p:cNvPr id="26" name="Rectángulo 25"/>
          <p:cNvSpPr/>
          <p:nvPr/>
        </p:nvSpPr>
        <p:spPr>
          <a:xfrm>
            <a:off x="6868698" y="1973179"/>
            <a:ext cx="2079057" cy="8545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7" name="Rectángulo 26"/>
          <p:cNvSpPr/>
          <p:nvPr/>
        </p:nvSpPr>
        <p:spPr>
          <a:xfrm>
            <a:off x="6868698" y="2827764"/>
            <a:ext cx="2079057" cy="217737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28" name="Picture 2" descr="Resultado de imagen para user logo 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5122" y="2158032"/>
            <a:ext cx="498797" cy="498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ectángulo 28"/>
          <p:cNvSpPr/>
          <p:nvPr/>
        </p:nvSpPr>
        <p:spPr>
          <a:xfrm>
            <a:off x="7593919" y="2253541"/>
            <a:ext cx="11913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Domiciano</a:t>
            </a:r>
            <a:endParaRPr lang="es-CO" dirty="0"/>
          </a:p>
        </p:txBody>
      </p:sp>
      <p:sp>
        <p:nvSpPr>
          <p:cNvPr id="30" name="CuadroTexto 29"/>
          <p:cNvSpPr txBox="1"/>
          <p:nvPr/>
        </p:nvSpPr>
        <p:spPr>
          <a:xfrm>
            <a:off x="6868698" y="2827764"/>
            <a:ext cx="1688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Repositorios</a:t>
            </a:r>
            <a:endParaRPr lang="es-CO" dirty="0"/>
          </a:p>
        </p:txBody>
      </p:sp>
      <p:pic>
        <p:nvPicPr>
          <p:cNvPr id="31" name="Picture 2" descr="Resultado de imagen para github logo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38" r="19606" b="31527"/>
          <a:stretch/>
        </p:blipFill>
        <p:spPr bwMode="auto">
          <a:xfrm>
            <a:off x="7505660" y="3464238"/>
            <a:ext cx="830677" cy="785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CuadroTexto 31"/>
          <p:cNvSpPr txBox="1"/>
          <p:nvPr/>
        </p:nvSpPr>
        <p:spPr>
          <a:xfrm>
            <a:off x="6760793" y="4287500"/>
            <a:ext cx="2320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Repositorio </a:t>
            </a:r>
          </a:p>
          <a:p>
            <a:pPr algn="ctr"/>
            <a:r>
              <a:rPr lang="es-ES" dirty="0" err="1"/>
              <a:t>Forked</a:t>
            </a:r>
            <a:endParaRPr lang="es-CO" dirty="0"/>
          </a:p>
        </p:txBody>
      </p:sp>
      <p:cxnSp>
        <p:nvCxnSpPr>
          <p:cNvPr id="33" name="Conector recto 32"/>
          <p:cNvCxnSpPr>
            <a:endCxn id="21" idx="1"/>
          </p:cNvCxnSpPr>
          <p:nvPr/>
        </p:nvCxnSpPr>
        <p:spPr>
          <a:xfrm>
            <a:off x="8336337" y="3840480"/>
            <a:ext cx="2021023" cy="1675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Imagen 33"/>
          <p:cNvPicPr>
            <a:picLocks noChangeAspect="1"/>
          </p:cNvPicPr>
          <p:nvPr/>
        </p:nvPicPr>
        <p:blipFill rotWithShape="1">
          <a:blip r:embed="rId4"/>
          <a:srcRect l="20104" t="40208" r="70334" b="54775"/>
          <a:stretch/>
        </p:blipFill>
        <p:spPr>
          <a:xfrm>
            <a:off x="2558721" y="4537534"/>
            <a:ext cx="1748696" cy="516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8631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PULL </a:t>
            </a:r>
            <a:r>
              <a:rPr lang="es-ES" dirty="0" err="1"/>
              <a:t>Request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5072514" cy="4023360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En nuestro ejemplo, pude haber mejorado Linux a través de la edición de dos archivos.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Entonces quiero mostrarle a </a:t>
            </a:r>
            <a:r>
              <a:rPr lang="es-ES" dirty="0" err="1"/>
              <a:t>Torvalds</a:t>
            </a:r>
            <a:r>
              <a:rPr lang="es-ES" dirty="0"/>
              <a:t> en qué lo cambié. 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Así que hago un:</a:t>
            </a:r>
          </a:p>
        </p:txBody>
      </p:sp>
      <p:sp>
        <p:nvSpPr>
          <p:cNvPr id="19" name="Rectángulo 18"/>
          <p:cNvSpPr/>
          <p:nvPr/>
        </p:nvSpPr>
        <p:spPr>
          <a:xfrm>
            <a:off x="9702266" y="1973179"/>
            <a:ext cx="2079057" cy="8545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Rectángulo 19"/>
          <p:cNvSpPr/>
          <p:nvPr/>
        </p:nvSpPr>
        <p:spPr>
          <a:xfrm>
            <a:off x="9702266" y="2827764"/>
            <a:ext cx="2079057" cy="217737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21" name="Picture 2" descr="Resultado de imagen para github logo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38" r="19606" b="31527"/>
          <a:stretch/>
        </p:blipFill>
        <p:spPr bwMode="auto">
          <a:xfrm>
            <a:off x="10357360" y="3464238"/>
            <a:ext cx="830677" cy="785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CuadroTexto 21"/>
          <p:cNvSpPr txBox="1"/>
          <p:nvPr/>
        </p:nvSpPr>
        <p:spPr>
          <a:xfrm>
            <a:off x="9612493" y="4287500"/>
            <a:ext cx="2320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Repositorio </a:t>
            </a:r>
          </a:p>
          <a:p>
            <a:pPr algn="ctr"/>
            <a:r>
              <a:rPr lang="es-ES" dirty="0"/>
              <a:t>Público</a:t>
            </a:r>
            <a:endParaRPr lang="es-CO" dirty="0"/>
          </a:p>
        </p:txBody>
      </p:sp>
      <p:pic>
        <p:nvPicPr>
          <p:cNvPr id="23" name="Picture 2" descr="Resultado de imagen para user logo 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8690" y="2158032"/>
            <a:ext cx="498797" cy="498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ángulo 23"/>
          <p:cNvSpPr/>
          <p:nvPr/>
        </p:nvSpPr>
        <p:spPr>
          <a:xfrm>
            <a:off x="10427487" y="2253541"/>
            <a:ext cx="9563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/>
              <a:t>Torvalds</a:t>
            </a:r>
            <a:endParaRPr lang="es-CO" dirty="0"/>
          </a:p>
        </p:txBody>
      </p:sp>
      <p:sp>
        <p:nvSpPr>
          <p:cNvPr id="25" name="CuadroTexto 24"/>
          <p:cNvSpPr txBox="1"/>
          <p:nvPr/>
        </p:nvSpPr>
        <p:spPr>
          <a:xfrm>
            <a:off x="9702266" y="2827764"/>
            <a:ext cx="1688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Repositorios</a:t>
            </a:r>
            <a:endParaRPr lang="es-CO" dirty="0"/>
          </a:p>
        </p:txBody>
      </p:sp>
      <p:sp>
        <p:nvSpPr>
          <p:cNvPr id="26" name="Rectángulo 25"/>
          <p:cNvSpPr/>
          <p:nvPr/>
        </p:nvSpPr>
        <p:spPr>
          <a:xfrm>
            <a:off x="6868698" y="1973179"/>
            <a:ext cx="2079057" cy="8545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7" name="Rectángulo 26"/>
          <p:cNvSpPr/>
          <p:nvPr/>
        </p:nvSpPr>
        <p:spPr>
          <a:xfrm>
            <a:off x="6868698" y="2827764"/>
            <a:ext cx="2079057" cy="217737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28" name="Picture 2" descr="Resultado de imagen para user logo 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5122" y="2158032"/>
            <a:ext cx="498797" cy="498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ectángulo 28"/>
          <p:cNvSpPr/>
          <p:nvPr/>
        </p:nvSpPr>
        <p:spPr>
          <a:xfrm>
            <a:off x="7593919" y="2253541"/>
            <a:ext cx="11913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Domiciano</a:t>
            </a:r>
            <a:endParaRPr lang="es-CO" dirty="0"/>
          </a:p>
        </p:txBody>
      </p:sp>
      <p:sp>
        <p:nvSpPr>
          <p:cNvPr id="30" name="CuadroTexto 29"/>
          <p:cNvSpPr txBox="1"/>
          <p:nvPr/>
        </p:nvSpPr>
        <p:spPr>
          <a:xfrm>
            <a:off x="6868698" y="2827764"/>
            <a:ext cx="1688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Repositorios</a:t>
            </a:r>
            <a:endParaRPr lang="es-CO" dirty="0"/>
          </a:p>
        </p:txBody>
      </p:sp>
      <p:pic>
        <p:nvPicPr>
          <p:cNvPr id="31" name="Picture 2" descr="Resultado de imagen para github logo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38" r="19606" b="31527"/>
          <a:stretch/>
        </p:blipFill>
        <p:spPr bwMode="auto">
          <a:xfrm>
            <a:off x="7505660" y="3464238"/>
            <a:ext cx="830677" cy="785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CuadroTexto 31"/>
          <p:cNvSpPr txBox="1"/>
          <p:nvPr/>
        </p:nvSpPr>
        <p:spPr>
          <a:xfrm>
            <a:off x="6760793" y="4287500"/>
            <a:ext cx="2320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Repositorio </a:t>
            </a:r>
          </a:p>
          <a:p>
            <a:pPr algn="ctr"/>
            <a:r>
              <a:rPr lang="es-ES" dirty="0" err="1"/>
              <a:t>Forked</a:t>
            </a:r>
            <a:endParaRPr lang="es-CO" dirty="0"/>
          </a:p>
        </p:txBody>
      </p:sp>
      <p:cxnSp>
        <p:nvCxnSpPr>
          <p:cNvPr id="33" name="Conector recto 32"/>
          <p:cNvCxnSpPr>
            <a:endCxn id="21" idx="1"/>
          </p:cNvCxnSpPr>
          <p:nvPr/>
        </p:nvCxnSpPr>
        <p:spPr>
          <a:xfrm>
            <a:off x="8336337" y="3840480"/>
            <a:ext cx="2021023" cy="1675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Imagen 33"/>
          <p:cNvPicPr>
            <a:picLocks noChangeAspect="1"/>
          </p:cNvPicPr>
          <p:nvPr/>
        </p:nvPicPr>
        <p:blipFill rotWithShape="1">
          <a:blip r:embed="rId4"/>
          <a:srcRect l="20104" t="40208" r="70334" b="54775"/>
          <a:stretch/>
        </p:blipFill>
        <p:spPr>
          <a:xfrm>
            <a:off x="2558721" y="4675777"/>
            <a:ext cx="1748696" cy="516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2312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PULL </a:t>
            </a:r>
            <a:r>
              <a:rPr lang="es-ES" dirty="0" err="1"/>
              <a:t>Request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5072514" cy="4023360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En nuestro ejemplo, pude haber mejorado Linux a través de la edición de dos archivos.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Entonces quiero mostrarle a </a:t>
            </a:r>
            <a:r>
              <a:rPr lang="es-ES" dirty="0" err="1"/>
              <a:t>Torvalds</a:t>
            </a:r>
            <a:r>
              <a:rPr lang="es-ES" dirty="0"/>
              <a:t> en qué lo cambié. 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Así que hago un:</a:t>
            </a:r>
          </a:p>
        </p:txBody>
      </p:sp>
      <p:sp>
        <p:nvSpPr>
          <p:cNvPr id="19" name="Rectángulo 18"/>
          <p:cNvSpPr/>
          <p:nvPr/>
        </p:nvSpPr>
        <p:spPr>
          <a:xfrm>
            <a:off x="9702266" y="1973179"/>
            <a:ext cx="2079057" cy="8545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Rectángulo 19"/>
          <p:cNvSpPr/>
          <p:nvPr/>
        </p:nvSpPr>
        <p:spPr>
          <a:xfrm>
            <a:off x="9702266" y="2827764"/>
            <a:ext cx="2079057" cy="217737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21" name="Picture 2" descr="Resultado de imagen para github logo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38" r="19606" b="31527"/>
          <a:stretch/>
        </p:blipFill>
        <p:spPr bwMode="auto">
          <a:xfrm>
            <a:off x="10357360" y="3464238"/>
            <a:ext cx="830677" cy="785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CuadroTexto 21"/>
          <p:cNvSpPr txBox="1"/>
          <p:nvPr/>
        </p:nvSpPr>
        <p:spPr>
          <a:xfrm>
            <a:off x="9612493" y="4287500"/>
            <a:ext cx="2320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Repositorio </a:t>
            </a:r>
          </a:p>
          <a:p>
            <a:pPr algn="ctr"/>
            <a:r>
              <a:rPr lang="es-ES" dirty="0"/>
              <a:t>Público</a:t>
            </a:r>
            <a:endParaRPr lang="es-CO" dirty="0"/>
          </a:p>
        </p:txBody>
      </p:sp>
      <p:pic>
        <p:nvPicPr>
          <p:cNvPr id="23" name="Picture 2" descr="Resultado de imagen para user logo 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8690" y="2158032"/>
            <a:ext cx="498797" cy="498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ángulo 23"/>
          <p:cNvSpPr/>
          <p:nvPr/>
        </p:nvSpPr>
        <p:spPr>
          <a:xfrm>
            <a:off x="10427487" y="2253541"/>
            <a:ext cx="9563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/>
              <a:t>Torvalds</a:t>
            </a:r>
            <a:endParaRPr lang="es-CO" dirty="0"/>
          </a:p>
        </p:txBody>
      </p:sp>
      <p:sp>
        <p:nvSpPr>
          <p:cNvPr id="25" name="CuadroTexto 24"/>
          <p:cNvSpPr txBox="1"/>
          <p:nvPr/>
        </p:nvSpPr>
        <p:spPr>
          <a:xfrm>
            <a:off x="9702266" y="2827764"/>
            <a:ext cx="1688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Repositorios</a:t>
            </a:r>
            <a:endParaRPr lang="es-CO" dirty="0"/>
          </a:p>
        </p:txBody>
      </p:sp>
      <p:sp>
        <p:nvSpPr>
          <p:cNvPr id="26" name="Rectángulo 25"/>
          <p:cNvSpPr/>
          <p:nvPr/>
        </p:nvSpPr>
        <p:spPr>
          <a:xfrm>
            <a:off x="6868698" y="1973179"/>
            <a:ext cx="2079057" cy="8545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7" name="Rectángulo 26"/>
          <p:cNvSpPr/>
          <p:nvPr/>
        </p:nvSpPr>
        <p:spPr>
          <a:xfrm>
            <a:off x="6868698" y="2827764"/>
            <a:ext cx="2079057" cy="217737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28" name="Picture 2" descr="Resultado de imagen para user logo 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5122" y="2158032"/>
            <a:ext cx="498797" cy="498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ectángulo 28"/>
          <p:cNvSpPr/>
          <p:nvPr/>
        </p:nvSpPr>
        <p:spPr>
          <a:xfrm>
            <a:off x="7593919" y="2253541"/>
            <a:ext cx="11913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Domiciano</a:t>
            </a:r>
            <a:endParaRPr lang="es-CO" dirty="0"/>
          </a:p>
        </p:txBody>
      </p:sp>
      <p:sp>
        <p:nvSpPr>
          <p:cNvPr id="30" name="CuadroTexto 29"/>
          <p:cNvSpPr txBox="1"/>
          <p:nvPr/>
        </p:nvSpPr>
        <p:spPr>
          <a:xfrm>
            <a:off x="6868698" y="2827764"/>
            <a:ext cx="1688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Repositorios</a:t>
            </a:r>
            <a:endParaRPr lang="es-CO" dirty="0"/>
          </a:p>
        </p:txBody>
      </p:sp>
      <p:pic>
        <p:nvPicPr>
          <p:cNvPr id="31" name="Picture 2" descr="Resultado de imagen para github logo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38" r="19606" b="31527"/>
          <a:stretch/>
        </p:blipFill>
        <p:spPr bwMode="auto">
          <a:xfrm>
            <a:off x="7505660" y="3464238"/>
            <a:ext cx="830677" cy="785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CuadroTexto 31"/>
          <p:cNvSpPr txBox="1"/>
          <p:nvPr/>
        </p:nvSpPr>
        <p:spPr>
          <a:xfrm>
            <a:off x="6760793" y="4287500"/>
            <a:ext cx="2320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Repositorio </a:t>
            </a:r>
          </a:p>
          <a:p>
            <a:pPr algn="ctr"/>
            <a:r>
              <a:rPr lang="es-ES" dirty="0" err="1"/>
              <a:t>Forked</a:t>
            </a:r>
            <a:endParaRPr lang="es-CO" dirty="0"/>
          </a:p>
        </p:txBody>
      </p:sp>
      <p:pic>
        <p:nvPicPr>
          <p:cNvPr id="34" name="Imagen 33"/>
          <p:cNvPicPr>
            <a:picLocks noChangeAspect="1"/>
          </p:cNvPicPr>
          <p:nvPr/>
        </p:nvPicPr>
        <p:blipFill rotWithShape="1">
          <a:blip r:embed="rId4"/>
          <a:srcRect l="20104" t="40208" r="70334" b="54775"/>
          <a:stretch/>
        </p:blipFill>
        <p:spPr>
          <a:xfrm>
            <a:off x="2558721" y="4675777"/>
            <a:ext cx="1748696" cy="516108"/>
          </a:xfrm>
          <a:prstGeom prst="rect">
            <a:avLst/>
          </a:prstGeom>
        </p:spPr>
      </p:pic>
      <p:cxnSp>
        <p:nvCxnSpPr>
          <p:cNvPr id="5" name="Conector recto de flecha 4"/>
          <p:cNvCxnSpPr>
            <a:stCxn id="31" idx="3"/>
            <a:endCxn id="21" idx="1"/>
          </p:cNvCxnSpPr>
          <p:nvPr/>
        </p:nvCxnSpPr>
        <p:spPr>
          <a:xfrm>
            <a:off x="8336337" y="3857235"/>
            <a:ext cx="202102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uadroTexto 5"/>
          <p:cNvSpPr txBox="1"/>
          <p:nvPr/>
        </p:nvSpPr>
        <p:spPr>
          <a:xfrm flipH="1">
            <a:off x="8833873" y="3870400"/>
            <a:ext cx="982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Pull</a:t>
            </a:r>
            <a:endParaRPr lang="es-ES" dirty="0"/>
          </a:p>
          <a:p>
            <a:pPr algn="ctr"/>
            <a:r>
              <a:rPr lang="es-ES" dirty="0" err="1"/>
              <a:t>request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2921119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PULL </a:t>
            </a:r>
            <a:r>
              <a:rPr lang="es-ES" dirty="0" err="1"/>
              <a:t>Request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5072514" cy="4023360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En ese momento, le llegará una notificación de </a:t>
            </a:r>
            <a:r>
              <a:rPr lang="es-ES" dirty="0" err="1"/>
              <a:t>pull</a:t>
            </a:r>
            <a:r>
              <a:rPr lang="es-ES" dirty="0"/>
              <a:t> </a:t>
            </a:r>
            <a:r>
              <a:rPr lang="es-ES" dirty="0" err="1"/>
              <a:t>request</a:t>
            </a:r>
            <a:r>
              <a:rPr lang="es-ES" dirty="0"/>
              <a:t> a </a:t>
            </a:r>
            <a:r>
              <a:rPr lang="es-ES" dirty="0" err="1"/>
              <a:t>Torvalds</a:t>
            </a:r>
            <a:r>
              <a:rPr lang="es-ES" dirty="0"/>
              <a:t>, para invitarlo a que haga un </a:t>
            </a:r>
            <a:r>
              <a:rPr lang="es-ES" dirty="0" err="1"/>
              <a:t>pull</a:t>
            </a:r>
            <a:r>
              <a:rPr lang="es-ES" dirty="0"/>
              <a:t> de nuestros cambios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err="1"/>
              <a:t>Torvalds</a:t>
            </a:r>
            <a:r>
              <a:rPr lang="es-ES" dirty="0"/>
              <a:t> puede estudiar mis cambios y determinar si el cambio es pertinente o no</a:t>
            </a:r>
          </a:p>
        </p:txBody>
      </p:sp>
      <p:sp>
        <p:nvSpPr>
          <p:cNvPr id="19" name="Rectángulo 18"/>
          <p:cNvSpPr/>
          <p:nvPr/>
        </p:nvSpPr>
        <p:spPr>
          <a:xfrm>
            <a:off x="9702266" y="1973179"/>
            <a:ext cx="2079057" cy="8545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Rectángulo 19"/>
          <p:cNvSpPr/>
          <p:nvPr/>
        </p:nvSpPr>
        <p:spPr>
          <a:xfrm>
            <a:off x="9702266" y="2827764"/>
            <a:ext cx="2079057" cy="217737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21" name="Picture 2" descr="Resultado de imagen para github logo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38" r="19606" b="31527"/>
          <a:stretch/>
        </p:blipFill>
        <p:spPr bwMode="auto">
          <a:xfrm>
            <a:off x="10357360" y="3464238"/>
            <a:ext cx="830677" cy="785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CuadroTexto 21"/>
          <p:cNvSpPr txBox="1"/>
          <p:nvPr/>
        </p:nvSpPr>
        <p:spPr>
          <a:xfrm>
            <a:off x="9612493" y="4287500"/>
            <a:ext cx="2320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Repositorio </a:t>
            </a:r>
          </a:p>
          <a:p>
            <a:pPr algn="ctr"/>
            <a:r>
              <a:rPr lang="es-ES" dirty="0"/>
              <a:t>Público</a:t>
            </a:r>
            <a:endParaRPr lang="es-CO" dirty="0"/>
          </a:p>
        </p:txBody>
      </p:sp>
      <p:pic>
        <p:nvPicPr>
          <p:cNvPr id="23" name="Picture 2" descr="Resultado de imagen para user logo 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8690" y="2158032"/>
            <a:ext cx="498797" cy="498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ángulo 23"/>
          <p:cNvSpPr/>
          <p:nvPr/>
        </p:nvSpPr>
        <p:spPr>
          <a:xfrm>
            <a:off x="10427487" y="2253541"/>
            <a:ext cx="9563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/>
              <a:t>Torvalds</a:t>
            </a:r>
            <a:endParaRPr lang="es-CO" dirty="0"/>
          </a:p>
        </p:txBody>
      </p:sp>
      <p:sp>
        <p:nvSpPr>
          <p:cNvPr id="25" name="CuadroTexto 24"/>
          <p:cNvSpPr txBox="1"/>
          <p:nvPr/>
        </p:nvSpPr>
        <p:spPr>
          <a:xfrm>
            <a:off x="9702266" y="2827764"/>
            <a:ext cx="1688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Repositorios</a:t>
            </a:r>
            <a:endParaRPr lang="es-CO" dirty="0"/>
          </a:p>
        </p:txBody>
      </p:sp>
      <p:sp>
        <p:nvSpPr>
          <p:cNvPr id="26" name="Rectángulo 25"/>
          <p:cNvSpPr/>
          <p:nvPr/>
        </p:nvSpPr>
        <p:spPr>
          <a:xfrm>
            <a:off x="6868698" y="1973179"/>
            <a:ext cx="2079057" cy="8545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7" name="Rectángulo 26"/>
          <p:cNvSpPr/>
          <p:nvPr/>
        </p:nvSpPr>
        <p:spPr>
          <a:xfrm>
            <a:off x="6868698" y="2827764"/>
            <a:ext cx="2079057" cy="217737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28" name="Picture 2" descr="Resultado de imagen para user logo 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5122" y="2158032"/>
            <a:ext cx="498797" cy="498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ectángulo 28"/>
          <p:cNvSpPr/>
          <p:nvPr/>
        </p:nvSpPr>
        <p:spPr>
          <a:xfrm>
            <a:off x="7593919" y="2253541"/>
            <a:ext cx="11913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Domiciano</a:t>
            </a:r>
            <a:endParaRPr lang="es-CO" dirty="0"/>
          </a:p>
        </p:txBody>
      </p:sp>
      <p:sp>
        <p:nvSpPr>
          <p:cNvPr id="30" name="CuadroTexto 29"/>
          <p:cNvSpPr txBox="1"/>
          <p:nvPr/>
        </p:nvSpPr>
        <p:spPr>
          <a:xfrm>
            <a:off x="6868698" y="2827764"/>
            <a:ext cx="1688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Repositorios</a:t>
            </a:r>
            <a:endParaRPr lang="es-CO" dirty="0"/>
          </a:p>
        </p:txBody>
      </p:sp>
      <p:pic>
        <p:nvPicPr>
          <p:cNvPr id="31" name="Picture 2" descr="Resultado de imagen para github logo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38" r="19606" b="31527"/>
          <a:stretch/>
        </p:blipFill>
        <p:spPr bwMode="auto">
          <a:xfrm>
            <a:off x="7505660" y="3464238"/>
            <a:ext cx="830677" cy="785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CuadroTexto 31"/>
          <p:cNvSpPr txBox="1"/>
          <p:nvPr/>
        </p:nvSpPr>
        <p:spPr>
          <a:xfrm>
            <a:off x="6760793" y="4287500"/>
            <a:ext cx="2320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Repositorio </a:t>
            </a:r>
          </a:p>
          <a:p>
            <a:pPr algn="ctr"/>
            <a:r>
              <a:rPr lang="es-ES" dirty="0" err="1"/>
              <a:t>Forked</a:t>
            </a:r>
            <a:endParaRPr lang="es-CO" dirty="0"/>
          </a:p>
        </p:txBody>
      </p:sp>
      <p:cxnSp>
        <p:nvCxnSpPr>
          <p:cNvPr id="33" name="Conector recto 32"/>
          <p:cNvCxnSpPr>
            <a:endCxn id="21" idx="1"/>
          </p:cNvCxnSpPr>
          <p:nvPr/>
        </p:nvCxnSpPr>
        <p:spPr>
          <a:xfrm>
            <a:off x="8336337" y="3840480"/>
            <a:ext cx="2021023" cy="1675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61399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/>
              <a:t>Sincronizacion</a:t>
            </a:r>
            <a:r>
              <a:rPr lang="es-ES" dirty="0"/>
              <a:t> de </a:t>
            </a:r>
            <a:r>
              <a:rPr lang="es-ES" dirty="0" err="1"/>
              <a:t>fork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3039877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Fork</a:t>
            </a:r>
            <a:r>
              <a:rPr lang="es-ES" dirty="0"/>
              <a:t> </a:t>
            </a:r>
            <a:r>
              <a:rPr lang="es-ES" dirty="0" err="1"/>
              <a:t>sync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5072514" cy="4023360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Cualquiera con un </a:t>
            </a:r>
            <a:r>
              <a:rPr lang="es-ES" dirty="0" err="1"/>
              <a:t>fork</a:t>
            </a:r>
            <a:r>
              <a:rPr lang="es-ES" dirty="0"/>
              <a:t> también puede hacer la operación inversa al </a:t>
            </a:r>
            <a:r>
              <a:rPr lang="es-ES" dirty="0" err="1"/>
              <a:t>pull</a:t>
            </a:r>
            <a:r>
              <a:rPr lang="es-ES" dirty="0"/>
              <a:t> </a:t>
            </a:r>
            <a:r>
              <a:rPr lang="es-ES" dirty="0" err="1"/>
              <a:t>request</a:t>
            </a:r>
            <a:r>
              <a:rPr lang="es-ES" dirty="0"/>
              <a:t>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Esto permite hacer una actualización del repositorio </a:t>
            </a:r>
            <a:r>
              <a:rPr lang="es-ES" dirty="0" err="1"/>
              <a:t>fork</a:t>
            </a:r>
            <a:r>
              <a:rPr lang="es-ES" dirty="0"/>
              <a:t>, con respecto a los últimos cambios del repositorio original</a:t>
            </a:r>
          </a:p>
        </p:txBody>
      </p:sp>
      <p:sp>
        <p:nvSpPr>
          <p:cNvPr id="19" name="Rectángulo 18"/>
          <p:cNvSpPr/>
          <p:nvPr/>
        </p:nvSpPr>
        <p:spPr>
          <a:xfrm>
            <a:off x="9702266" y="1973179"/>
            <a:ext cx="2079057" cy="8545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Rectángulo 19"/>
          <p:cNvSpPr/>
          <p:nvPr/>
        </p:nvSpPr>
        <p:spPr>
          <a:xfrm>
            <a:off x="9702266" y="2827764"/>
            <a:ext cx="2079057" cy="217737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21" name="Picture 2" descr="Resultado de imagen para github logo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38" r="19606" b="31527"/>
          <a:stretch/>
        </p:blipFill>
        <p:spPr bwMode="auto">
          <a:xfrm>
            <a:off x="10357360" y="3464238"/>
            <a:ext cx="830677" cy="785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CuadroTexto 21"/>
          <p:cNvSpPr txBox="1"/>
          <p:nvPr/>
        </p:nvSpPr>
        <p:spPr>
          <a:xfrm>
            <a:off x="9612493" y="4287500"/>
            <a:ext cx="2320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Repositorio </a:t>
            </a:r>
          </a:p>
          <a:p>
            <a:pPr algn="ctr"/>
            <a:r>
              <a:rPr lang="es-ES" dirty="0"/>
              <a:t>Público</a:t>
            </a:r>
            <a:endParaRPr lang="es-CO" dirty="0"/>
          </a:p>
        </p:txBody>
      </p:sp>
      <p:pic>
        <p:nvPicPr>
          <p:cNvPr id="23" name="Picture 2" descr="Resultado de imagen para user logo 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8690" y="2158032"/>
            <a:ext cx="498797" cy="498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ángulo 23"/>
          <p:cNvSpPr/>
          <p:nvPr/>
        </p:nvSpPr>
        <p:spPr>
          <a:xfrm>
            <a:off x="10427487" y="2253541"/>
            <a:ext cx="9563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/>
              <a:t>Torvalds</a:t>
            </a:r>
            <a:endParaRPr lang="es-CO" dirty="0"/>
          </a:p>
        </p:txBody>
      </p:sp>
      <p:sp>
        <p:nvSpPr>
          <p:cNvPr id="25" name="CuadroTexto 24"/>
          <p:cNvSpPr txBox="1"/>
          <p:nvPr/>
        </p:nvSpPr>
        <p:spPr>
          <a:xfrm>
            <a:off x="9702266" y="2827764"/>
            <a:ext cx="1688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Repositorios</a:t>
            </a:r>
            <a:endParaRPr lang="es-CO" dirty="0"/>
          </a:p>
        </p:txBody>
      </p:sp>
      <p:sp>
        <p:nvSpPr>
          <p:cNvPr id="26" name="Rectángulo 25"/>
          <p:cNvSpPr/>
          <p:nvPr/>
        </p:nvSpPr>
        <p:spPr>
          <a:xfrm>
            <a:off x="6868698" y="1973179"/>
            <a:ext cx="2079057" cy="8545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7" name="Rectángulo 26"/>
          <p:cNvSpPr/>
          <p:nvPr/>
        </p:nvSpPr>
        <p:spPr>
          <a:xfrm>
            <a:off x="6868698" y="2827764"/>
            <a:ext cx="2079057" cy="217737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28" name="Picture 2" descr="Resultado de imagen para user logo 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5122" y="2158032"/>
            <a:ext cx="498797" cy="498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ectángulo 28"/>
          <p:cNvSpPr/>
          <p:nvPr/>
        </p:nvSpPr>
        <p:spPr>
          <a:xfrm>
            <a:off x="7593919" y="2253541"/>
            <a:ext cx="11913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Domiciano</a:t>
            </a:r>
            <a:endParaRPr lang="es-CO" dirty="0"/>
          </a:p>
        </p:txBody>
      </p:sp>
      <p:sp>
        <p:nvSpPr>
          <p:cNvPr id="30" name="CuadroTexto 29"/>
          <p:cNvSpPr txBox="1"/>
          <p:nvPr/>
        </p:nvSpPr>
        <p:spPr>
          <a:xfrm>
            <a:off x="6868698" y="2827764"/>
            <a:ext cx="1688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Repositorios</a:t>
            </a:r>
            <a:endParaRPr lang="es-CO" dirty="0"/>
          </a:p>
        </p:txBody>
      </p:sp>
      <p:pic>
        <p:nvPicPr>
          <p:cNvPr id="31" name="Picture 2" descr="Resultado de imagen para github logo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38" r="19606" b="31527"/>
          <a:stretch/>
        </p:blipFill>
        <p:spPr bwMode="auto">
          <a:xfrm>
            <a:off x="7505660" y="3464238"/>
            <a:ext cx="830677" cy="785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CuadroTexto 31"/>
          <p:cNvSpPr txBox="1"/>
          <p:nvPr/>
        </p:nvSpPr>
        <p:spPr>
          <a:xfrm>
            <a:off x="6760793" y="4287500"/>
            <a:ext cx="2320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Repositorio </a:t>
            </a:r>
          </a:p>
          <a:p>
            <a:pPr algn="ctr"/>
            <a:r>
              <a:rPr lang="es-ES" dirty="0" err="1"/>
              <a:t>Forked</a:t>
            </a:r>
            <a:endParaRPr lang="es-CO" dirty="0"/>
          </a:p>
        </p:txBody>
      </p:sp>
      <p:cxnSp>
        <p:nvCxnSpPr>
          <p:cNvPr id="33" name="Conector recto 32"/>
          <p:cNvCxnSpPr>
            <a:endCxn id="21" idx="1"/>
          </p:cNvCxnSpPr>
          <p:nvPr/>
        </p:nvCxnSpPr>
        <p:spPr>
          <a:xfrm>
            <a:off x="8336337" y="3840480"/>
            <a:ext cx="2021023" cy="1675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>
            <a:extLst>
              <a:ext uri="{FF2B5EF4-FFF2-40B4-BE49-F238E27FC236}">
                <a16:creationId xmlns:a16="http://schemas.microsoft.com/office/drawing/2014/main" id="{3E041BCF-7984-2542-876A-0C96F85080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7569" y="4624137"/>
            <a:ext cx="16510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5032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Fork</a:t>
            </a:r>
            <a:r>
              <a:rPr lang="es-ES" dirty="0"/>
              <a:t> </a:t>
            </a:r>
            <a:r>
              <a:rPr lang="es-ES" dirty="0" err="1"/>
              <a:t>sync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5072514" cy="4023360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En nuestro ejemplo, </a:t>
            </a:r>
            <a:r>
              <a:rPr lang="es-ES" dirty="0" err="1"/>
              <a:t>Torvalds</a:t>
            </a:r>
            <a:r>
              <a:rPr lang="es-ES" dirty="0"/>
              <a:t> y su equipo pudo haber hecho unos cuantos </a:t>
            </a:r>
            <a:r>
              <a:rPr lang="es-ES" dirty="0" err="1"/>
              <a:t>commits</a:t>
            </a:r>
            <a:r>
              <a:rPr lang="es-ES" dirty="0"/>
              <a:t> en el repositorio original.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Así que hago un:</a:t>
            </a:r>
          </a:p>
        </p:txBody>
      </p:sp>
      <p:sp>
        <p:nvSpPr>
          <p:cNvPr id="19" name="Rectángulo 18"/>
          <p:cNvSpPr/>
          <p:nvPr/>
        </p:nvSpPr>
        <p:spPr>
          <a:xfrm>
            <a:off x="9702266" y="1973179"/>
            <a:ext cx="2079057" cy="8545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Rectángulo 19"/>
          <p:cNvSpPr/>
          <p:nvPr/>
        </p:nvSpPr>
        <p:spPr>
          <a:xfrm>
            <a:off x="9702266" y="2827764"/>
            <a:ext cx="2079057" cy="217737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21" name="Picture 2" descr="Resultado de imagen para github logo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38" r="19606" b="31527"/>
          <a:stretch/>
        </p:blipFill>
        <p:spPr bwMode="auto">
          <a:xfrm>
            <a:off x="10357360" y="3464238"/>
            <a:ext cx="830677" cy="785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CuadroTexto 21"/>
          <p:cNvSpPr txBox="1"/>
          <p:nvPr/>
        </p:nvSpPr>
        <p:spPr>
          <a:xfrm>
            <a:off x="9612493" y="4287500"/>
            <a:ext cx="2320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Repositorio </a:t>
            </a:r>
          </a:p>
          <a:p>
            <a:pPr algn="ctr"/>
            <a:r>
              <a:rPr lang="es-ES" dirty="0"/>
              <a:t>Público</a:t>
            </a:r>
            <a:endParaRPr lang="es-CO" dirty="0"/>
          </a:p>
        </p:txBody>
      </p:sp>
      <p:pic>
        <p:nvPicPr>
          <p:cNvPr id="23" name="Picture 2" descr="Resultado de imagen para user logo 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8690" y="2158032"/>
            <a:ext cx="498797" cy="498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ángulo 23"/>
          <p:cNvSpPr/>
          <p:nvPr/>
        </p:nvSpPr>
        <p:spPr>
          <a:xfrm>
            <a:off x="10427487" y="2253541"/>
            <a:ext cx="9563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/>
              <a:t>Torvalds</a:t>
            </a:r>
            <a:endParaRPr lang="es-CO" dirty="0"/>
          </a:p>
        </p:txBody>
      </p:sp>
      <p:sp>
        <p:nvSpPr>
          <p:cNvPr id="25" name="CuadroTexto 24"/>
          <p:cNvSpPr txBox="1"/>
          <p:nvPr/>
        </p:nvSpPr>
        <p:spPr>
          <a:xfrm>
            <a:off x="9702266" y="2827764"/>
            <a:ext cx="1688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Repositorios</a:t>
            </a:r>
            <a:endParaRPr lang="es-CO" dirty="0"/>
          </a:p>
        </p:txBody>
      </p:sp>
      <p:sp>
        <p:nvSpPr>
          <p:cNvPr id="26" name="Rectángulo 25"/>
          <p:cNvSpPr/>
          <p:nvPr/>
        </p:nvSpPr>
        <p:spPr>
          <a:xfrm>
            <a:off x="6868698" y="1973179"/>
            <a:ext cx="2079057" cy="8545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7" name="Rectángulo 26"/>
          <p:cNvSpPr/>
          <p:nvPr/>
        </p:nvSpPr>
        <p:spPr>
          <a:xfrm>
            <a:off x="6868698" y="2827764"/>
            <a:ext cx="2079057" cy="217737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28" name="Picture 2" descr="Resultado de imagen para user logo 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5122" y="2158032"/>
            <a:ext cx="498797" cy="498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ectángulo 28"/>
          <p:cNvSpPr/>
          <p:nvPr/>
        </p:nvSpPr>
        <p:spPr>
          <a:xfrm>
            <a:off x="7593919" y="2253541"/>
            <a:ext cx="11913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Domiciano</a:t>
            </a:r>
            <a:endParaRPr lang="es-CO" dirty="0"/>
          </a:p>
        </p:txBody>
      </p:sp>
      <p:sp>
        <p:nvSpPr>
          <p:cNvPr id="30" name="CuadroTexto 29"/>
          <p:cNvSpPr txBox="1"/>
          <p:nvPr/>
        </p:nvSpPr>
        <p:spPr>
          <a:xfrm>
            <a:off x="6868698" y="2827764"/>
            <a:ext cx="1688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Repositorios</a:t>
            </a:r>
            <a:endParaRPr lang="es-CO" dirty="0"/>
          </a:p>
        </p:txBody>
      </p:sp>
      <p:pic>
        <p:nvPicPr>
          <p:cNvPr id="31" name="Picture 2" descr="Resultado de imagen para github logo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38" r="19606" b="31527"/>
          <a:stretch/>
        </p:blipFill>
        <p:spPr bwMode="auto">
          <a:xfrm>
            <a:off x="7505660" y="3464238"/>
            <a:ext cx="830677" cy="785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CuadroTexto 31"/>
          <p:cNvSpPr txBox="1"/>
          <p:nvPr/>
        </p:nvSpPr>
        <p:spPr>
          <a:xfrm>
            <a:off x="6760793" y="4287500"/>
            <a:ext cx="2320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Repositorio </a:t>
            </a:r>
          </a:p>
          <a:p>
            <a:pPr algn="ctr"/>
            <a:r>
              <a:rPr lang="es-ES" dirty="0" err="1"/>
              <a:t>Forked</a:t>
            </a:r>
            <a:endParaRPr lang="es-CO" dirty="0"/>
          </a:p>
        </p:txBody>
      </p:sp>
      <p:cxnSp>
        <p:nvCxnSpPr>
          <p:cNvPr id="33" name="Conector recto 32"/>
          <p:cNvCxnSpPr>
            <a:endCxn id="21" idx="1"/>
          </p:cNvCxnSpPr>
          <p:nvPr/>
        </p:nvCxnSpPr>
        <p:spPr>
          <a:xfrm>
            <a:off x="8336337" y="3840480"/>
            <a:ext cx="2021023" cy="1675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29A0228F-1145-0C43-83D4-F1D3F88CB1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7569" y="5596468"/>
            <a:ext cx="1651000" cy="381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C2CDA3-3869-4B44-BF9D-3AE7FEBD8C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7569" y="4229665"/>
            <a:ext cx="1651000" cy="38100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17807D6-1CDA-2041-9655-B07F8F7C1444}"/>
              </a:ext>
            </a:extLst>
          </p:cNvPr>
          <p:cNvCxnSpPr>
            <a:stCxn id="7" idx="2"/>
            <a:endCxn id="5" idx="0"/>
          </p:cNvCxnSpPr>
          <p:nvPr/>
        </p:nvCxnSpPr>
        <p:spPr>
          <a:xfrm>
            <a:off x="3433069" y="4610665"/>
            <a:ext cx="0" cy="985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76707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Fork</a:t>
            </a:r>
            <a:r>
              <a:rPr lang="es-ES" dirty="0"/>
              <a:t> </a:t>
            </a:r>
            <a:r>
              <a:rPr lang="es-ES" dirty="0" err="1"/>
              <a:t>sync</a:t>
            </a:r>
            <a:endParaRPr lang="es-CO" dirty="0"/>
          </a:p>
        </p:txBody>
      </p:sp>
      <p:sp>
        <p:nvSpPr>
          <p:cNvPr id="19" name="Rectángulo 18"/>
          <p:cNvSpPr/>
          <p:nvPr/>
        </p:nvSpPr>
        <p:spPr>
          <a:xfrm>
            <a:off x="9702266" y="1973179"/>
            <a:ext cx="2079057" cy="8545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Rectángulo 19"/>
          <p:cNvSpPr/>
          <p:nvPr/>
        </p:nvSpPr>
        <p:spPr>
          <a:xfrm>
            <a:off x="9702266" y="2827764"/>
            <a:ext cx="2079057" cy="217737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21" name="Picture 2" descr="Resultado de imagen para github logo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38" r="19606" b="31527"/>
          <a:stretch/>
        </p:blipFill>
        <p:spPr bwMode="auto">
          <a:xfrm>
            <a:off x="10357360" y="3464238"/>
            <a:ext cx="830677" cy="785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CuadroTexto 21"/>
          <p:cNvSpPr txBox="1"/>
          <p:nvPr/>
        </p:nvSpPr>
        <p:spPr>
          <a:xfrm>
            <a:off x="9612493" y="4287500"/>
            <a:ext cx="2320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Repositorio </a:t>
            </a:r>
          </a:p>
          <a:p>
            <a:pPr algn="ctr"/>
            <a:r>
              <a:rPr lang="es-ES" dirty="0"/>
              <a:t>Público</a:t>
            </a:r>
            <a:endParaRPr lang="es-CO" dirty="0"/>
          </a:p>
        </p:txBody>
      </p:sp>
      <p:pic>
        <p:nvPicPr>
          <p:cNvPr id="23" name="Picture 2" descr="Resultado de imagen para user logo 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8690" y="2158032"/>
            <a:ext cx="498797" cy="498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ángulo 23"/>
          <p:cNvSpPr/>
          <p:nvPr/>
        </p:nvSpPr>
        <p:spPr>
          <a:xfrm>
            <a:off x="10427487" y="2253541"/>
            <a:ext cx="9563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/>
              <a:t>Torvalds</a:t>
            </a:r>
            <a:endParaRPr lang="es-CO" dirty="0"/>
          </a:p>
        </p:txBody>
      </p:sp>
      <p:sp>
        <p:nvSpPr>
          <p:cNvPr id="25" name="CuadroTexto 24"/>
          <p:cNvSpPr txBox="1"/>
          <p:nvPr/>
        </p:nvSpPr>
        <p:spPr>
          <a:xfrm>
            <a:off x="9702266" y="2827764"/>
            <a:ext cx="1688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Repositorios</a:t>
            </a:r>
            <a:endParaRPr lang="es-CO" dirty="0"/>
          </a:p>
        </p:txBody>
      </p:sp>
      <p:sp>
        <p:nvSpPr>
          <p:cNvPr id="26" name="Rectángulo 25"/>
          <p:cNvSpPr/>
          <p:nvPr/>
        </p:nvSpPr>
        <p:spPr>
          <a:xfrm>
            <a:off x="6868698" y="1973179"/>
            <a:ext cx="2079057" cy="8545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7" name="Rectángulo 26"/>
          <p:cNvSpPr/>
          <p:nvPr/>
        </p:nvSpPr>
        <p:spPr>
          <a:xfrm>
            <a:off x="6868698" y="2827764"/>
            <a:ext cx="2079057" cy="217737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28" name="Picture 2" descr="Resultado de imagen para user logo 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5122" y="2158032"/>
            <a:ext cx="498797" cy="498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ectángulo 28"/>
          <p:cNvSpPr/>
          <p:nvPr/>
        </p:nvSpPr>
        <p:spPr>
          <a:xfrm>
            <a:off x="7593919" y="2253541"/>
            <a:ext cx="11913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Domiciano</a:t>
            </a:r>
            <a:endParaRPr lang="es-CO" dirty="0"/>
          </a:p>
        </p:txBody>
      </p:sp>
      <p:sp>
        <p:nvSpPr>
          <p:cNvPr id="30" name="CuadroTexto 29"/>
          <p:cNvSpPr txBox="1"/>
          <p:nvPr/>
        </p:nvSpPr>
        <p:spPr>
          <a:xfrm>
            <a:off x="6868698" y="2827764"/>
            <a:ext cx="1688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Repositorios</a:t>
            </a:r>
            <a:endParaRPr lang="es-CO" dirty="0"/>
          </a:p>
        </p:txBody>
      </p:sp>
      <p:pic>
        <p:nvPicPr>
          <p:cNvPr id="31" name="Picture 2" descr="Resultado de imagen para github logo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38" r="19606" b="31527"/>
          <a:stretch/>
        </p:blipFill>
        <p:spPr bwMode="auto">
          <a:xfrm>
            <a:off x="7505660" y="3464238"/>
            <a:ext cx="830677" cy="785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CuadroTexto 31"/>
          <p:cNvSpPr txBox="1"/>
          <p:nvPr/>
        </p:nvSpPr>
        <p:spPr>
          <a:xfrm>
            <a:off x="6760793" y="4287500"/>
            <a:ext cx="2320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Repositorio </a:t>
            </a:r>
          </a:p>
          <a:p>
            <a:pPr algn="ctr"/>
            <a:r>
              <a:rPr lang="es-ES" dirty="0" err="1"/>
              <a:t>Forked</a:t>
            </a:r>
            <a:endParaRPr lang="es-CO" dirty="0"/>
          </a:p>
        </p:txBody>
      </p:sp>
      <p:cxnSp>
        <p:nvCxnSpPr>
          <p:cNvPr id="5" name="Conector recto de flecha 4"/>
          <p:cNvCxnSpPr>
            <a:cxnSpLocks/>
          </p:cNvCxnSpPr>
          <p:nvPr/>
        </p:nvCxnSpPr>
        <p:spPr>
          <a:xfrm flipH="1">
            <a:off x="8332589" y="3831496"/>
            <a:ext cx="202017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uadroTexto 5"/>
          <p:cNvSpPr txBox="1"/>
          <p:nvPr/>
        </p:nvSpPr>
        <p:spPr>
          <a:xfrm flipH="1">
            <a:off x="8833873" y="3870400"/>
            <a:ext cx="982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Pull</a:t>
            </a:r>
            <a:endParaRPr lang="es-ES" dirty="0"/>
          </a:p>
          <a:p>
            <a:pPr algn="ctr"/>
            <a:r>
              <a:rPr lang="es-ES" dirty="0" err="1"/>
              <a:t>request</a:t>
            </a:r>
            <a:endParaRPr lang="es-CO" dirty="0"/>
          </a:p>
        </p:txBody>
      </p:sp>
      <p:sp>
        <p:nvSpPr>
          <p:cNvPr id="38" name="Marcador de contenido 2">
            <a:extLst>
              <a:ext uri="{FF2B5EF4-FFF2-40B4-BE49-F238E27FC236}">
                <a16:creationId xmlns:a16="http://schemas.microsoft.com/office/drawing/2014/main" id="{6DA37F99-93EC-2148-AA02-64B8006D7D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072514" cy="4023360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En nuestro ejemplo, </a:t>
            </a:r>
            <a:r>
              <a:rPr lang="es-ES" dirty="0" err="1"/>
              <a:t>Torvalds</a:t>
            </a:r>
            <a:r>
              <a:rPr lang="es-ES" dirty="0"/>
              <a:t> y su equipo pudo haber hecho unos cuantos </a:t>
            </a:r>
            <a:r>
              <a:rPr lang="es-ES" dirty="0" err="1"/>
              <a:t>commits</a:t>
            </a:r>
            <a:r>
              <a:rPr lang="es-ES" dirty="0"/>
              <a:t> en el repositorio original.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Así que hago un: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2CE8C9E3-58C3-C64C-9B2A-782D3ACB3A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7569" y="5596468"/>
            <a:ext cx="1651000" cy="381000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817ECEB-C5A5-2D47-9FD0-66368D6542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7569" y="4229665"/>
            <a:ext cx="1651000" cy="381000"/>
          </a:xfrm>
          <a:prstGeom prst="rect">
            <a:avLst/>
          </a:prstGeom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0DF457C-B6E5-7143-82E2-0E6F60F36D89}"/>
              </a:ext>
            </a:extLst>
          </p:cNvPr>
          <p:cNvCxnSpPr>
            <a:stCxn id="40" idx="2"/>
            <a:endCxn id="39" idx="0"/>
          </p:cNvCxnSpPr>
          <p:nvPr/>
        </p:nvCxnSpPr>
        <p:spPr>
          <a:xfrm>
            <a:off x="3433069" y="4610665"/>
            <a:ext cx="0" cy="985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09051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Fork</a:t>
            </a:r>
            <a:r>
              <a:rPr lang="es-ES" dirty="0"/>
              <a:t> </a:t>
            </a:r>
            <a:r>
              <a:rPr lang="es-ES" dirty="0" err="1"/>
              <a:t>sync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5072514" cy="4023360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Luego de hacer el respectivo </a:t>
            </a:r>
            <a:r>
              <a:rPr lang="es-ES" dirty="0" err="1"/>
              <a:t>commit</a:t>
            </a:r>
            <a:r>
              <a:rPr lang="es-ES" dirty="0"/>
              <a:t>, y resolver posibles conflictos, su repositorio quedará actualizado.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19" name="Rectángulo 18"/>
          <p:cNvSpPr/>
          <p:nvPr/>
        </p:nvSpPr>
        <p:spPr>
          <a:xfrm>
            <a:off x="9702266" y="1973179"/>
            <a:ext cx="2079057" cy="8545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Rectángulo 19"/>
          <p:cNvSpPr/>
          <p:nvPr/>
        </p:nvSpPr>
        <p:spPr>
          <a:xfrm>
            <a:off x="9702266" y="2827764"/>
            <a:ext cx="2079057" cy="217737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21" name="Picture 2" descr="Resultado de imagen para github logo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38" r="19606" b="31527"/>
          <a:stretch/>
        </p:blipFill>
        <p:spPr bwMode="auto">
          <a:xfrm>
            <a:off x="10357360" y="3464238"/>
            <a:ext cx="830677" cy="785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CuadroTexto 21"/>
          <p:cNvSpPr txBox="1"/>
          <p:nvPr/>
        </p:nvSpPr>
        <p:spPr>
          <a:xfrm>
            <a:off x="9612493" y="4287500"/>
            <a:ext cx="2320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Repositorio </a:t>
            </a:r>
          </a:p>
          <a:p>
            <a:pPr algn="ctr"/>
            <a:r>
              <a:rPr lang="es-ES" dirty="0"/>
              <a:t>Público</a:t>
            </a:r>
            <a:endParaRPr lang="es-CO" dirty="0"/>
          </a:p>
        </p:txBody>
      </p:sp>
      <p:pic>
        <p:nvPicPr>
          <p:cNvPr id="23" name="Picture 2" descr="Resultado de imagen para user logo 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8690" y="2158032"/>
            <a:ext cx="498797" cy="498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ángulo 23"/>
          <p:cNvSpPr/>
          <p:nvPr/>
        </p:nvSpPr>
        <p:spPr>
          <a:xfrm>
            <a:off x="10427487" y="2253541"/>
            <a:ext cx="9563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/>
              <a:t>Torvalds</a:t>
            </a:r>
            <a:endParaRPr lang="es-CO" dirty="0"/>
          </a:p>
        </p:txBody>
      </p:sp>
      <p:sp>
        <p:nvSpPr>
          <p:cNvPr id="25" name="CuadroTexto 24"/>
          <p:cNvSpPr txBox="1"/>
          <p:nvPr/>
        </p:nvSpPr>
        <p:spPr>
          <a:xfrm>
            <a:off x="9702266" y="2827764"/>
            <a:ext cx="1688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Repositorios</a:t>
            </a:r>
            <a:endParaRPr lang="es-CO" dirty="0"/>
          </a:p>
        </p:txBody>
      </p:sp>
      <p:sp>
        <p:nvSpPr>
          <p:cNvPr id="26" name="Rectángulo 25"/>
          <p:cNvSpPr/>
          <p:nvPr/>
        </p:nvSpPr>
        <p:spPr>
          <a:xfrm>
            <a:off x="6868698" y="1973179"/>
            <a:ext cx="2079057" cy="8545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7" name="Rectángulo 26"/>
          <p:cNvSpPr/>
          <p:nvPr/>
        </p:nvSpPr>
        <p:spPr>
          <a:xfrm>
            <a:off x="6868698" y="2827764"/>
            <a:ext cx="2079057" cy="217737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28" name="Picture 2" descr="Resultado de imagen para user logo 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5122" y="2158032"/>
            <a:ext cx="498797" cy="498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ectángulo 28"/>
          <p:cNvSpPr/>
          <p:nvPr/>
        </p:nvSpPr>
        <p:spPr>
          <a:xfrm>
            <a:off x="7593919" y="2253541"/>
            <a:ext cx="11913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Domiciano</a:t>
            </a:r>
            <a:endParaRPr lang="es-CO" dirty="0"/>
          </a:p>
        </p:txBody>
      </p:sp>
      <p:sp>
        <p:nvSpPr>
          <p:cNvPr id="30" name="CuadroTexto 29"/>
          <p:cNvSpPr txBox="1"/>
          <p:nvPr/>
        </p:nvSpPr>
        <p:spPr>
          <a:xfrm>
            <a:off x="6868698" y="2827764"/>
            <a:ext cx="1688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Repositorios</a:t>
            </a:r>
            <a:endParaRPr lang="es-CO" dirty="0"/>
          </a:p>
        </p:txBody>
      </p:sp>
      <p:pic>
        <p:nvPicPr>
          <p:cNvPr id="31" name="Picture 2" descr="Resultado de imagen para github logo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38" r="19606" b="31527"/>
          <a:stretch/>
        </p:blipFill>
        <p:spPr bwMode="auto">
          <a:xfrm>
            <a:off x="7505660" y="3464238"/>
            <a:ext cx="830677" cy="785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CuadroTexto 31"/>
          <p:cNvSpPr txBox="1"/>
          <p:nvPr/>
        </p:nvSpPr>
        <p:spPr>
          <a:xfrm>
            <a:off x="6760793" y="4287500"/>
            <a:ext cx="2320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Repositorio </a:t>
            </a:r>
          </a:p>
          <a:p>
            <a:pPr algn="ctr"/>
            <a:r>
              <a:rPr lang="es-ES" dirty="0" err="1"/>
              <a:t>Forked</a:t>
            </a:r>
            <a:endParaRPr lang="es-CO" dirty="0"/>
          </a:p>
        </p:txBody>
      </p:sp>
      <p:cxnSp>
        <p:nvCxnSpPr>
          <p:cNvPr id="33" name="Conector recto 32"/>
          <p:cNvCxnSpPr>
            <a:endCxn id="21" idx="1"/>
          </p:cNvCxnSpPr>
          <p:nvPr/>
        </p:nvCxnSpPr>
        <p:spPr>
          <a:xfrm>
            <a:off x="8336337" y="3840480"/>
            <a:ext cx="2021023" cy="1675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8198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Colaboraciones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1214249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/>
              <a:t>Forking</a:t>
            </a:r>
            <a:r>
              <a:rPr lang="es-ES" dirty="0"/>
              <a:t> </a:t>
            </a:r>
            <a:r>
              <a:rPr lang="es-ES" dirty="0" err="1"/>
              <a:t>Workflow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7426560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Forking</a:t>
            </a:r>
            <a:r>
              <a:rPr lang="es-ES" dirty="0"/>
              <a:t> </a:t>
            </a:r>
            <a:r>
              <a:rPr lang="es-ES" dirty="0" err="1"/>
              <a:t>workflow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5072514" cy="4023360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El </a:t>
            </a:r>
            <a:r>
              <a:rPr lang="es-ES" dirty="0" err="1"/>
              <a:t>forking</a:t>
            </a:r>
            <a:r>
              <a:rPr lang="es-ES" dirty="0"/>
              <a:t> </a:t>
            </a:r>
            <a:r>
              <a:rPr lang="es-ES" dirty="0" err="1"/>
              <a:t>workflow</a:t>
            </a:r>
            <a:r>
              <a:rPr lang="es-ES" dirty="0"/>
              <a:t> ofrece trabajo equipo, pero es solo posible para repositorios públicos.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Se centra en un solo repositorio desde donde los demás hacen </a:t>
            </a:r>
            <a:r>
              <a:rPr lang="es-ES" dirty="0" err="1"/>
              <a:t>fork</a:t>
            </a: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755164-F21C-CE43-809E-50003A0C9840}"/>
              </a:ext>
            </a:extLst>
          </p:cNvPr>
          <p:cNvSpPr/>
          <p:nvPr/>
        </p:nvSpPr>
        <p:spPr>
          <a:xfrm>
            <a:off x="8574155" y="324282"/>
            <a:ext cx="2886324" cy="487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Hacer</a:t>
            </a:r>
            <a:r>
              <a:rPr lang="en-US" dirty="0"/>
              <a:t> un Fork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51A30DF-5FB0-864E-945D-298373F61834}"/>
              </a:ext>
            </a:extLst>
          </p:cNvPr>
          <p:cNvSpPr/>
          <p:nvPr/>
        </p:nvSpPr>
        <p:spPr>
          <a:xfrm>
            <a:off x="8574155" y="1060026"/>
            <a:ext cx="2886324" cy="487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Clonar</a:t>
            </a:r>
            <a:r>
              <a:rPr lang="en-US" dirty="0"/>
              <a:t> Fork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9BB5EFD-CFC1-4343-B580-2893CB5BE273}"/>
              </a:ext>
            </a:extLst>
          </p:cNvPr>
          <p:cNvSpPr/>
          <p:nvPr/>
        </p:nvSpPr>
        <p:spPr>
          <a:xfrm>
            <a:off x="8574155" y="1828790"/>
            <a:ext cx="2886324" cy="487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Configurar</a:t>
            </a:r>
            <a:r>
              <a:rPr lang="en-US" dirty="0"/>
              <a:t> upstream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7F437CB-3145-6943-9B88-9CBD5B5DA3BA}"/>
              </a:ext>
            </a:extLst>
          </p:cNvPr>
          <p:cNvSpPr/>
          <p:nvPr/>
        </p:nvSpPr>
        <p:spPr>
          <a:xfrm>
            <a:off x="8574155" y="2594768"/>
            <a:ext cx="2886324" cy="487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Hacer</a:t>
            </a:r>
            <a:r>
              <a:rPr lang="en-US" dirty="0"/>
              <a:t> Pull de upstream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A4AE1AE-6E7B-4B43-9893-9F262556C535}"/>
              </a:ext>
            </a:extLst>
          </p:cNvPr>
          <p:cNvSpPr/>
          <p:nvPr/>
        </p:nvSpPr>
        <p:spPr>
          <a:xfrm>
            <a:off x="8574155" y="3360746"/>
            <a:ext cx="2886324" cy="487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Hacer</a:t>
            </a:r>
            <a:r>
              <a:rPr lang="en-US" dirty="0"/>
              <a:t> feature branch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9DC7C89-D370-164B-B659-B0D61B8FAC7E}"/>
              </a:ext>
            </a:extLst>
          </p:cNvPr>
          <p:cNvSpPr/>
          <p:nvPr/>
        </p:nvSpPr>
        <p:spPr>
          <a:xfrm>
            <a:off x="8574155" y="4124071"/>
            <a:ext cx="2886324" cy="487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Hacer</a:t>
            </a:r>
            <a:r>
              <a:rPr lang="en-US" dirty="0"/>
              <a:t> push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10F76AA-96D4-DD41-95A7-87D8E77BCF4F}"/>
              </a:ext>
            </a:extLst>
          </p:cNvPr>
          <p:cNvSpPr/>
          <p:nvPr/>
        </p:nvSpPr>
        <p:spPr>
          <a:xfrm>
            <a:off x="8574155" y="4890049"/>
            <a:ext cx="2886324" cy="487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Hacer</a:t>
            </a:r>
            <a:r>
              <a:rPr lang="en-US" dirty="0"/>
              <a:t> pull request </a:t>
            </a:r>
            <a:r>
              <a:rPr lang="en-US" dirty="0" err="1"/>
              <a:t>en</a:t>
            </a:r>
            <a:r>
              <a:rPr lang="en-US" dirty="0"/>
              <a:t> web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EB91476-F455-2B4B-8675-09D6CBB699BC}"/>
              </a:ext>
            </a:extLst>
          </p:cNvPr>
          <p:cNvSpPr/>
          <p:nvPr/>
        </p:nvSpPr>
        <p:spPr>
          <a:xfrm>
            <a:off x="5254485" y="4890048"/>
            <a:ext cx="2886324" cy="487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Esperar</a:t>
            </a:r>
            <a:r>
              <a:rPr lang="en-US" dirty="0"/>
              <a:t> </a:t>
            </a:r>
            <a:r>
              <a:rPr lang="en-US" dirty="0" err="1"/>
              <a:t>aprobación</a:t>
            </a:r>
            <a:r>
              <a:rPr lang="en-US" dirty="0"/>
              <a:t> </a:t>
            </a:r>
            <a:r>
              <a:rPr lang="en-US" dirty="0" err="1"/>
              <a:t>rechazo</a:t>
            </a:r>
            <a:endParaRPr lang="en-US" dirty="0"/>
          </a:p>
        </p:txBody>
      </p: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5223BD25-AE66-7747-A613-6A8860F96835}"/>
              </a:ext>
            </a:extLst>
          </p:cNvPr>
          <p:cNvCxnSpPr>
            <a:stCxn id="30" idx="2"/>
            <a:endCxn id="31" idx="2"/>
          </p:cNvCxnSpPr>
          <p:nvPr/>
        </p:nvCxnSpPr>
        <p:spPr>
          <a:xfrm rot="5400000" flipH="1">
            <a:off x="8357481" y="3717895"/>
            <a:ext cx="1" cy="3319670"/>
          </a:xfrm>
          <a:prstGeom prst="bentConnector3">
            <a:avLst>
              <a:gd name="adj1" fmla="val -228600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978616A5-2D28-D043-8D49-4B5771A0B026}"/>
              </a:ext>
            </a:extLst>
          </p:cNvPr>
          <p:cNvCxnSpPr>
            <a:cxnSpLocks/>
            <a:stCxn id="31" idx="0"/>
            <a:endCxn id="25" idx="1"/>
          </p:cNvCxnSpPr>
          <p:nvPr/>
        </p:nvCxnSpPr>
        <p:spPr>
          <a:xfrm rot="5400000" flipH="1" flipV="1">
            <a:off x="6610182" y="2926075"/>
            <a:ext cx="2051439" cy="187650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547CA2E-6C54-4043-915D-18037513CAA0}"/>
              </a:ext>
            </a:extLst>
          </p:cNvPr>
          <p:cNvCxnSpPr>
            <a:stCxn id="5" idx="2"/>
            <a:endCxn id="23" idx="0"/>
          </p:cNvCxnSpPr>
          <p:nvPr/>
        </p:nvCxnSpPr>
        <p:spPr>
          <a:xfrm>
            <a:off x="10017317" y="811963"/>
            <a:ext cx="0" cy="248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E2DD47B-A538-8941-A068-B5437BFAF1FF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10017317" y="1547707"/>
            <a:ext cx="0" cy="281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15E1205-7E7D-1541-9DEE-14EBFE4B1534}"/>
              </a:ext>
            </a:extLst>
          </p:cNvPr>
          <p:cNvCxnSpPr>
            <a:cxnSpLocks/>
          </p:cNvCxnSpPr>
          <p:nvPr/>
        </p:nvCxnSpPr>
        <p:spPr>
          <a:xfrm>
            <a:off x="10017317" y="2313685"/>
            <a:ext cx="0" cy="281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05E5831-E0B7-A24D-9FB9-EACF6533993D}"/>
              </a:ext>
            </a:extLst>
          </p:cNvPr>
          <p:cNvCxnSpPr>
            <a:cxnSpLocks/>
          </p:cNvCxnSpPr>
          <p:nvPr/>
        </p:nvCxnSpPr>
        <p:spPr>
          <a:xfrm>
            <a:off x="10017317" y="3079663"/>
            <a:ext cx="0" cy="281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BEC8190-3993-3845-B27B-C7B8F800355F}"/>
              </a:ext>
            </a:extLst>
          </p:cNvPr>
          <p:cNvCxnSpPr>
            <a:cxnSpLocks/>
          </p:cNvCxnSpPr>
          <p:nvPr/>
        </p:nvCxnSpPr>
        <p:spPr>
          <a:xfrm>
            <a:off x="10023974" y="3842988"/>
            <a:ext cx="0" cy="281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7370007-998D-7F44-85C5-8259C327FA03}"/>
              </a:ext>
            </a:extLst>
          </p:cNvPr>
          <p:cNvCxnSpPr>
            <a:cxnSpLocks/>
          </p:cNvCxnSpPr>
          <p:nvPr/>
        </p:nvCxnSpPr>
        <p:spPr>
          <a:xfrm>
            <a:off x="10023974" y="4608965"/>
            <a:ext cx="0" cy="281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58084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Forking</a:t>
            </a:r>
            <a:r>
              <a:rPr lang="es-ES" dirty="0"/>
              <a:t> </a:t>
            </a:r>
            <a:r>
              <a:rPr lang="es-ES" dirty="0" err="1"/>
              <a:t>workflow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5072514" cy="4023360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El </a:t>
            </a:r>
            <a:r>
              <a:rPr lang="es-ES" dirty="0" err="1"/>
              <a:t>forking</a:t>
            </a:r>
            <a:r>
              <a:rPr lang="es-ES" dirty="0"/>
              <a:t> </a:t>
            </a:r>
            <a:r>
              <a:rPr lang="es-ES" dirty="0" err="1"/>
              <a:t>workflow</a:t>
            </a:r>
            <a:r>
              <a:rPr lang="es-ES" dirty="0"/>
              <a:t> ofrece trabajo equipo, pero es solo posible para repositorios públicos.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Se centra en un solo repositorio desde donde los demás hacen </a:t>
            </a:r>
            <a:r>
              <a:rPr lang="es-ES" dirty="0" err="1"/>
              <a:t>fork</a:t>
            </a: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4" name="Picture 2" descr="Resultado de imagen para github logo">
            <a:extLst>
              <a:ext uri="{FF2B5EF4-FFF2-40B4-BE49-F238E27FC236}">
                <a16:creationId xmlns:a16="http://schemas.microsoft.com/office/drawing/2014/main" id="{E9BA9C05-36B5-894E-A8D8-7FA485CB9D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38" r="19606" b="31527"/>
          <a:stretch/>
        </p:blipFill>
        <p:spPr bwMode="auto">
          <a:xfrm>
            <a:off x="9449763" y="2270669"/>
            <a:ext cx="1278193" cy="1209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esultado de imagen para user logo png">
            <a:extLst>
              <a:ext uri="{FF2B5EF4-FFF2-40B4-BE49-F238E27FC236}">
                <a16:creationId xmlns:a16="http://schemas.microsoft.com/office/drawing/2014/main" id="{0C22F3BE-B5D9-4B41-8DA9-380504C495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6206" y="1845734"/>
            <a:ext cx="498797" cy="498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6ED8012A-8B61-0840-9C87-EEF71D5EBFF2}"/>
              </a:ext>
            </a:extLst>
          </p:cNvPr>
          <p:cNvSpPr/>
          <p:nvPr/>
        </p:nvSpPr>
        <p:spPr>
          <a:xfrm>
            <a:off x="10325003" y="1936706"/>
            <a:ext cx="8306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Creador</a:t>
            </a:r>
            <a:endParaRPr lang="es-CO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3AEDB4FA-A181-9A47-AA0D-62F4EBA43224}"/>
              </a:ext>
            </a:extLst>
          </p:cNvPr>
          <p:cNvSpPr/>
          <p:nvPr/>
        </p:nvSpPr>
        <p:spPr>
          <a:xfrm>
            <a:off x="6810057" y="2463290"/>
            <a:ext cx="1067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/>
              <a:t>Contrib</a:t>
            </a:r>
            <a:r>
              <a:rPr lang="es-ES" dirty="0"/>
              <a:t> A</a:t>
            </a:r>
            <a:endParaRPr lang="es-CO" dirty="0"/>
          </a:p>
        </p:txBody>
      </p:sp>
      <p:pic>
        <p:nvPicPr>
          <p:cNvPr id="13" name="Picture 2" descr="Resultado de imagen para github logo">
            <a:extLst>
              <a:ext uri="{FF2B5EF4-FFF2-40B4-BE49-F238E27FC236}">
                <a16:creationId xmlns:a16="http://schemas.microsoft.com/office/drawing/2014/main" id="{8A1BDB04-97D7-1C48-8839-893A2DDA73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38" r="19606" b="31527"/>
          <a:stretch/>
        </p:blipFill>
        <p:spPr bwMode="auto">
          <a:xfrm>
            <a:off x="7034349" y="3118470"/>
            <a:ext cx="627652" cy="593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Resultado de imagen para user logo png">
            <a:extLst>
              <a:ext uri="{FF2B5EF4-FFF2-40B4-BE49-F238E27FC236}">
                <a16:creationId xmlns:a16="http://schemas.microsoft.com/office/drawing/2014/main" id="{323F1DD5-0965-A34F-B542-4FB5F225E8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2690" y="2819685"/>
            <a:ext cx="390969" cy="390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ángulo 9">
            <a:extLst>
              <a:ext uri="{FF2B5EF4-FFF2-40B4-BE49-F238E27FC236}">
                <a16:creationId xmlns:a16="http://schemas.microsoft.com/office/drawing/2014/main" id="{DD90D88A-7159-6244-AF25-DE74659B5026}"/>
              </a:ext>
            </a:extLst>
          </p:cNvPr>
          <p:cNvSpPr/>
          <p:nvPr/>
        </p:nvSpPr>
        <p:spPr>
          <a:xfrm>
            <a:off x="6810057" y="3769463"/>
            <a:ext cx="1067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/>
              <a:t>Contrib</a:t>
            </a:r>
            <a:r>
              <a:rPr lang="es-ES" dirty="0"/>
              <a:t> B</a:t>
            </a:r>
            <a:endParaRPr lang="es-CO" dirty="0"/>
          </a:p>
        </p:txBody>
      </p:sp>
      <p:pic>
        <p:nvPicPr>
          <p:cNvPr id="18" name="Picture 2" descr="Resultado de imagen para github logo">
            <a:extLst>
              <a:ext uri="{FF2B5EF4-FFF2-40B4-BE49-F238E27FC236}">
                <a16:creationId xmlns:a16="http://schemas.microsoft.com/office/drawing/2014/main" id="{31432410-7828-8D40-956F-1F599E02C1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38" r="19606" b="31527"/>
          <a:stretch/>
        </p:blipFill>
        <p:spPr bwMode="auto">
          <a:xfrm>
            <a:off x="7031932" y="4409944"/>
            <a:ext cx="627652" cy="593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Resultado de imagen para user logo png">
            <a:extLst>
              <a:ext uri="{FF2B5EF4-FFF2-40B4-BE49-F238E27FC236}">
                <a16:creationId xmlns:a16="http://schemas.microsoft.com/office/drawing/2014/main" id="{CFF43756-BE16-A843-A199-CE57E1182E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273" y="4111159"/>
            <a:ext cx="390969" cy="390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ángulo 9">
            <a:extLst>
              <a:ext uri="{FF2B5EF4-FFF2-40B4-BE49-F238E27FC236}">
                <a16:creationId xmlns:a16="http://schemas.microsoft.com/office/drawing/2014/main" id="{41063E96-5F3D-3644-973D-F386687F010E}"/>
              </a:ext>
            </a:extLst>
          </p:cNvPr>
          <p:cNvSpPr/>
          <p:nvPr/>
        </p:nvSpPr>
        <p:spPr>
          <a:xfrm>
            <a:off x="6810057" y="5094839"/>
            <a:ext cx="1067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/>
              <a:t>Contrib</a:t>
            </a:r>
            <a:r>
              <a:rPr lang="es-ES" dirty="0"/>
              <a:t> C</a:t>
            </a:r>
            <a:endParaRPr lang="es-CO" dirty="0"/>
          </a:p>
        </p:txBody>
      </p:sp>
      <p:pic>
        <p:nvPicPr>
          <p:cNvPr id="21" name="Picture 2" descr="Resultado de imagen para github logo">
            <a:extLst>
              <a:ext uri="{FF2B5EF4-FFF2-40B4-BE49-F238E27FC236}">
                <a16:creationId xmlns:a16="http://schemas.microsoft.com/office/drawing/2014/main" id="{4DCF77DF-56E4-424D-9914-DB7C360FFE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38" r="19606" b="31527"/>
          <a:stretch/>
        </p:blipFill>
        <p:spPr bwMode="auto">
          <a:xfrm>
            <a:off x="7031932" y="5735320"/>
            <a:ext cx="627652" cy="593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Resultado de imagen para user logo png">
            <a:extLst>
              <a:ext uri="{FF2B5EF4-FFF2-40B4-BE49-F238E27FC236}">
                <a16:creationId xmlns:a16="http://schemas.microsoft.com/office/drawing/2014/main" id="{73091776-3BDE-2640-ABB9-ADEC09F13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273" y="5436535"/>
            <a:ext cx="390969" cy="390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A9B7C9A-BE58-5E4C-BD01-1AE0910AB4D9}"/>
              </a:ext>
            </a:extLst>
          </p:cNvPr>
          <p:cNvCxnSpPr>
            <a:stCxn id="13" idx="3"/>
            <a:endCxn id="4" idx="1"/>
          </p:cNvCxnSpPr>
          <p:nvPr/>
        </p:nvCxnSpPr>
        <p:spPr>
          <a:xfrm flipV="1">
            <a:off x="7662001" y="2875387"/>
            <a:ext cx="1787762" cy="540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4368311-8D43-5F4E-ACBA-8AD8F67FC556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7659584" y="3092371"/>
            <a:ext cx="1906104" cy="1614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10DD383-2758-1241-B42B-5A54971E45D6}"/>
              </a:ext>
            </a:extLst>
          </p:cNvPr>
          <p:cNvCxnSpPr>
            <a:cxnSpLocks/>
            <a:stCxn id="21" idx="3"/>
          </p:cNvCxnSpPr>
          <p:nvPr/>
        </p:nvCxnSpPr>
        <p:spPr>
          <a:xfrm flipV="1">
            <a:off x="7659584" y="3341694"/>
            <a:ext cx="2123985" cy="2690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53075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Forking</a:t>
            </a:r>
            <a:r>
              <a:rPr lang="es-ES" dirty="0"/>
              <a:t> </a:t>
            </a:r>
            <a:r>
              <a:rPr lang="es-ES" dirty="0" err="1"/>
              <a:t>workflow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5072514" cy="4023360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El </a:t>
            </a:r>
            <a:r>
              <a:rPr lang="es-ES" dirty="0" err="1"/>
              <a:t>forking</a:t>
            </a:r>
            <a:r>
              <a:rPr lang="es-ES" dirty="0"/>
              <a:t> </a:t>
            </a:r>
            <a:r>
              <a:rPr lang="es-ES" dirty="0" err="1"/>
              <a:t>workflow</a:t>
            </a:r>
            <a:r>
              <a:rPr lang="es-ES" dirty="0"/>
              <a:t> ofrece trabajo equipo, pero es solo posible para repositorios públicos.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Se centra en un solo repositorio desde donde los demás hacen </a:t>
            </a:r>
            <a:r>
              <a:rPr lang="es-ES" dirty="0" err="1"/>
              <a:t>fork</a:t>
            </a: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4" name="Picture 2" descr="Resultado de imagen para github logo">
            <a:extLst>
              <a:ext uri="{FF2B5EF4-FFF2-40B4-BE49-F238E27FC236}">
                <a16:creationId xmlns:a16="http://schemas.microsoft.com/office/drawing/2014/main" id="{E9BA9C05-36B5-894E-A8D8-7FA485CB9D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38" r="19606" b="31527"/>
          <a:stretch/>
        </p:blipFill>
        <p:spPr bwMode="auto">
          <a:xfrm>
            <a:off x="9449763" y="2270669"/>
            <a:ext cx="1278193" cy="1209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esultado de imagen para user logo png">
            <a:extLst>
              <a:ext uri="{FF2B5EF4-FFF2-40B4-BE49-F238E27FC236}">
                <a16:creationId xmlns:a16="http://schemas.microsoft.com/office/drawing/2014/main" id="{0C22F3BE-B5D9-4B41-8DA9-380504C495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6206" y="1845734"/>
            <a:ext cx="498797" cy="498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6ED8012A-8B61-0840-9C87-EEF71D5EBFF2}"/>
              </a:ext>
            </a:extLst>
          </p:cNvPr>
          <p:cNvSpPr/>
          <p:nvPr/>
        </p:nvSpPr>
        <p:spPr>
          <a:xfrm>
            <a:off x="10325003" y="1936706"/>
            <a:ext cx="8306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Creador</a:t>
            </a:r>
            <a:endParaRPr lang="es-CO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3AEDB4FA-A181-9A47-AA0D-62F4EBA43224}"/>
              </a:ext>
            </a:extLst>
          </p:cNvPr>
          <p:cNvSpPr/>
          <p:nvPr/>
        </p:nvSpPr>
        <p:spPr>
          <a:xfrm>
            <a:off x="6810057" y="2463290"/>
            <a:ext cx="1067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/>
              <a:t>Contrib</a:t>
            </a:r>
            <a:r>
              <a:rPr lang="es-ES" dirty="0"/>
              <a:t> A</a:t>
            </a:r>
            <a:endParaRPr lang="es-CO" dirty="0"/>
          </a:p>
        </p:txBody>
      </p:sp>
      <p:pic>
        <p:nvPicPr>
          <p:cNvPr id="13" name="Picture 2" descr="Resultado de imagen para github logo">
            <a:extLst>
              <a:ext uri="{FF2B5EF4-FFF2-40B4-BE49-F238E27FC236}">
                <a16:creationId xmlns:a16="http://schemas.microsoft.com/office/drawing/2014/main" id="{8A1BDB04-97D7-1C48-8839-893A2DDA73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38" r="19606" b="31527"/>
          <a:stretch/>
        </p:blipFill>
        <p:spPr bwMode="auto">
          <a:xfrm>
            <a:off x="7034349" y="3118470"/>
            <a:ext cx="627652" cy="593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Resultado de imagen para user logo png">
            <a:extLst>
              <a:ext uri="{FF2B5EF4-FFF2-40B4-BE49-F238E27FC236}">
                <a16:creationId xmlns:a16="http://schemas.microsoft.com/office/drawing/2014/main" id="{323F1DD5-0965-A34F-B542-4FB5F225E8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2690" y="2819685"/>
            <a:ext cx="390969" cy="390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ángulo 9">
            <a:extLst>
              <a:ext uri="{FF2B5EF4-FFF2-40B4-BE49-F238E27FC236}">
                <a16:creationId xmlns:a16="http://schemas.microsoft.com/office/drawing/2014/main" id="{DD90D88A-7159-6244-AF25-DE74659B5026}"/>
              </a:ext>
            </a:extLst>
          </p:cNvPr>
          <p:cNvSpPr/>
          <p:nvPr/>
        </p:nvSpPr>
        <p:spPr>
          <a:xfrm>
            <a:off x="6810057" y="3769463"/>
            <a:ext cx="1067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/>
              <a:t>Contrib</a:t>
            </a:r>
            <a:r>
              <a:rPr lang="es-ES" dirty="0"/>
              <a:t> B</a:t>
            </a:r>
            <a:endParaRPr lang="es-CO" dirty="0"/>
          </a:p>
        </p:txBody>
      </p:sp>
      <p:pic>
        <p:nvPicPr>
          <p:cNvPr id="18" name="Picture 2" descr="Resultado de imagen para github logo">
            <a:extLst>
              <a:ext uri="{FF2B5EF4-FFF2-40B4-BE49-F238E27FC236}">
                <a16:creationId xmlns:a16="http://schemas.microsoft.com/office/drawing/2014/main" id="{31432410-7828-8D40-956F-1F599E02C1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38" r="19606" b="31527"/>
          <a:stretch/>
        </p:blipFill>
        <p:spPr bwMode="auto">
          <a:xfrm>
            <a:off x="7031932" y="4409944"/>
            <a:ext cx="627652" cy="593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Resultado de imagen para user logo png">
            <a:extLst>
              <a:ext uri="{FF2B5EF4-FFF2-40B4-BE49-F238E27FC236}">
                <a16:creationId xmlns:a16="http://schemas.microsoft.com/office/drawing/2014/main" id="{CFF43756-BE16-A843-A199-CE57E1182E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273" y="4111159"/>
            <a:ext cx="390969" cy="390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ángulo 9">
            <a:extLst>
              <a:ext uri="{FF2B5EF4-FFF2-40B4-BE49-F238E27FC236}">
                <a16:creationId xmlns:a16="http://schemas.microsoft.com/office/drawing/2014/main" id="{41063E96-5F3D-3644-973D-F386687F010E}"/>
              </a:ext>
            </a:extLst>
          </p:cNvPr>
          <p:cNvSpPr/>
          <p:nvPr/>
        </p:nvSpPr>
        <p:spPr>
          <a:xfrm>
            <a:off x="6810057" y="5094839"/>
            <a:ext cx="1067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/>
              <a:t>Contrib</a:t>
            </a:r>
            <a:r>
              <a:rPr lang="es-ES" dirty="0"/>
              <a:t> C</a:t>
            </a:r>
            <a:endParaRPr lang="es-CO" dirty="0"/>
          </a:p>
        </p:txBody>
      </p:sp>
      <p:pic>
        <p:nvPicPr>
          <p:cNvPr id="21" name="Picture 2" descr="Resultado de imagen para github logo">
            <a:extLst>
              <a:ext uri="{FF2B5EF4-FFF2-40B4-BE49-F238E27FC236}">
                <a16:creationId xmlns:a16="http://schemas.microsoft.com/office/drawing/2014/main" id="{4DCF77DF-56E4-424D-9914-DB7C360FFE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38" r="19606" b="31527"/>
          <a:stretch/>
        </p:blipFill>
        <p:spPr bwMode="auto">
          <a:xfrm>
            <a:off x="7031932" y="5735320"/>
            <a:ext cx="627652" cy="593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Resultado de imagen para user logo png">
            <a:extLst>
              <a:ext uri="{FF2B5EF4-FFF2-40B4-BE49-F238E27FC236}">
                <a16:creationId xmlns:a16="http://schemas.microsoft.com/office/drawing/2014/main" id="{73091776-3BDE-2640-ABB9-ADEC09F13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273" y="5436535"/>
            <a:ext cx="390969" cy="390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A9B7C9A-BE58-5E4C-BD01-1AE0910AB4D9}"/>
              </a:ext>
            </a:extLst>
          </p:cNvPr>
          <p:cNvCxnSpPr>
            <a:stCxn id="13" idx="3"/>
            <a:endCxn id="4" idx="1"/>
          </p:cNvCxnSpPr>
          <p:nvPr/>
        </p:nvCxnSpPr>
        <p:spPr>
          <a:xfrm flipV="1">
            <a:off x="7662001" y="2875387"/>
            <a:ext cx="1787762" cy="540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4368311-8D43-5F4E-ACBA-8AD8F67FC556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7659584" y="3092371"/>
            <a:ext cx="1906104" cy="1614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10DD383-2758-1241-B42B-5A54971E45D6}"/>
              </a:ext>
            </a:extLst>
          </p:cNvPr>
          <p:cNvCxnSpPr>
            <a:cxnSpLocks/>
            <a:stCxn id="21" idx="3"/>
          </p:cNvCxnSpPr>
          <p:nvPr/>
        </p:nvCxnSpPr>
        <p:spPr>
          <a:xfrm flipV="1">
            <a:off x="7659584" y="3341694"/>
            <a:ext cx="2123985" cy="2690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Actualizar el fork de un repositorio de GitHub -hackeruna.com">
            <a:extLst>
              <a:ext uri="{FF2B5EF4-FFF2-40B4-BE49-F238E27FC236}">
                <a16:creationId xmlns:a16="http://schemas.microsoft.com/office/drawing/2014/main" id="{84E225A1-CA84-0747-8104-4A36F1B855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5456" y="5815027"/>
            <a:ext cx="424711" cy="424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Actualizar el fork de un repositorio de GitHub -hackeruna.com">
            <a:extLst>
              <a:ext uri="{FF2B5EF4-FFF2-40B4-BE49-F238E27FC236}">
                <a16:creationId xmlns:a16="http://schemas.microsoft.com/office/drawing/2014/main" id="{9847A562-89CF-F448-ACDA-293F61CC35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0868" y="4494532"/>
            <a:ext cx="424711" cy="424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Actualizar el fork de un repositorio de GitHub -hackeruna.com">
            <a:extLst>
              <a:ext uri="{FF2B5EF4-FFF2-40B4-BE49-F238E27FC236}">
                <a16:creationId xmlns:a16="http://schemas.microsoft.com/office/drawing/2014/main" id="{169EBBC2-5334-B147-8302-0A59EE86F3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2672" y="3201369"/>
            <a:ext cx="424711" cy="424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94170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Forking</a:t>
            </a:r>
            <a:r>
              <a:rPr lang="es-ES" dirty="0"/>
              <a:t> </a:t>
            </a:r>
            <a:r>
              <a:rPr lang="es-ES" dirty="0" err="1"/>
              <a:t>workflow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3361407" cy="1029653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Cada uno de los contribuidores debe clonar el repositorio FORK, no el original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4" name="Picture 2" descr="Resultado de imagen para github logo">
            <a:extLst>
              <a:ext uri="{FF2B5EF4-FFF2-40B4-BE49-F238E27FC236}">
                <a16:creationId xmlns:a16="http://schemas.microsoft.com/office/drawing/2014/main" id="{E9BA9C05-36B5-894E-A8D8-7FA485CB9D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38" r="19606" b="31527"/>
          <a:stretch/>
        </p:blipFill>
        <p:spPr bwMode="auto">
          <a:xfrm>
            <a:off x="9449763" y="2270669"/>
            <a:ext cx="1278193" cy="1209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esultado de imagen para user logo png">
            <a:extLst>
              <a:ext uri="{FF2B5EF4-FFF2-40B4-BE49-F238E27FC236}">
                <a16:creationId xmlns:a16="http://schemas.microsoft.com/office/drawing/2014/main" id="{0C22F3BE-B5D9-4B41-8DA9-380504C495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6206" y="1845734"/>
            <a:ext cx="498797" cy="498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6ED8012A-8B61-0840-9C87-EEF71D5EBFF2}"/>
              </a:ext>
            </a:extLst>
          </p:cNvPr>
          <p:cNvSpPr/>
          <p:nvPr/>
        </p:nvSpPr>
        <p:spPr>
          <a:xfrm>
            <a:off x="10325003" y="1936706"/>
            <a:ext cx="8306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Creador</a:t>
            </a:r>
            <a:endParaRPr lang="es-CO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3AEDB4FA-A181-9A47-AA0D-62F4EBA43224}"/>
              </a:ext>
            </a:extLst>
          </p:cNvPr>
          <p:cNvSpPr/>
          <p:nvPr/>
        </p:nvSpPr>
        <p:spPr>
          <a:xfrm>
            <a:off x="6810057" y="2463290"/>
            <a:ext cx="1067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/>
              <a:t>Contrib</a:t>
            </a:r>
            <a:r>
              <a:rPr lang="es-ES" dirty="0"/>
              <a:t> A</a:t>
            </a:r>
            <a:endParaRPr lang="es-CO" dirty="0"/>
          </a:p>
        </p:txBody>
      </p:sp>
      <p:pic>
        <p:nvPicPr>
          <p:cNvPr id="13" name="Picture 2" descr="Resultado de imagen para github logo">
            <a:extLst>
              <a:ext uri="{FF2B5EF4-FFF2-40B4-BE49-F238E27FC236}">
                <a16:creationId xmlns:a16="http://schemas.microsoft.com/office/drawing/2014/main" id="{8A1BDB04-97D7-1C48-8839-893A2DDA73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38" r="19606" b="31527"/>
          <a:stretch/>
        </p:blipFill>
        <p:spPr bwMode="auto">
          <a:xfrm>
            <a:off x="7034349" y="3118470"/>
            <a:ext cx="627652" cy="593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Resultado de imagen para user logo png">
            <a:extLst>
              <a:ext uri="{FF2B5EF4-FFF2-40B4-BE49-F238E27FC236}">
                <a16:creationId xmlns:a16="http://schemas.microsoft.com/office/drawing/2014/main" id="{323F1DD5-0965-A34F-B542-4FB5F225E8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2690" y="2819685"/>
            <a:ext cx="390969" cy="390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ángulo 9">
            <a:extLst>
              <a:ext uri="{FF2B5EF4-FFF2-40B4-BE49-F238E27FC236}">
                <a16:creationId xmlns:a16="http://schemas.microsoft.com/office/drawing/2014/main" id="{DD90D88A-7159-6244-AF25-DE74659B5026}"/>
              </a:ext>
            </a:extLst>
          </p:cNvPr>
          <p:cNvSpPr/>
          <p:nvPr/>
        </p:nvSpPr>
        <p:spPr>
          <a:xfrm>
            <a:off x="6810057" y="3769463"/>
            <a:ext cx="1067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/>
              <a:t>Contrib</a:t>
            </a:r>
            <a:r>
              <a:rPr lang="es-ES" dirty="0"/>
              <a:t> B</a:t>
            </a:r>
            <a:endParaRPr lang="es-CO" dirty="0"/>
          </a:p>
        </p:txBody>
      </p:sp>
      <p:pic>
        <p:nvPicPr>
          <p:cNvPr id="18" name="Picture 2" descr="Resultado de imagen para github logo">
            <a:extLst>
              <a:ext uri="{FF2B5EF4-FFF2-40B4-BE49-F238E27FC236}">
                <a16:creationId xmlns:a16="http://schemas.microsoft.com/office/drawing/2014/main" id="{31432410-7828-8D40-956F-1F599E02C1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38" r="19606" b="31527"/>
          <a:stretch/>
        </p:blipFill>
        <p:spPr bwMode="auto">
          <a:xfrm>
            <a:off x="7031932" y="4409944"/>
            <a:ext cx="627652" cy="593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Resultado de imagen para user logo png">
            <a:extLst>
              <a:ext uri="{FF2B5EF4-FFF2-40B4-BE49-F238E27FC236}">
                <a16:creationId xmlns:a16="http://schemas.microsoft.com/office/drawing/2014/main" id="{CFF43756-BE16-A843-A199-CE57E1182E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273" y="4111159"/>
            <a:ext cx="390969" cy="390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ángulo 9">
            <a:extLst>
              <a:ext uri="{FF2B5EF4-FFF2-40B4-BE49-F238E27FC236}">
                <a16:creationId xmlns:a16="http://schemas.microsoft.com/office/drawing/2014/main" id="{41063E96-5F3D-3644-973D-F386687F010E}"/>
              </a:ext>
            </a:extLst>
          </p:cNvPr>
          <p:cNvSpPr/>
          <p:nvPr/>
        </p:nvSpPr>
        <p:spPr>
          <a:xfrm>
            <a:off x="6810057" y="5094839"/>
            <a:ext cx="1067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/>
              <a:t>Contrib</a:t>
            </a:r>
            <a:r>
              <a:rPr lang="es-ES" dirty="0"/>
              <a:t> C</a:t>
            </a:r>
            <a:endParaRPr lang="es-CO" dirty="0"/>
          </a:p>
        </p:txBody>
      </p:sp>
      <p:pic>
        <p:nvPicPr>
          <p:cNvPr id="21" name="Picture 2" descr="Resultado de imagen para github logo">
            <a:extLst>
              <a:ext uri="{FF2B5EF4-FFF2-40B4-BE49-F238E27FC236}">
                <a16:creationId xmlns:a16="http://schemas.microsoft.com/office/drawing/2014/main" id="{4DCF77DF-56E4-424D-9914-DB7C360FFE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38" r="19606" b="31527"/>
          <a:stretch/>
        </p:blipFill>
        <p:spPr bwMode="auto">
          <a:xfrm>
            <a:off x="7031932" y="5735320"/>
            <a:ext cx="627652" cy="593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Resultado de imagen para user logo png">
            <a:extLst>
              <a:ext uri="{FF2B5EF4-FFF2-40B4-BE49-F238E27FC236}">
                <a16:creationId xmlns:a16="http://schemas.microsoft.com/office/drawing/2014/main" id="{73091776-3BDE-2640-ABB9-ADEC09F13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273" y="5436535"/>
            <a:ext cx="390969" cy="390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A9B7C9A-BE58-5E4C-BD01-1AE0910AB4D9}"/>
              </a:ext>
            </a:extLst>
          </p:cNvPr>
          <p:cNvCxnSpPr>
            <a:stCxn id="13" idx="3"/>
            <a:endCxn id="4" idx="1"/>
          </p:cNvCxnSpPr>
          <p:nvPr/>
        </p:nvCxnSpPr>
        <p:spPr>
          <a:xfrm flipV="1">
            <a:off x="7662001" y="2875387"/>
            <a:ext cx="1787762" cy="540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4368311-8D43-5F4E-ACBA-8AD8F67FC556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7659584" y="3092371"/>
            <a:ext cx="1906104" cy="1614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10DD383-2758-1241-B42B-5A54971E45D6}"/>
              </a:ext>
            </a:extLst>
          </p:cNvPr>
          <p:cNvCxnSpPr>
            <a:cxnSpLocks/>
            <a:stCxn id="21" idx="3"/>
          </p:cNvCxnSpPr>
          <p:nvPr/>
        </p:nvCxnSpPr>
        <p:spPr>
          <a:xfrm flipV="1">
            <a:off x="7659584" y="3341694"/>
            <a:ext cx="2123985" cy="2690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Actualizar el fork de un repositorio de GitHub -hackeruna.com">
            <a:extLst>
              <a:ext uri="{FF2B5EF4-FFF2-40B4-BE49-F238E27FC236}">
                <a16:creationId xmlns:a16="http://schemas.microsoft.com/office/drawing/2014/main" id="{84E225A1-CA84-0747-8104-4A36F1B855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5456" y="5815027"/>
            <a:ext cx="424711" cy="424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Actualizar el fork de un repositorio de GitHub -hackeruna.com">
            <a:extLst>
              <a:ext uri="{FF2B5EF4-FFF2-40B4-BE49-F238E27FC236}">
                <a16:creationId xmlns:a16="http://schemas.microsoft.com/office/drawing/2014/main" id="{9847A562-89CF-F448-ACDA-293F61CC35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0868" y="4494532"/>
            <a:ext cx="424711" cy="424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Actualizar el fork de un repositorio de GitHub -hackeruna.com">
            <a:extLst>
              <a:ext uri="{FF2B5EF4-FFF2-40B4-BE49-F238E27FC236}">
                <a16:creationId xmlns:a16="http://schemas.microsoft.com/office/drawing/2014/main" id="{169EBBC2-5334-B147-8302-0A59EE86F3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2672" y="3201369"/>
            <a:ext cx="424711" cy="424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ángulo 33">
            <a:extLst>
              <a:ext uri="{FF2B5EF4-FFF2-40B4-BE49-F238E27FC236}">
                <a16:creationId xmlns:a16="http://schemas.microsoft.com/office/drawing/2014/main" id="{F1AC612F-B21D-1347-ABFC-BC8A90B4458F}"/>
              </a:ext>
            </a:extLst>
          </p:cNvPr>
          <p:cNvSpPr/>
          <p:nvPr/>
        </p:nvSpPr>
        <p:spPr>
          <a:xfrm>
            <a:off x="3390338" y="3723209"/>
            <a:ext cx="1513615" cy="2112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26" name="Picture 4" descr="Resultado de imagen de git logo png&quot;">
            <a:extLst>
              <a:ext uri="{FF2B5EF4-FFF2-40B4-BE49-F238E27FC236}">
                <a16:creationId xmlns:a16="http://schemas.microsoft.com/office/drawing/2014/main" id="{B055B357-9535-E84B-ABE1-B959C869D6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6689"/>
          <a:stretch/>
        </p:blipFill>
        <p:spPr bwMode="auto">
          <a:xfrm>
            <a:off x="3610975" y="4162512"/>
            <a:ext cx="1128191" cy="1088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ctángulo 9">
            <a:extLst>
              <a:ext uri="{FF2B5EF4-FFF2-40B4-BE49-F238E27FC236}">
                <a16:creationId xmlns:a16="http://schemas.microsoft.com/office/drawing/2014/main" id="{973F953C-34C7-FE49-8B1C-BF48BF02A848}"/>
              </a:ext>
            </a:extLst>
          </p:cNvPr>
          <p:cNvSpPr/>
          <p:nvPr/>
        </p:nvSpPr>
        <p:spPr>
          <a:xfrm>
            <a:off x="3843248" y="5842716"/>
            <a:ext cx="6636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Local</a:t>
            </a:r>
            <a:endParaRPr lang="es-CO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B4B9192-D05A-EE4E-A9CE-961D7253874A}"/>
              </a:ext>
            </a:extLst>
          </p:cNvPr>
          <p:cNvSpPr/>
          <p:nvPr/>
        </p:nvSpPr>
        <p:spPr>
          <a:xfrm>
            <a:off x="4506891" y="3637506"/>
            <a:ext cx="256994" cy="2569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ángulo 9">
            <a:extLst>
              <a:ext uri="{FF2B5EF4-FFF2-40B4-BE49-F238E27FC236}">
                <a16:creationId xmlns:a16="http://schemas.microsoft.com/office/drawing/2014/main" id="{C20235DE-DB50-2948-8AA8-239A584D529E}"/>
              </a:ext>
            </a:extLst>
          </p:cNvPr>
          <p:cNvSpPr/>
          <p:nvPr/>
        </p:nvSpPr>
        <p:spPr>
          <a:xfrm>
            <a:off x="4712883" y="3659174"/>
            <a:ext cx="723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/>
              <a:t>origin</a:t>
            </a:r>
            <a:endParaRPr lang="es-CO" dirty="0"/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39BA0DF5-DCBC-024F-8434-F344FA93F6E0}"/>
              </a:ext>
            </a:extLst>
          </p:cNvPr>
          <p:cNvCxnSpPr>
            <a:cxnSpLocks/>
            <a:stCxn id="9" idx="0"/>
            <a:endCxn id="24" idx="1"/>
          </p:cNvCxnSpPr>
          <p:nvPr/>
        </p:nvCxnSpPr>
        <p:spPr>
          <a:xfrm rot="5400000" flipH="1" flipV="1">
            <a:off x="5497140" y="2551974"/>
            <a:ext cx="223781" cy="1947284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4538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Forking</a:t>
            </a:r>
            <a:r>
              <a:rPr lang="es-ES" dirty="0"/>
              <a:t> </a:t>
            </a:r>
            <a:r>
              <a:rPr lang="es-ES" dirty="0" err="1"/>
              <a:t>workflow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957" y="5009314"/>
            <a:ext cx="3241827" cy="102965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s-ES" dirty="0"/>
              <a:t>Hay que agregar un remoto llamado </a:t>
            </a:r>
            <a:r>
              <a:rPr lang="es-ES" dirty="0" err="1"/>
              <a:t>upstream</a:t>
            </a:r>
            <a:r>
              <a:rPr lang="es-ES" dirty="0"/>
              <a:t> que referencie al repositorio original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4" name="Picture 2" descr="Resultado de imagen para github logo">
            <a:extLst>
              <a:ext uri="{FF2B5EF4-FFF2-40B4-BE49-F238E27FC236}">
                <a16:creationId xmlns:a16="http://schemas.microsoft.com/office/drawing/2014/main" id="{E9BA9C05-36B5-894E-A8D8-7FA485CB9D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38" r="19606" b="31527"/>
          <a:stretch/>
        </p:blipFill>
        <p:spPr bwMode="auto">
          <a:xfrm>
            <a:off x="9449763" y="2270669"/>
            <a:ext cx="1278193" cy="1209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esultado de imagen para user logo png">
            <a:extLst>
              <a:ext uri="{FF2B5EF4-FFF2-40B4-BE49-F238E27FC236}">
                <a16:creationId xmlns:a16="http://schemas.microsoft.com/office/drawing/2014/main" id="{0C22F3BE-B5D9-4B41-8DA9-380504C495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6206" y="1845734"/>
            <a:ext cx="498797" cy="498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6ED8012A-8B61-0840-9C87-EEF71D5EBFF2}"/>
              </a:ext>
            </a:extLst>
          </p:cNvPr>
          <p:cNvSpPr/>
          <p:nvPr/>
        </p:nvSpPr>
        <p:spPr>
          <a:xfrm>
            <a:off x="10325003" y="1936706"/>
            <a:ext cx="8306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Creador</a:t>
            </a:r>
            <a:endParaRPr lang="es-CO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3AEDB4FA-A181-9A47-AA0D-62F4EBA43224}"/>
              </a:ext>
            </a:extLst>
          </p:cNvPr>
          <p:cNvSpPr/>
          <p:nvPr/>
        </p:nvSpPr>
        <p:spPr>
          <a:xfrm>
            <a:off x="6810057" y="2463290"/>
            <a:ext cx="1067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/>
              <a:t>Contrib</a:t>
            </a:r>
            <a:r>
              <a:rPr lang="es-ES" dirty="0"/>
              <a:t> A</a:t>
            </a:r>
            <a:endParaRPr lang="es-CO" dirty="0"/>
          </a:p>
        </p:txBody>
      </p:sp>
      <p:pic>
        <p:nvPicPr>
          <p:cNvPr id="13" name="Picture 2" descr="Resultado de imagen para github logo">
            <a:extLst>
              <a:ext uri="{FF2B5EF4-FFF2-40B4-BE49-F238E27FC236}">
                <a16:creationId xmlns:a16="http://schemas.microsoft.com/office/drawing/2014/main" id="{8A1BDB04-97D7-1C48-8839-893A2DDA73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38" r="19606" b="31527"/>
          <a:stretch/>
        </p:blipFill>
        <p:spPr bwMode="auto">
          <a:xfrm>
            <a:off x="7034349" y="3118470"/>
            <a:ext cx="627652" cy="593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Resultado de imagen para user logo png">
            <a:extLst>
              <a:ext uri="{FF2B5EF4-FFF2-40B4-BE49-F238E27FC236}">
                <a16:creationId xmlns:a16="http://schemas.microsoft.com/office/drawing/2014/main" id="{323F1DD5-0965-A34F-B542-4FB5F225E8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2690" y="2819685"/>
            <a:ext cx="390969" cy="390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ángulo 9">
            <a:extLst>
              <a:ext uri="{FF2B5EF4-FFF2-40B4-BE49-F238E27FC236}">
                <a16:creationId xmlns:a16="http://schemas.microsoft.com/office/drawing/2014/main" id="{DD90D88A-7159-6244-AF25-DE74659B5026}"/>
              </a:ext>
            </a:extLst>
          </p:cNvPr>
          <p:cNvSpPr/>
          <p:nvPr/>
        </p:nvSpPr>
        <p:spPr>
          <a:xfrm>
            <a:off x="6810057" y="3769463"/>
            <a:ext cx="1067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/>
              <a:t>Contrib</a:t>
            </a:r>
            <a:r>
              <a:rPr lang="es-ES" dirty="0"/>
              <a:t> B</a:t>
            </a:r>
            <a:endParaRPr lang="es-CO" dirty="0"/>
          </a:p>
        </p:txBody>
      </p:sp>
      <p:pic>
        <p:nvPicPr>
          <p:cNvPr id="18" name="Picture 2" descr="Resultado de imagen para github logo">
            <a:extLst>
              <a:ext uri="{FF2B5EF4-FFF2-40B4-BE49-F238E27FC236}">
                <a16:creationId xmlns:a16="http://schemas.microsoft.com/office/drawing/2014/main" id="{31432410-7828-8D40-956F-1F599E02C1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38" r="19606" b="31527"/>
          <a:stretch/>
        </p:blipFill>
        <p:spPr bwMode="auto">
          <a:xfrm>
            <a:off x="7031932" y="4409944"/>
            <a:ext cx="627652" cy="593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Resultado de imagen para user logo png">
            <a:extLst>
              <a:ext uri="{FF2B5EF4-FFF2-40B4-BE49-F238E27FC236}">
                <a16:creationId xmlns:a16="http://schemas.microsoft.com/office/drawing/2014/main" id="{CFF43756-BE16-A843-A199-CE57E1182E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273" y="4111159"/>
            <a:ext cx="390969" cy="390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ángulo 9">
            <a:extLst>
              <a:ext uri="{FF2B5EF4-FFF2-40B4-BE49-F238E27FC236}">
                <a16:creationId xmlns:a16="http://schemas.microsoft.com/office/drawing/2014/main" id="{41063E96-5F3D-3644-973D-F386687F010E}"/>
              </a:ext>
            </a:extLst>
          </p:cNvPr>
          <p:cNvSpPr/>
          <p:nvPr/>
        </p:nvSpPr>
        <p:spPr>
          <a:xfrm>
            <a:off x="6810057" y="5094839"/>
            <a:ext cx="1067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/>
              <a:t>Contrib</a:t>
            </a:r>
            <a:r>
              <a:rPr lang="es-ES" dirty="0"/>
              <a:t> C</a:t>
            </a:r>
            <a:endParaRPr lang="es-CO" dirty="0"/>
          </a:p>
        </p:txBody>
      </p:sp>
      <p:pic>
        <p:nvPicPr>
          <p:cNvPr id="21" name="Picture 2" descr="Resultado de imagen para github logo">
            <a:extLst>
              <a:ext uri="{FF2B5EF4-FFF2-40B4-BE49-F238E27FC236}">
                <a16:creationId xmlns:a16="http://schemas.microsoft.com/office/drawing/2014/main" id="{4DCF77DF-56E4-424D-9914-DB7C360FFE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38" r="19606" b="31527"/>
          <a:stretch/>
        </p:blipFill>
        <p:spPr bwMode="auto">
          <a:xfrm>
            <a:off x="7031932" y="5735320"/>
            <a:ext cx="627652" cy="593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Resultado de imagen para user logo png">
            <a:extLst>
              <a:ext uri="{FF2B5EF4-FFF2-40B4-BE49-F238E27FC236}">
                <a16:creationId xmlns:a16="http://schemas.microsoft.com/office/drawing/2014/main" id="{73091776-3BDE-2640-ABB9-ADEC09F13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273" y="5436535"/>
            <a:ext cx="390969" cy="390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A9B7C9A-BE58-5E4C-BD01-1AE0910AB4D9}"/>
              </a:ext>
            </a:extLst>
          </p:cNvPr>
          <p:cNvCxnSpPr>
            <a:stCxn id="13" idx="3"/>
            <a:endCxn id="4" idx="1"/>
          </p:cNvCxnSpPr>
          <p:nvPr/>
        </p:nvCxnSpPr>
        <p:spPr>
          <a:xfrm flipV="1">
            <a:off x="7662001" y="2875387"/>
            <a:ext cx="1787762" cy="540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4368311-8D43-5F4E-ACBA-8AD8F67FC556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7659584" y="3092371"/>
            <a:ext cx="1906104" cy="1614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10DD383-2758-1241-B42B-5A54971E45D6}"/>
              </a:ext>
            </a:extLst>
          </p:cNvPr>
          <p:cNvCxnSpPr>
            <a:cxnSpLocks/>
            <a:stCxn id="21" idx="3"/>
          </p:cNvCxnSpPr>
          <p:nvPr/>
        </p:nvCxnSpPr>
        <p:spPr>
          <a:xfrm flipV="1">
            <a:off x="7659584" y="3341694"/>
            <a:ext cx="2123985" cy="2690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Actualizar el fork de un repositorio de GitHub -hackeruna.com">
            <a:extLst>
              <a:ext uri="{FF2B5EF4-FFF2-40B4-BE49-F238E27FC236}">
                <a16:creationId xmlns:a16="http://schemas.microsoft.com/office/drawing/2014/main" id="{84E225A1-CA84-0747-8104-4A36F1B855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5456" y="5815027"/>
            <a:ext cx="424711" cy="424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Actualizar el fork de un repositorio de GitHub -hackeruna.com">
            <a:extLst>
              <a:ext uri="{FF2B5EF4-FFF2-40B4-BE49-F238E27FC236}">
                <a16:creationId xmlns:a16="http://schemas.microsoft.com/office/drawing/2014/main" id="{9847A562-89CF-F448-ACDA-293F61CC35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0868" y="4494532"/>
            <a:ext cx="424711" cy="424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Actualizar el fork de un repositorio de GitHub -hackeruna.com">
            <a:extLst>
              <a:ext uri="{FF2B5EF4-FFF2-40B4-BE49-F238E27FC236}">
                <a16:creationId xmlns:a16="http://schemas.microsoft.com/office/drawing/2014/main" id="{169EBBC2-5334-B147-8302-0A59EE86F3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2672" y="3201369"/>
            <a:ext cx="424711" cy="424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ángulo 33">
            <a:extLst>
              <a:ext uri="{FF2B5EF4-FFF2-40B4-BE49-F238E27FC236}">
                <a16:creationId xmlns:a16="http://schemas.microsoft.com/office/drawing/2014/main" id="{F1AC612F-B21D-1347-ABFC-BC8A90B4458F}"/>
              </a:ext>
            </a:extLst>
          </p:cNvPr>
          <p:cNvSpPr/>
          <p:nvPr/>
        </p:nvSpPr>
        <p:spPr>
          <a:xfrm>
            <a:off x="3390338" y="3723209"/>
            <a:ext cx="1513615" cy="2112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26" name="Picture 4" descr="Resultado de imagen de git logo png&quot;">
            <a:extLst>
              <a:ext uri="{FF2B5EF4-FFF2-40B4-BE49-F238E27FC236}">
                <a16:creationId xmlns:a16="http://schemas.microsoft.com/office/drawing/2014/main" id="{B055B357-9535-E84B-ABE1-B959C869D6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6689"/>
          <a:stretch/>
        </p:blipFill>
        <p:spPr bwMode="auto">
          <a:xfrm>
            <a:off x="3610975" y="4162512"/>
            <a:ext cx="1128191" cy="1088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ctángulo 9">
            <a:extLst>
              <a:ext uri="{FF2B5EF4-FFF2-40B4-BE49-F238E27FC236}">
                <a16:creationId xmlns:a16="http://schemas.microsoft.com/office/drawing/2014/main" id="{973F953C-34C7-FE49-8B1C-BF48BF02A848}"/>
              </a:ext>
            </a:extLst>
          </p:cNvPr>
          <p:cNvSpPr/>
          <p:nvPr/>
        </p:nvSpPr>
        <p:spPr>
          <a:xfrm>
            <a:off x="3843248" y="5842716"/>
            <a:ext cx="6636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Local</a:t>
            </a:r>
            <a:endParaRPr lang="es-CO" dirty="0"/>
          </a:p>
        </p:txBody>
      </p: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C5889CF9-426B-EE45-875A-39219D12171B}"/>
              </a:ext>
            </a:extLst>
          </p:cNvPr>
          <p:cNvCxnSpPr>
            <a:cxnSpLocks/>
            <a:stCxn id="9" idx="0"/>
            <a:endCxn id="24" idx="1"/>
          </p:cNvCxnSpPr>
          <p:nvPr/>
        </p:nvCxnSpPr>
        <p:spPr>
          <a:xfrm rot="5400000" flipH="1" flipV="1">
            <a:off x="5497140" y="2551974"/>
            <a:ext cx="223781" cy="19472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EB4B9192-D05A-EE4E-A9CE-961D7253874A}"/>
              </a:ext>
            </a:extLst>
          </p:cNvPr>
          <p:cNvSpPr/>
          <p:nvPr/>
        </p:nvSpPr>
        <p:spPr>
          <a:xfrm>
            <a:off x="4506891" y="3637506"/>
            <a:ext cx="256994" cy="2569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ángulo 9">
            <a:extLst>
              <a:ext uri="{FF2B5EF4-FFF2-40B4-BE49-F238E27FC236}">
                <a16:creationId xmlns:a16="http://schemas.microsoft.com/office/drawing/2014/main" id="{C20235DE-DB50-2948-8AA8-239A584D529E}"/>
              </a:ext>
            </a:extLst>
          </p:cNvPr>
          <p:cNvSpPr/>
          <p:nvPr/>
        </p:nvSpPr>
        <p:spPr>
          <a:xfrm>
            <a:off x="4712883" y="3659174"/>
            <a:ext cx="723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/>
              <a:t>origin</a:t>
            </a:r>
            <a:endParaRPr lang="es-CO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3A8FC93-13D8-7742-BFEF-285B603E2E4D}"/>
              </a:ext>
            </a:extLst>
          </p:cNvPr>
          <p:cNvSpPr/>
          <p:nvPr/>
        </p:nvSpPr>
        <p:spPr>
          <a:xfrm>
            <a:off x="3577624" y="3631379"/>
            <a:ext cx="256994" cy="2569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ángulo 9">
            <a:extLst>
              <a:ext uri="{FF2B5EF4-FFF2-40B4-BE49-F238E27FC236}">
                <a16:creationId xmlns:a16="http://schemas.microsoft.com/office/drawing/2014/main" id="{85DAD8B5-F6C1-7843-8D97-CAB0A840E1FD}"/>
              </a:ext>
            </a:extLst>
          </p:cNvPr>
          <p:cNvSpPr/>
          <p:nvPr/>
        </p:nvSpPr>
        <p:spPr>
          <a:xfrm>
            <a:off x="2545687" y="3663006"/>
            <a:ext cx="10788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/>
              <a:t>upstream</a:t>
            </a:r>
            <a:endParaRPr lang="es-CO" dirty="0"/>
          </a:p>
        </p:txBody>
      </p: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70A19363-EE92-2840-9821-5D85AB03A8AA}"/>
              </a:ext>
            </a:extLst>
          </p:cNvPr>
          <p:cNvCxnSpPr>
            <a:cxnSpLocks/>
            <a:endCxn id="30" idx="0"/>
          </p:cNvCxnSpPr>
          <p:nvPr/>
        </p:nvCxnSpPr>
        <p:spPr>
          <a:xfrm rot="10800000" flipV="1">
            <a:off x="3706122" y="2463289"/>
            <a:ext cx="5859571" cy="11680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54209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Forking</a:t>
            </a:r>
            <a:r>
              <a:rPr lang="es-ES" dirty="0"/>
              <a:t> </a:t>
            </a:r>
            <a:r>
              <a:rPr lang="es-ES" dirty="0" err="1"/>
              <a:t>workflow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957" y="5009314"/>
            <a:ext cx="3241827" cy="10296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La rama master es intocable!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4" name="Picture 2" descr="Resultado de imagen para github logo">
            <a:extLst>
              <a:ext uri="{FF2B5EF4-FFF2-40B4-BE49-F238E27FC236}">
                <a16:creationId xmlns:a16="http://schemas.microsoft.com/office/drawing/2014/main" id="{E9BA9C05-36B5-894E-A8D8-7FA485CB9D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38" r="19606" b="31527"/>
          <a:stretch/>
        </p:blipFill>
        <p:spPr bwMode="auto">
          <a:xfrm>
            <a:off x="9449763" y="2270669"/>
            <a:ext cx="1278193" cy="1209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esultado de imagen para user logo png">
            <a:extLst>
              <a:ext uri="{FF2B5EF4-FFF2-40B4-BE49-F238E27FC236}">
                <a16:creationId xmlns:a16="http://schemas.microsoft.com/office/drawing/2014/main" id="{0C22F3BE-B5D9-4B41-8DA9-380504C495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6206" y="1845734"/>
            <a:ext cx="498797" cy="498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6ED8012A-8B61-0840-9C87-EEF71D5EBFF2}"/>
              </a:ext>
            </a:extLst>
          </p:cNvPr>
          <p:cNvSpPr/>
          <p:nvPr/>
        </p:nvSpPr>
        <p:spPr>
          <a:xfrm>
            <a:off x="10325003" y="1936706"/>
            <a:ext cx="8306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Creador</a:t>
            </a:r>
            <a:endParaRPr lang="es-CO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3AEDB4FA-A181-9A47-AA0D-62F4EBA43224}"/>
              </a:ext>
            </a:extLst>
          </p:cNvPr>
          <p:cNvSpPr/>
          <p:nvPr/>
        </p:nvSpPr>
        <p:spPr>
          <a:xfrm>
            <a:off x="6810057" y="2463290"/>
            <a:ext cx="1067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/>
              <a:t>Contrib</a:t>
            </a:r>
            <a:r>
              <a:rPr lang="es-ES" dirty="0"/>
              <a:t> A</a:t>
            </a:r>
            <a:endParaRPr lang="es-CO" dirty="0"/>
          </a:p>
        </p:txBody>
      </p:sp>
      <p:pic>
        <p:nvPicPr>
          <p:cNvPr id="13" name="Picture 2" descr="Resultado de imagen para github logo">
            <a:extLst>
              <a:ext uri="{FF2B5EF4-FFF2-40B4-BE49-F238E27FC236}">
                <a16:creationId xmlns:a16="http://schemas.microsoft.com/office/drawing/2014/main" id="{8A1BDB04-97D7-1C48-8839-893A2DDA73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38" r="19606" b="31527"/>
          <a:stretch/>
        </p:blipFill>
        <p:spPr bwMode="auto">
          <a:xfrm>
            <a:off x="7034349" y="3118470"/>
            <a:ext cx="627652" cy="593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Resultado de imagen para user logo png">
            <a:extLst>
              <a:ext uri="{FF2B5EF4-FFF2-40B4-BE49-F238E27FC236}">
                <a16:creationId xmlns:a16="http://schemas.microsoft.com/office/drawing/2014/main" id="{323F1DD5-0965-A34F-B542-4FB5F225E8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2690" y="2819685"/>
            <a:ext cx="390969" cy="390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ángulo 9">
            <a:extLst>
              <a:ext uri="{FF2B5EF4-FFF2-40B4-BE49-F238E27FC236}">
                <a16:creationId xmlns:a16="http://schemas.microsoft.com/office/drawing/2014/main" id="{DD90D88A-7159-6244-AF25-DE74659B5026}"/>
              </a:ext>
            </a:extLst>
          </p:cNvPr>
          <p:cNvSpPr/>
          <p:nvPr/>
        </p:nvSpPr>
        <p:spPr>
          <a:xfrm>
            <a:off x="6810057" y="3769463"/>
            <a:ext cx="1067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/>
              <a:t>Contrib</a:t>
            </a:r>
            <a:r>
              <a:rPr lang="es-ES" dirty="0"/>
              <a:t> B</a:t>
            </a:r>
            <a:endParaRPr lang="es-CO" dirty="0"/>
          </a:p>
        </p:txBody>
      </p:sp>
      <p:pic>
        <p:nvPicPr>
          <p:cNvPr id="18" name="Picture 2" descr="Resultado de imagen para github logo">
            <a:extLst>
              <a:ext uri="{FF2B5EF4-FFF2-40B4-BE49-F238E27FC236}">
                <a16:creationId xmlns:a16="http://schemas.microsoft.com/office/drawing/2014/main" id="{31432410-7828-8D40-956F-1F599E02C1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38" r="19606" b="31527"/>
          <a:stretch/>
        </p:blipFill>
        <p:spPr bwMode="auto">
          <a:xfrm>
            <a:off x="7031932" y="4409944"/>
            <a:ext cx="627652" cy="593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Resultado de imagen para user logo png">
            <a:extLst>
              <a:ext uri="{FF2B5EF4-FFF2-40B4-BE49-F238E27FC236}">
                <a16:creationId xmlns:a16="http://schemas.microsoft.com/office/drawing/2014/main" id="{CFF43756-BE16-A843-A199-CE57E1182E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273" y="4111159"/>
            <a:ext cx="390969" cy="390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ángulo 9">
            <a:extLst>
              <a:ext uri="{FF2B5EF4-FFF2-40B4-BE49-F238E27FC236}">
                <a16:creationId xmlns:a16="http://schemas.microsoft.com/office/drawing/2014/main" id="{41063E96-5F3D-3644-973D-F386687F010E}"/>
              </a:ext>
            </a:extLst>
          </p:cNvPr>
          <p:cNvSpPr/>
          <p:nvPr/>
        </p:nvSpPr>
        <p:spPr>
          <a:xfrm>
            <a:off x="6810057" y="5094839"/>
            <a:ext cx="1067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/>
              <a:t>Contrib</a:t>
            </a:r>
            <a:r>
              <a:rPr lang="es-ES" dirty="0"/>
              <a:t> C</a:t>
            </a:r>
            <a:endParaRPr lang="es-CO" dirty="0"/>
          </a:p>
        </p:txBody>
      </p:sp>
      <p:pic>
        <p:nvPicPr>
          <p:cNvPr id="21" name="Picture 2" descr="Resultado de imagen para github logo">
            <a:extLst>
              <a:ext uri="{FF2B5EF4-FFF2-40B4-BE49-F238E27FC236}">
                <a16:creationId xmlns:a16="http://schemas.microsoft.com/office/drawing/2014/main" id="{4DCF77DF-56E4-424D-9914-DB7C360FFE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38" r="19606" b="31527"/>
          <a:stretch/>
        </p:blipFill>
        <p:spPr bwMode="auto">
          <a:xfrm>
            <a:off x="7031932" y="5735320"/>
            <a:ext cx="627652" cy="593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Resultado de imagen para user logo png">
            <a:extLst>
              <a:ext uri="{FF2B5EF4-FFF2-40B4-BE49-F238E27FC236}">
                <a16:creationId xmlns:a16="http://schemas.microsoft.com/office/drawing/2014/main" id="{73091776-3BDE-2640-ABB9-ADEC09F13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273" y="5436535"/>
            <a:ext cx="390969" cy="390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A9B7C9A-BE58-5E4C-BD01-1AE0910AB4D9}"/>
              </a:ext>
            </a:extLst>
          </p:cNvPr>
          <p:cNvCxnSpPr>
            <a:stCxn id="13" idx="3"/>
            <a:endCxn id="4" idx="1"/>
          </p:cNvCxnSpPr>
          <p:nvPr/>
        </p:nvCxnSpPr>
        <p:spPr>
          <a:xfrm flipV="1">
            <a:off x="7662001" y="2875387"/>
            <a:ext cx="1787762" cy="540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4368311-8D43-5F4E-ACBA-8AD8F67FC556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7659584" y="3092371"/>
            <a:ext cx="1906104" cy="1614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10DD383-2758-1241-B42B-5A54971E45D6}"/>
              </a:ext>
            </a:extLst>
          </p:cNvPr>
          <p:cNvCxnSpPr>
            <a:cxnSpLocks/>
            <a:stCxn id="21" idx="3"/>
          </p:cNvCxnSpPr>
          <p:nvPr/>
        </p:nvCxnSpPr>
        <p:spPr>
          <a:xfrm flipV="1">
            <a:off x="7659584" y="3341694"/>
            <a:ext cx="2123985" cy="2690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Actualizar el fork de un repositorio de GitHub -hackeruna.com">
            <a:extLst>
              <a:ext uri="{FF2B5EF4-FFF2-40B4-BE49-F238E27FC236}">
                <a16:creationId xmlns:a16="http://schemas.microsoft.com/office/drawing/2014/main" id="{84E225A1-CA84-0747-8104-4A36F1B855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5456" y="5815027"/>
            <a:ext cx="424711" cy="424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Actualizar el fork de un repositorio de GitHub -hackeruna.com">
            <a:extLst>
              <a:ext uri="{FF2B5EF4-FFF2-40B4-BE49-F238E27FC236}">
                <a16:creationId xmlns:a16="http://schemas.microsoft.com/office/drawing/2014/main" id="{9847A562-89CF-F448-ACDA-293F61CC35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0868" y="4494532"/>
            <a:ext cx="424711" cy="424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Actualizar el fork de un repositorio de GitHub -hackeruna.com">
            <a:extLst>
              <a:ext uri="{FF2B5EF4-FFF2-40B4-BE49-F238E27FC236}">
                <a16:creationId xmlns:a16="http://schemas.microsoft.com/office/drawing/2014/main" id="{169EBBC2-5334-B147-8302-0A59EE86F3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2672" y="3201369"/>
            <a:ext cx="424711" cy="424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ángulo 33">
            <a:extLst>
              <a:ext uri="{FF2B5EF4-FFF2-40B4-BE49-F238E27FC236}">
                <a16:creationId xmlns:a16="http://schemas.microsoft.com/office/drawing/2014/main" id="{F1AC612F-B21D-1347-ABFC-BC8A90B4458F}"/>
              </a:ext>
            </a:extLst>
          </p:cNvPr>
          <p:cNvSpPr/>
          <p:nvPr/>
        </p:nvSpPr>
        <p:spPr>
          <a:xfrm>
            <a:off x="3390338" y="3723209"/>
            <a:ext cx="1513615" cy="2112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26" name="Picture 4" descr="Resultado de imagen de git logo png&quot;">
            <a:extLst>
              <a:ext uri="{FF2B5EF4-FFF2-40B4-BE49-F238E27FC236}">
                <a16:creationId xmlns:a16="http://schemas.microsoft.com/office/drawing/2014/main" id="{B055B357-9535-E84B-ABE1-B959C869D6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6689"/>
          <a:stretch/>
        </p:blipFill>
        <p:spPr bwMode="auto">
          <a:xfrm>
            <a:off x="3610975" y="4162512"/>
            <a:ext cx="1128191" cy="1088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ctángulo 9">
            <a:extLst>
              <a:ext uri="{FF2B5EF4-FFF2-40B4-BE49-F238E27FC236}">
                <a16:creationId xmlns:a16="http://schemas.microsoft.com/office/drawing/2014/main" id="{973F953C-34C7-FE49-8B1C-BF48BF02A848}"/>
              </a:ext>
            </a:extLst>
          </p:cNvPr>
          <p:cNvSpPr/>
          <p:nvPr/>
        </p:nvSpPr>
        <p:spPr>
          <a:xfrm>
            <a:off x="3843248" y="5842716"/>
            <a:ext cx="6636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Local</a:t>
            </a:r>
            <a:endParaRPr lang="es-CO" dirty="0"/>
          </a:p>
        </p:txBody>
      </p: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C5889CF9-426B-EE45-875A-39219D12171B}"/>
              </a:ext>
            </a:extLst>
          </p:cNvPr>
          <p:cNvCxnSpPr>
            <a:cxnSpLocks/>
            <a:stCxn id="9" idx="0"/>
            <a:endCxn id="24" idx="1"/>
          </p:cNvCxnSpPr>
          <p:nvPr/>
        </p:nvCxnSpPr>
        <p:spPr>
          <a:xfrm rot="5400000" flipH="1" flipV="1">
            <a:off x="5497140" y="2551974"/>
            <a:ext cx="223781" cy="19472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EB4B9192-D05A-EE4E-A9CE-961D7253874A}"/>
              </a:ext>
            </a:extLst>
          </p:cNvPr>
          <p:cNvSpPr/>
          <p:nvPr/>
        </p:nvSpPr>
        <p:spPr>
          <a:xfrm>
            <a:off x="4506891" y="3637506"/>
            <a:ext cx="256994" cy="2569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ángulo 9">
            <a:extLst>
              <a:ext uri="{FF2B5EF4-FFF2-40B4-BE49-F238E27FC236}">
                <a16:creationId xmlns:a16="http://schemas.microsoft.com/office/drawing/2014/main" id="{C20235DE-DB50-2948-8AA8-239A584D529E}"/>
              </a:ext>
            </a:extLst>
          </p:cNvPr>
          <p:cNvSpPr/>
          <p:nvPr/>
        </p:nvSpPr>
        <p:spPr>
          <a:xfrm>
            <a:off x="4712883" y="3659174"/>
            <a:ext cx="723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/>
              <a:t>origin</a:t>
            </a:r>
            <a:endParaRPr lang="es-CO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3A8FC93-13D8-7742-BFEF-285B603E2E4D}"/>
              </a:ext>
            </a:extLst>
          </p:cNvPr>
          <p:cNvSpPr/>
          <p:nvPr/>
        </p:nvSpPr>
        <p:spPr>
          <a:xfrm>
            <a:off x="3577624" y="3631379"/>
            <a:ext cx="256994" cy="2569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ángulo 9">
            <a:extLst>
              <a:ext uri="{FF2B5EF4-FFF2-40B4-BE49-F238E27FC236}">
                <a16:creationId xmlns:a16="http://schemas.microsoft.com/office/drawing/2014/main" id="{85DAD8B5-F6C1-7843-8D97-CAB0A840E1FD}"/>
              </a:ext>
            </a:extLst>
          </p:cNvPr>
          <p:cNvSpPr/>
          <p:nvPr/>
        </p:nvSpPr>
        <p:spPr>
          <a:xfrm>
            <a:off x="2545687" y="3663006"/>
            <a:ext cx="10788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/>
              <a:t>upstream</a:t>
            </a:r>
            <a:endParaRPr lang="es-CO" dirty="0"/>
          </a:p>
        </p:txBody>
      </p: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70A19363-EE92-2840-9821-5D85AB03A8AA}"/>
              </a:ext>
            </a:extLst>
          </p:cNvPr>
          <p:cNvCxnSpPr>
            <a:cxnSpLocks/>
            <a:endCxn id="30" idx="0"/>
          </p:cNvCxnSpPr>
          <p:nvPr/>
        </p:nvCxnSpPr>
        <p:spPr>
          <a:xfrm rot="10800000" flipV="1">
            <a:off x="3706122" y="2463289"/>
            <a:ext cx="5859571" cy="11680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Elipse 56">
            <a:extLst>
              <a:ext uri="{FF2B5EF4-FFF2-40B4-BE49-F238E27FC236}">
                <a16:creationId xmlns:a16="http://schemas.microsoft.com/office/drawing/2014/main" id="{54F2ACFF-02FE-6E45-83B0-154B9A4D70A8}"/>
              </a:ext>
            </a:extLst>
          </p:cNvPr>
          <p:cNvSpPr/>
          <p:nvPr/>
        </p:nvSpPr>
        <p:spPr>
          <a:xfrm>
            <a:off x="3569678" y="5243287"/>
            <a:ext cx="196645" cy="19664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6" name="CuadroTexto 57">
            <a:extLst>
              <a:ext uri="{FF2B5EF4-FFF2-40B4-BE49-F238E27FC236}">
                <a16:creationId xmlns:a16="http://schemas.microsoft.com/office/drawing/2014/main" id="{204CCB57-A248-C44B-BD96-ACEB897FB7B0}"/>
              </a:ext>
            </a:extLst>
          </p:cNvPr>
          <p:cNvSpPr txBox="1"/>
          <p:nvPr/>
        </p:nvSpPr>
        <p:spPr>
          <a:xfrm>
            <a:off x="3292868" y="5439014"/>
            <a:ext cx="947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master</a:t>
            </a:r>
            <a:endParaRPr lang="es-CO" dirty="0"/>
          </a:p>
        </p:txBody>
      </p:sp>
      <p:sp>
        <p:nvSpPr>
          <p:cNvPr id="37" name="Elipse 35">
            <a:extLst>
              <a:ext uri="{FF2B5EF4-FFF2-40B4-BE49-F238E27FC236}">
                <a16:creationId xmlns:a16="http://schemas.microsoft.com/office/drawing/2014/main" id="{43A665FA-C168-5D4F-9B5D-FFF168A240D0}"/>
              </a:ext>
            </a:extLst>
          </p:cNvPr>
          <p:cNvSpPr/>
          <p:nvPr/>
        </p:nvSpPr>
        <p:spPr>
          <a:xfrm>
            <a:off x="3569678" y="4823122"/>
            <a:ext cx="196645" cy="19664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9" name="Conector recto 6">
            <a:extLst>
              <a:ext uri="{FF2B5EF4-FFF2-40B4-BE49-F238E27FC236}">
                <a16:creationId xmlns:a16="http://schemas.microsoft.com/office/drawing/2014/main" id="{F9F1ABE0-1A91-C148-B5F2-21518E6695EC}"/>
              </a:ext>
            </a:extLst>
          </p:cNvPr>
          <p:cNvCxnSpPr>
            <a:stCxn id="35" idx="0"/>
            <a:endCxn id="37" idx="4"/>
          </p:cNvCxnSpPr>
          <p:nvPr/>
        </p:nvCxnSpPr>
        <p:spPr>
          <a:xfrm flipV="1">
            <a:off x="3668001" y="5019767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58511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Forking</a:t>
            </a:r>
            <a:r>
              <a:rPr lang="es-ES" dirty="0"/>
              <a:t> </a:t>
            </a:r>
            <a:r>
              <a:rPr lang="es-ES" dirty="0" err="1"/>
              <a:t>workflow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957" y="5009314"/>
            <a:ext cx="3241827" cy="10296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Se debe trabajar en otro </a:t>
            </a:r>
            <a:r>
              <a:rPr lang="es-ES" dirty="0" err="1"/>
              <a:t>branch</a:t>
            </a: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4" name="Picture 2" descr="Resultado de imagen para github logo">
            <a:extLst>
              <a:ext uri="{FF2B5EF4-FFF2-40B4-BE49-F238E27FC236}">
                <a16:creationId xmlns:a16="http://schemas.microsoft.com/office/drawing/2014/main" id="{E9BA9C05-36B5-894E-A8D8-7FA485CB9D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38" r="19606" b="31527"/>
          <a:stretch/>
        </p:blipFill>
        <p:spPr bwMode="auto">
          <a:xfrm>
            <a:off x="9449763" y="2270669"/>
            <a:ext cx="1278193" cy="1209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esultado de imagen para user logo png">
            <a:extLst>
              <a:ext uri="{FF2B5EF4-FFF2-40B4-BE49-F238E27FC236}">
                <a16:creationId xmlns:a16="http://schemas.microsoft.com/office/drawing/2014/main" id="{0C22F3BE-B5D9-4B41-8DA9-380504C495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6206" y="1845734"/>
            <a:ext cx="498797" cy="498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6ED8012A-8B61-0840-9C87-EEF71D5EBFF2}"/>
              </a:ext>
            </a:extLst>
          </p:cNvPr>
          <p:cNvSpPr/>
          <p:nvPr/>
        </p:nvSpPr>
        <p:spPr>
          <a:xfrm>
            <a:off x="10325003" y="1936706"/>
            <a:ext cx="8306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Creador</a:t>
            </a:r>
            <a:endParaRPr lang="es-CO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3AEDB4FA-A181-9A47-AA0D-62F4EBA43224}"/>
              </a:ext>
            </a:extLst>
          </p:cNvPr>
          <p:cNvSpPr/>
          <p:nvPr/>
        </p:nvSpPr>
        <p:spPr>
          <a:xfrm>
            <a:off x="6810057" y="2463290"/>
            <a:ext cx="1067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/>
              <a:t>Contrib</a:t>
            </a:r>
            <a:r>
              <a:rPr lang="es-ES" dirty="0"/>
              <a:t> A</a:t>
            </a:r>
            <a:endParaRPr lang="es-CO" dirty="0"/>
          </a:p>
        </p:txBody>
      </p:sp>
      <p:pic>
        <p:nvPicPr>
          <p:cNvPr id="13" name="Picture 2" descr="Resultado de imagen para github logo">
            <a:extLst>
              <a:ext uri="{FF2B5EF4-FFF2-40B4-BE49-F238E27FC236}">
                <a16:creationId xmlns:a16="http://schemas.microsoft.com/office/drawing/2014/main" id="{8A1BDB04-97D7-1C48-8839-893A2DDA73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38" r="19606" b="31527"/>
          <a:stretch/>
        </p:blipFill>
        <p:spPr bwMode="auto">
          <a:xfrm>
            <a:off x="7034349" y="3118470"/>
            <a:ext cx="627652" cy="593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Resultado de imagen para user logo png">
            <a:extLst>
              <a:ext uri="{FF2B5EF4-FFF2-40B4-BE49-F238E27FC236}">
                <a16:creationId xmlns:a16="http://schemas.microsoft.com/office/drawing/2014/main" id="{323F1DD5-0965-A34F-B542-4FB5F225E8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2690" y="2819685"/>
            <a:ext cx="390969" cy="390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ángulo 9">
            <a:extLst>
              <a:ext uri="{FF2B5EF4-FFF2-40B4-BE49-F238E27FC236}">
                <a16:creationId xmlns:a16="http://schemas.microsoft.com/office/drawing/2014/main" id="{DD90D88A-7159-6244-AF25-DE74659B5026}"/>
              </a:ext>
            </a:extLst>
          </p:cNvPr>
          <p:cNvSpPr/>
          <p:nvPr/>
        </p:nvSpPr>
        <p:spPr>
          <a:xfrm>
            <a:off x="6810057" y="3769463"/>
            <a:ext cx="1067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/>
              <a:t>Contrib</a:t>
            </a:r>
            <a:r>
              <a:rPr lang="es-ES" dirty="0"/>
              <a:t> B</a:t>
            </a:r>
            <a:endParaRPr lang="es-CO" dirty="0"/>
          </a:p>
        </p:txBody>
      </p:sp>
      <p:pic>
        <p:nvPicPr>
          <p:cNvPr id="18" name="Picture 2" descr="Resultado de imagen para github logo">
            <a:extLst>
              <a:ext uri="{FF2B5EF4-FFF2-40B4-BE49-F238E27FC236}">
                <a16:creationId xmlns:a16="http://schemas.microsoft.com/office/drawing/2014/main" id="{31432410-7828-8D40-956F-1F599E02C1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38" r="19606" b="31527"/>
          <a:stretch/>
        </p:blipFill>
        <p:spPr bwMode="auto">
          <a:xfrm>
            <a:off x="7031932" y="4409944"/>
            <a:ext cx="627652" cy="593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Resultado de imagen para user logo png">
            <a:extLst>
              <a:ext uri="{FF2B5EF4-FFF2-40B4-BE49-F238E27FC236}">
                <a16:creationId xmlns:a16="http://schemas.microsoft.com/office/drawing/2014/main" id="{CFF43756-BE16-A843-A199-CE57E1182E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273" y="4111159"/>
            <a:ext cx="390969" cy="390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ángulo 9">
            <a:extLst>
              <a:ext uri="{FF2B5EF4-FFF2-40B4-BE49-F238E27FC236}">
                <a16:creationId xmlns:a16="http://schemas.microsoft.com/office/drawing/2014/main" id="{41063E96-5F3D-3644-973D-F386687F010E}"/>
              </a:ext>
            </a:extLst>
          </p:cNvPr>
          <p:cNvSpPr/>
          <p:nvPr/>
        </p:nvSpPr>
        <p:spPr>
          <a:xfrm>
            <a:off x="6810057" y="5094839"/>
            <a:ext cx="1067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/>
              <a:t>Contrib</a:t>
            </a:r>
            <a:r>
              <a:rPr lang="es-ES" dirty="0"/>
              <a:t> C</a:t>
            </a:r>
            <a:endParaRPr lang="es-CO" dirty="0"/>
          </a:p>
        </p:txBody>
      </p:sp>
      <p:pic>
        <p:nvPicPr>
          <p:cNvPr id="21" name="Picture 2" descr="Resultado de imagen para github logo">
            <a:extLst>
              <a:ext uri="{FF2B5EF4-FFF2-40B4-BE49-F238E27FC236}">
                <a16:creationId xmlns:a16="http://schemas.microsoft.com/office/drawing/2014/main" id="{4DCF77DF-56E4-424D-9914-DB7C360FFE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38" r="19606" b="31527"/>
          <a:stretch/>
        </p:blipFill>
        <p:spPr bwMode="auto">
          <a:xfrm>
            <a:off x="7031932" y="5735320"/>
            <a:ext cx="627652" cy="593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Resultado de imagen para user logo png">
            <a:extLst>
              <a:ext uri="{FF2B5EF4-FFF2-40B4-BE49-F238E27FC236}">
                <a16:creationId xmlns:a16="http://schemas.microsoft.com/office/drawing/2014/main" id="{73091776-3BDE-2640-ABB9-ADEC09F13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273" y="5436535"/>
            <a:ext cx="390969" cy="390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A9B7C9A-BE58-5E4C-BD01-1AE0910AB4D9}"/>
              </a:ext>
            </a:extLst>
          </p:cNvPr>
          <p:cNvCxnSpPr>
            <a:stCxn id="13" idx="3"/>
            <a:endCxn id="4" idx="1"/>
          </p:cNvCxnSpPr>
          <p:nvPr/>
        </p:nvCxnSpPr>
        <p:spPr>
          <a:xfrm flipV="1">
            <a:off x="7662001" y="2875387"/>
            <a:ext cx="1787762" cy="540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4368311-8D43-5F4E-ACBA-8AD8F67FC556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7659584" y="3092371"/>
            <a:ext cx="1906104" cy="1614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10DD383-2758-1241-B42B-5A54971E45D6}"/>
              </a:ext>
            </a:extLst>
          </p:cNvPr>
          <p:cNvCxnSpPr>
            <a:cxnSpLocks/>
            <a:stCxn id="21" idx="3"/>
          </p:cNvCxnSpPr>
          <p:nvPr/>
        </p:nvCxnSpPr>
        <p:spPr>
          <a:xfrm flipV="1">
            <a:off x="7659584" y="3341694"/>
            <a:ext cx="2123985" cy="2690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Actualizar el fork de un repositorio de GitHub -hackeruna.com">
            <a:extLst>
              <a:ext uri="{FF2B5EF4-FFF2-40B4-BE49-F238E27FC236}">
                <a16:creationId xmlns:a16="http://schemas.microsoft.com/office/drawing/2014/main" id="{84E225A1-CA84-0747-8104-4A36F1B855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5456" y="5815027"/>
            <a:ext cx="424711" cy="424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Actualizar el fork de un repositorio de GitHub -hackeruna.com">
            <a:extLst>
              <a:ext uri="{FF2B5EF4-FFF2-40B4-BE49-F238E27FC236}">
                <a16:creationId xmlns:a16="http://schemas.microsoft.com/office/drawing/2014/main" id="{9847A562-89CF-F448-ACDA-293F61CC35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0868" y="4494532"/>
            <a:ext cx="424711" cy="424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Actualizar el fork de un repositorio de GitHub -hackeruna.com">
            <a:extLst>
              <a:ext uri="{FF2B5EF4-FFF2-40B4-BE49-F238E27FC236}">
                <a16:creationId xmlns:a16="http://schemas.microsoft.com/office/drawing/2014/main" id="{169EBBC2-5334-B147-8302-0A59EE86F3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2672" y="3201369"/>
            <a:ext cx="424711" cy="424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ángulo 33">
            <a:extLst>
              <a:ext uri="{FF2B5EF4-FFF2-40B4-BE49-F238E27FC236}">
                <a16:creationId xmlns:a16="http://schemas.microsoft.com/office/drawing/2014/main" id="{F1AC612F-B21D-1347-ABFC-BC8A90B4458F}"/>
              </a:ext>
            </a:extLst>
          </p:cNvPr>
          <p:cNvSpPr/>
          <p:nvPr/>
        </p:nvSpPr>
        <p:spPr>
          <a:xfrm>
            <a:off x="3390338" y="3723209"/>
            <a:ext cx="1513615" cy="2112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26" name="Picture 4" descr="Resultado de imagen de git logo png&quot;">
            <a:extLst>
              <a:ext uri="{FF2B5EF4-FFF2-40B4-BE49-F238E27FC236}">
                <a16:creationId xmlns:a16="http://schemas.microsoft.com/office/drawing/2014/main" id="{B055B357-9535-E84B-ABE1-B959C869D6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6689"/>
          <a:stretch/>
        </p:blipFill>
        <p:spPr bwMode="auto">
          <a:xfrm>
            <a:off x="3610975" y="4162512"/>
            <a:ext cx="1128191" cy="1088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ctángulo 9">
            <a:extLst>
              <a:ext uri="{FF2B5EF4-FFF2-40B4-BE49-F238E27FC236}">
                <a16:creationId xmlns:a16="http://schemas.microsoft.com/office/drawing/2014/main" id="{973F953C-34C7-FE49-8B1C-BF48BF02A848}"/>
              </a:ext>
            </a:extLst>
          </p:cNvPr>
          <p:cNvSpPr/>
          <p:nvPr/>
        </p:nvSpPr>
        <p:spPr>
          <a:xfrm>
            <a:off x="3843248" y="5842716"/>
            <a:ext cx="6636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Local</a:t>
            </a:r>
            <a:endParaRPr lang="es-CO" dirty="0"/>
          </a:p>
        </p:txBody>
      </p: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C5889CF9-426B-EE45-875A-39219D12171B}"/>
              </a:ext>
            </a:extLst>
          </p:cNvPr>
          <p:cNvCxnSpPr>
            <a:cxnSpLocks/>
            <a:stCxn id="9" idx="0"/>
            <a:endCxn id="24" idx="1"/>
          </p:cNvCxnSpPr>
          <p:nvPr/>
        </p:nvCxnSpPr>
        <p:spPr>
          <a:xfrm rot="5400000" flipH="1" flipV="1">
            <a:off x="5497140" y="2551974"/>
            <a:ext cx="223781" cy="19472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EB4B9192-D05A-EE4E-A9CE-961D7253874A}"/>
              </a:ext>
            </a:extLst>
          </p:cNvPr>
          <p:cNvSpPr/>
          <p:nvPr/>
        </p:nvSpPr>
        <p:spPr>
          <a:xfrm>
            <a:off x="4506891" y="3637506"/>
            <a:ext cx="256994" cy="2569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ángulo 9">
            <a:extLst>
              <a:ext uri="{FF2B5EF4-FFF2-40B4-BE49-F238E27FC236}">
                <a16:creationId xmlns:a16="http://schemas.microsoft.com/office/drawing/2014/main" id="{C20235DE-DB50-2948-8AA8-239A584D529E}"/>
              </a:ext>
            </a:extLst>
          </p:cNvPr>
          <p:cNvSpPr/>
          <p:nvPr/>
        </p:nvSpPr>
        <p:spPr>
          <a:xfrm>
            <a:off x="4712883" y="3659174"/>
            <a:ext cx="723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/>
              <a:t>origin</a:t>
            </a:r>
            <a:endParaRPr lang="es-CO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3A8FC93-13D8-7742-BFEF-285B603E2E4D}"/>
              </a:ext>
            </a:extLst>
          </p:cNvPr>
          <p:cNvSpPr/>
          <p:nvPr/>
        </p:nvSpPr>
        <p:spPr>
          <a:xfrm>
            <a:off x="3577624" y="3631379"/>
            <a:ext cx="256994" cy="2569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ángulo 9">
            <a:extLst>
              <a:ext uri="{FF2B5EF4-FFF2-40B4-BE49-F238E27FC236}">
                <a16:creationId xmlns:a16="http://schemas.microsoft.com/office/drawing/2014/main" id="{85DAD8B5-F6C1-7843-8D97-CAB0A840E1FD}"/>
              </a:ext>
            </a:extLst>
          </p:cNvPr>
          <p:cNvSpPr/>
          <p:nvPr/>
        </p:nvSpPr>
        <p:spPr>
          <a:xfrm>
            <a:off x="2545687" y="3663006"/>
            <a:ext cx="10788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/>
              <a:t>upstream</a:t>
            </a:r>
            <a:endParaRPr lang="es-CO" dirty="0"/>
          </a:p>
        </p:txBody>
      </p: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70A19363-EE92-2840-9821-5D85AB03A8AA}"/>
              </a:ext>
            </a:extLst>
          </p:cNvPr>
          <p:cNvCxnSpPr>
            <a:cxnSpLocks/>
            <a:endCxn id="30" idx="0"/>
          </p:cNvCxnSpPr>
          <p:nvPr/>
        </p:nvCxnSpPr>
        <p:spPr>
          <a:xfrm rot="10800000" flipV="1">
            <a:off x="3706122" y="2463289"/>
            <a:ext cx="5859571" cy="11680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Elipse 56">
            <a:extLst>
              <a:ext uri="{FF2B5EF4-FFF2-40B4-BE49-F238E27FC236}">
                <a16:creationId xmlns:a16="http://schemas.microsoft.com/office/drawing/2014/main" id="{54F2ACFF-02FE-6E45-83B0-154B9A4D70A8}"/>
              </a:ext>
            </a:extLst>
          </p:cNvPr>
          <p:cNvSpPr/>
          <p:nvPr/>
        </p:nvSpPr>
        <p:spPr>
          <a:xfrm>
            <a:off x="3569678" y="5243287"/>
            <a:ext cx="196645" cy="19664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6" name="CuadroTexto 57">
            <a:extLst>
              <a:ext uri="{FF2B5EF4-FFF2-40B4-BE49-F238E27FC236}">
                <a16:creationId xmlns:a16="http://schemas.microsoft.com/office/drawing/2014/main" id="{204CCB57-A248-C44B-BD96-ACEB897FB7B0}"/>
              </a:ext>
            </a:extLst>
          </p:cNvPr>
          <p:cNvSpPr txBox="1"/>
          <p:nvPr/>
        </p:nvSpPr>
        <p:spPr>
          <a:xfrm>
            <a:off x="3292868" y="5439014"/>
            <a:ext cx="947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master</a:t>
            </a:r>
            <a:endParaRPr lang="es-CO" dirty="0"/>
          </a:p>
        </p:txBody>
      </p:sp>
      <p:sp>
        <p:nvSpPr>
          <p:cNvPr id="37" name="Elipse 35">
            <a:extLst>
              <a:ext uri="{FF2B5EF4-FFF2-40B4-BE49-F238E27FC236}">
                <a16:creationId xmlns:a16="http://schemas.microsoft.com/office/drawing/2014/main" id="{43A665FA-C168-5D4F-9B5D-FFF168A240D0}"/>
              </a:ext>
            </a:extLst>
          </p:cNvPr>
          <p:cNvSpPr/>
          <p:nvPr/>
        </p:nvSpPr>
        <p:spPr>
          <a:xfrm>
            <a:off x="3569678" y="4823122"/>
            <a:ext cx="196645" cy="19664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9" name="Conector recto 6">
            <a:extLst>
              <a:ext uri="{FF2B5EF4-FFF2-40B4-BE49-F238E27FC236}">
                <a16:creationId xmlns:a16="http://schemas.microsoft.com/office/drawing/2014/main" id="{F9F1ABE0-1A91-C148-B5F2-21518E6695EC}"/>
              </a:ext>
            </a:extLst>
          </p:cNvPr>
          <p:cNvCxnSpPr>
            <a:stCxn id="35" idx="0"/>
            <a:endCxn id="37" idx="4"/>
          </p:cNvCxnSpPr>
          <p:nvPr/>
        </p:nvCxnSpPr>
        <p:spPr>
          <a:xfrm flipV="1">
            <a:off x="3668001" y="5019767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uadroTexto 57">
            <a:extLst>
              <a:ext uri="{FF2B5EF4-FFF2-40B4-BE49-F238E27FC236}">
                <a16:creationId xmlns:a16="http://schemas.microsoft.com/office/drawing/2014/main" id="{C1C324FC-78FD-F44C-A819-2A01283F5B1F}"/>
              </a:ext>
            </a:extLst>
          </p:cNvPr>
          <p:cNvSpPr txBox="1"/>
          <p:nvPr/>
        </p:nvSpPr>
        <p:spPr>
          <a:xfrm>
            <a:off x="4382527" y="5428775"/>
            <a:ext cx="947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feat</a:t>
            </a:r>
            <a:endParaRPr lang="es-CO" dirty="0"/>
          </a:p>
        </p:txBody>
      </p:sp>
      <p:sp>
        <p:nvSpPr>
          <p:cNvPr id="41" name="Elipse 56">
            <a:extLst>
              <a:ext uri="{FF2B5EF4-FFF2-40B4-BE49-F238E27FC236}">
                <a16:creationId xmlns:a16="http://schemas.microsoft.com/office/drawing/2014/main" id="{6CCD208D-FA83-DA46-96F3-B8F2E047D756}"/>
              </a:ext>
            </a:extLst>
          </p:cNvPr>
          <p:cNvSpPr/>
          <p:nvPr/>
        </p:nvSpPr>
        <p:spPr>
          <a:xfrm>
            <a:off x="4526592" y="4586143"/>
            <a:ext cx="196645" cy="19664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3" name="Elipse 35">
            <a:extLst>
              <a:ext uri="{FF2B5EF4-FFF2-40B4-BE49-F238E27FC236}">
                <a16:creationId xmlns:a16="http://schemas.microsoft.com/office/drawing/2014/main" id="{93656140-6748-D844-82C9-89192DBA9EB6}"/>
              </a:ext>
            </a:extLst>
          </p:cNvPr>
          <p:cNvSpPr/>
          <p:nvPr/>
        </p:nvSpPr>
        <p:spPr>
          <a:xfrm>
            <a:off x="4526592" y="4165978"/>
            <a:ext cx="196645" cy="19664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44" name="Conector recto 6">
            <a:extLst>
              <a:ext uri="{FF2B5EF4-FFF2-40B4-BE49-F238E27FC236}">
                <a16:creationId xmlns:a16="http://schemas.microsoft.com/office/drawing/2014/main" id="{168F97DF-1266-4C43-B155-8648D23637BC}"/>
              </a:ext>
            </a:extLst>
          </p:cNvPr>
          <p:cNvCxnSpPr>
            <a:stCxn id="41" idx="0"/>
            <a:endCxn id="43" idx="4"/>
          </p:cNvCxnSpPr>
          <p:nvPr/>
        </p:nvCxnSpPr>
        <p:spPr>
          <a:xfrm flipV="1">
            <a:off x="4624915" y="4362623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CEC51BBB-7202-AD40-920A-E0185715E5DE}"/>
              </a:ext>
            </a:extLst>
          </p:cNvPr>
          <p:cNvCxnSpPr>
            <a:stCxn id="37" idx="6"/>
            <a:endCxn id="41" idx="4"/>
          </p:cNvCxnSpPr>
          <p:nvPr/>
        </p:nvCxnSpPr>
        <p:spPr>
          <a:xfrm flipV="1">
            <a:off x="3766323" y="4782788"/>
            <a:ext cx="858592" cy="13865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11597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Forking</a:t>
            </a:r>
            <a:r>
              <a:rPr lang="es-ES" dirty="0"/>
              <a:t> </a:t>
            </a:r>
            <a:r>
              <a:rPr lang="es-ES" dirty="0" err="1"/>
              <a:t>workflow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957" y="5009314"/>
            <a:ext cx="3241827" cy="10296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El </a:t>
            </a:r>
            <a:r>
              <a:rPr lang="es-ES" b="1" dirty="0" err="1"/>
              <a:t>upstream</a:t>
            </a:r>
            <a:r>
              <a:rPr lang="es-ES" dirty="0"/>
              <a:t> va a servir para mantener actualizada la rama master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4" name="Picture 2" descr="Resultado de imagen para github logo">
            <a:extLst>
              <a:ext uri="{FF2B5EF4-FFF2-40B4-BE49-F238E27FC236}">
                <a16:creationId xmlns:a16="http://schemas.microsoft.com/office/drawing/2014/main" id="{E9BA9C05-36B5-894E-A8D8-7FA485CB9D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38" r="19606" b="31527"/>
          <a:stretch/>
        </p:blipFill>
        <p:spPr bwMode="auto">
          <a:xfrm>
            <a:off x="9449763" y="2270669"/>
            <a:ext cx="1278193" cy="1209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esultado de imagen para user logo png">
            <a:extLst>
              <a:ext uri="{FF2B5EF4-FFF2-40B4-BE49-F238E27FC236}">
                <a16:creationId xmlns:a16="http://schemas.microsoft.com/office/drawing/2014/main" id="{0C22F3BE-B5D9-4B41-8DA9-380504C495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6206" y="1845734"/>
            <a:ext cx="498797" cy="498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6ED8012A-8B61-0840-9C87-EEF71D5EBFF2}"/>
              </a:ext>
            </a:extLst>
          </p:cNvPr>
          <p:cNvSpPr/>
          <p:nvPr/>
        </p:nvSpPr>
        <p:spPr>
          <a:xfrm>
            <a:off x="10325003" y="1936706"/>
            <a:ext cx="8306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Creador</a:t>
            </a:r>
            <a:endParaRPr lang="es-CO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3AEDB4FA-A181-9A47-AA0D-62F4EBA43224}"/>
              </a:ext>
            </a:extLst>
          </p:cNvPr>
          <p:cNvSpPr/>
          <p:nvPr/>
        </p:nvSpPr>
        <p:spPr>
          <a:xfrm>
            <a:off x="6810057" y="2463290"/>
            <a:ext cx="1067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/>
              <a:t>Contrib</a:t>
            </a:r>
            <a:r>
              <a:rPr lang="es-ES" dirty="0"/>
              <a:t> A</a:t>
            </a:r>
            <a:endParaRPr lang="es-CO" dirty="0"/>
          </a:p>
        </p:txBody>
      </p:sp>
      <p:pic>
        <p:nvPicPr>
          <p:cNvPr id="13" name="Picture 2" descr="Resultado de imagen para github logo">
            <a:extLst>
              <a:ext uri="{FF2B5EF4-FFF2-40B4-BE49-F238E27FC236}">
                <a16:creationId xmlns:a16="http://schemas.microsoft.com/office/drawing/2014/main" id="{8A1BDB04-97D7-1C48-8839-893A2DDA73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38" r="19606" b="31527"/>
          <a:stretch/>
        </p:blipFill>
        <p:spPr bwMode="auto">
          <a:xfrm>
            <a:off x="7034349" y="3118470"/>
            <a:ext cx="627652" cy="593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Resultado de imagen para user logo png">
            <a:extLst>
              <a:ext uri="{FF2B5EF4-FFF2-40B4-BE49-F238E27FC236}">
                <a16:creationId xmlns:a16="http://schemas.microsoft.com/office/drawing/2014/main" id="{323F1DD5-0965-A34F-B542-4FB5F225E8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2690" y="2819685"/>
            <a:ext cx="390969" cy="390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ángulo 9">
            <a:extLst>
              <a:ext uri="{FF2B5EF4-FFF2-40B4-BE49-F238E27FC236}">
                <a16:creationId xmlns:a16="http://schemas.microsoft.com/office/drawing/2014/main" id="{DD90D88A-7159-6244-AF25-DE74659B5026}"/>
              </a:ext>
            </a:extLst>
          </p:cNvPr>
          <p:cNvSpPr/>
          <p:nvPr/>
        </p:nvSpPr>
        <p:spPr>
          <a:xfrm>
            <a:off x="6810057" y="3769463"/>
            <a:ext cx="1067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/>
              <a:t>Contrib</a:t>
            </a:r>
            <a:r>
              <a:rPr lang="es-ES" dirty="0"/>
              <a:t> B</a:t>
            </a:r>
            <a:endParaRPr lang="es-CO" dirty="0"/>
          </a:p>
        </p:txBody>
      </p:sp>
      <p:pic>
        <p:nvPicPr>
          <p:cNvPr id="18" name="Picture 2" descr="Resultado de imagen para github logo">
            <a:extLst>
              <a:ext uri="{FF2B5EF4-FFF2-40B4-BE49-F238E27FC236}">
                <a16:creationId xmlns:a16="http://schemas.microsoft.com/office/drawing/2014/main" id="{31432410-7828-8D40-956F-1F599E02C1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38" r="19606" b="31527"/>
          <a:stretch/>
        </p:blipFill>
        <p:spPr bwMode="auto">
          <a:xfrm>
            <a:off x="7031932" y="4409944"/>
            <a:ext cx="627652" cy="593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Resultado de imagen para user logo png">
            <a:extLst>
              <a:ext uri="{FF2B5EF4-FFF2-40B4-BE49-F238E27FC236}">
                <a16:creationId xmlns:a16="http://schemas.microsoft.com/office/drawing/2014/main" id="{CFF43756-BE16-A843-A199-CE57E1182E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273" y="4111159"/>
            <a:ext cx="390969" cy="390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ángulo 9">
            <a:extLst>
              <a:ext uri="{FF2B5EF4-FFF2-40B4-BE49-F238E27FC236}">
                <a16:creationId xmlns:a16="http://schemas.microsoft.com/office/drawing/2014/main" id="{41063E96-5F3D-3644-973D-F386687F010E}"/>
              </a:ext>
            </a:extLst>
          </p:cNvPr>
          <p:cNvSpPr/>
          <p:nvPr/>
        </p:nvSpPr>
        <p:spPr>
          <a:xfrm>
            <a:off x="6810057" y="5094839"/>
            <a:ext cx="1067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/>
              <a:t>Contrib</a:t>
            </a:r>
            <a:r>
              <a:rPr lang="es-ES" dirty="0"/>
              <a:t> C</a:t>
            </a:r>
            <a:endParaRPr lang="es-CO" dirty="0"/>
          </a:p>
        </p:txBody>
      </p:sp>
      <p:pic>
        <p:nvPicPr>
          <p:cNvPr id="21" name="Picture 2" descr="Resultado de imagen para github logo">
            <a:extLst>
              <a:ext uri="{FF2B5EF4-FFF2-40B4-BE49-F238E27FC236}">
                <a16:creationId xmlns:a16="http://schemas.microsoft.com/office/drawing/2014/main" id="{4DCF77DF-56E4-424D-9914-DB7C360FFE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38" r="19606" b="31527"/>
          <a:stretch/>
        </p:blipFill>
        <p:spPr bwMode="auto">
          <a:xfrm>
            <a:off x="7031932" y="5735320"/>
            <a:ext cx="627652" cy="593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Resultado de imagen para user logo png">
            <a:extLst>
              <a:ext uri="{FF2B5EF4-FFF2-40B4-BE49-F238E27FC236}">
                <a16:creationId xmlns:a16="http://schemas.microsoft.com/office/drawing/2014/main" id="{73091776-3BDE-2640-ABB9-ADEC09F13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273" y="5436535"/>
            <a:ext cx="390969" cy="390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A9B7C9A-BE58-5E4C-BD01-1AE0910AB4D9}"/>
              </a:ext>
            </a:extLst>
          </p:cNvPr>
          <p:cNvCxnSpPr>
            <a:stCxn id="13" idx="3"/>
            <a:endCxn id="4" idx="1"/>
          </p:cNvCxnSpPr>
          <p:nvPr/>
        </p:nvCxnSpPr>
        <p:spPr>
          <a:xfrm flipV="1">
            <a:off x="7662001" y="2875387"/>
            <a:ext cx="1787762" cy="540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4368311-8D43-5F4E-ACBA-8AD8F67FC556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7659584" y="3092371"/>
            <a:ext cx="1906104" cy="1614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10DD383-2758-1241-B42B-5A54971E45D6}"/>
              </a:ext>
            </a:extLst>
          </p:cNvPr>
          <p:cNvCxnSpPr>
            <a:cxnSpLocks/>
            <a:stCxn id="21" idx="3"/>
          </p:cNvCxnSpPr>
          <p:nvPr/>
        </p:nvCxnSpPr>
        <p:spPr>
          <a:xfrm flipV="1">
            <a:off x="7659584" y="3341694"/>
            <a:ext cx="2123985" cy="2690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Actualizar el fork de un repositorio de GitHub -hackeruna.com">
            <a:extLst>
              <a:ext uri="{FF2B5EF4-FFF2-40B4-BE49-F238E27FC236}">
                <a16:creationId xmlns:a16="http://schemas.microsoft.com/office/drawing/2014/main" id="{84E225A1-CA84-0747-8104-4A36F1B855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5456" y="5815027"/>
            <a:ext cx="424711" cy="424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Actualizar el fork de un repositorio de GitHub -hackeruna.com">
            <a:extLst>
              <a:ext uri="{FF2B5EF4-FFF2-40B4-BE49-F238E27FC236}">
                <a16:creationId xmlns:a16="http://schemas.microsoft.com/office/drawing/2014/main" id="{9847A562-89CF-F448-ACDA-293F61CC35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0868" y="4494532"/>
            <a:ext cx="424711" cy="424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Actualizar el fork de un repositorio de GitHub -hackeruna.com">
            <a:extLst>
              <a:ext uri="{FF2B5EF4-FFF2-40B4-BE49-F238E27FC236}">
                <a16:creationId xmlns:a16="http://schemas.microsoft.com/office/drawing/2014/main" id="{169EBBC2-5334-B147-8302-0A59EE86F3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2672" y="3201369"/>
            <a:ext cx="424711" cy="424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ángulo 33">
            <a:extLst>
              <a:ext uri="{FF2B5EF4-FFF2-40B4-BE49-F238E27FC236}">
                <a16:creationId xmlns:a16="http://schemas.microsoft.com/office/drawing/2014/main" id="{F1AC612F-B21D-1347-ABFC-BC8A90B4458F}"/>
              </a:ext>
            </a:extLst>
          </p:cNvPr>
          <p:cNvSpPr/>
          <p:nvPr/>
        </p:nvSpPr>
        <p:spPr>
          <a:xfrm>
            <a:off x="3390338" y="3723209"/>
            <a:ext cx="1513615" cy="2112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26" name="Picture 4" descr="Resultado de imagen de git logo png&quot;">
            <a:extLst>
              <a:ext uri="{FF2B5EF4-FFF2-40B4-BE49-F238E27FC236}">
                <a16:creationId xmlns:a16="http://schemas.microsoft.com/office/drawing/2014/main" id="{B055B357-9535-E84B-ABE1-B959C869D6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6689"/>
          <a:stretch/>
        </p:blipFill>
        <p:spPr bwMode="auto">
          <a:xfrm>
            <a:off x="3610975" y="4162512"/>
            <a:ext cx="1128191" cy="1088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ctángulo 9">
            <a:extLst>
              <a:ext uri="{FF2B5EF4-FFF2-40B4-BE49-F238E27FC236}">
                <a16:creationId xmlns:a16="http://schemas.microsoft.com/office/drawing/2014/main" id="{973F953C-34C7-FE49-8B1C-BF48BF02A848}"/>
              </a:ext>
            </a:extLst>
          </p:cNvPr>
          <p:cNvSpPr/>
          <p:nvPr/>
        </p:nvSpPr>
        <p:spPr>
          <a:xfrm>
            <a:off x="3843248" y="5842716"/>
            <a:ext cx="6636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Local</a:t>
            </a:r>
            <a:endParaRPr lang="es-CO" dirty="0"/>
          </a:p>
        </p:txBody>
      </p: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C5889CF9-426B-EE45-875A-39219D12171B}"/>
              </a:ext>
            </a:extLst>
          </p:cNvPr>
          <p:cNvCxnSpPr>
            <a:cxnSpLocks/>
            <a:stCxn id="9" idx="0"/>
            <a:endCxn id="24" idx="1"/>
          </p:cNvCxnSpPr>
          <p:nvPr/>
        </p:nvCxnSpPr>
        <p:spPr>
          <a:xfrm rot="5400000" flipH="1" flipV="1">
            <a:off x="5497140" y="2551974"/>
            <a:ext cx="223781" cy="19472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EB4B9192-D05A-EE4E-A9CE-961D7253874A}"/>
              </a:ext>
            </a:extLst>
          </p:cNvPr>
          <p:cNvSpPr/>
          <p:nvPr/>
        </p:nvSpPr>
        <p:spPr>
          <a:xfrm>
            <a:off x="4506891" y="3637506"/>
            <a:ext cx="256994" cy="2569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ángulo 9">
            <a:extLst>
              <a:ext uri="{FF2B5EF4-FFF2-40B4-BE49-F238E27FC236}">
                <a16:creationId xmlns:a16="http://schemas.microsoft.com/office/drawing/2014/main" id="{C20235DE-DB50-2948-8AA8-239A584D529E}"/>
              </a:ext>
            </a:extLst>
          </p:cNvPr>
          <p:cNvSpPr/>
          <p:nvPr/>
        </p:nvSpPr>
        <p:spPr>
          <a:xfrm>
            <a:off x="4712883" y="3659174"/>
            <a:ext cx="723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/>
              <a:t>origin</a:t>
            </a:r>
            <a:endParaRPr lang="es-CO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3A8FC93-13D8-7742-BFEF-285B603E2E4D}"/>
              </a:ext>
            </a:extLst>
          </p:cNvPr>
          <p:cNvSpPr/>
          <p:nvPr/>
        </p:nvSpPr>
        <p:spPr>
          <a:xfrm>
            <a:off x="3577624" y="3631379"/>
            <a:ext cx="256994" cy="256994"/>
          </a:xfrm>
          <a:prstGeom prst="ellipse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ángulo 9">
            <a:extLst>
              <a:ext uri="{FF2B5EF4-FFF2-40B4-BE49-F238E27FC236}">
                <a16:creationId xmlns:a16="http://schemas.microsoft.com/office/drawing/2014/main" id="{85DAD8B5-F6C1-7843-8D97-CAB0A840E1FD}"/>
              </a:ext>
            </a:extLst>
          </p:cNvPr>
          <p:cNvSpPr/>
          <p:nvPr/>
        </p:nvSpPr>
        <p:spPr>
          <a:xfrm>
            <a:off x="2545687" y="3663006"/>
            <a:ext cx="10953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err="1"/>
              <a:t>upstream</a:t>
            </a:r>
            <a:endParaRPr lang="es-CO" b="1" dirty="0"/>
          </a:p>
        </p:txBody>
      </p: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70A19363-EE92-2840-9821-5D85AB03A8AA}"/>
              </a:ext>
            </a:extLst>
          </p:cNvPr>
          <p:cNvCxnSpPr>
            <a:cxnSpLocks/>
            <a:endCxn id="30" idx="0"/>
          </p:cNvCxnSpPr>
          <p:nvPr/>
        </p:nvCxnSpPr>
        <p:spPr>
          <a:xfrm rot="10800000" flipV="1">
            <a:off x="3706122" y="2463289"/>
            <a:ext cx="5859571" cy="1168090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Elipse 56">
            <a:extLst>
              <a:ext uri="{FF2B5EF4-FFF2-40B4-BE49-F238E27FC236}">
                <a16:creationId xmlns:a16="http://schemas.microsoft.com/office/drawing/2014/main" id="{54F2ACFF-02FE-6E45-83B0-154B9A4D70A8}"/>
              </a:ext>
            </a:extLst>
          </p:cNvPr>
          <p:cNvSpPr/>
          <p:nvPr/>
        </p:nvSpPr>
        <p:spPr>
          <a:xfrm>
            <a:off x="3569678" y="5243287"/>
            <a:ext cx="196645" cy="19664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6" name="CuadroTexto 57">
            <a:extLst>
              <a:ext uri="{FF2B5EF4-FFF2-40B4-BE49-F238E27FC236}">
                <a16:creationId xmlns:a16="http://schemas.microsoft.com/office/drawing/2014/main" id="{204CCB57-A248-C44B-BD96-ACEB897FB7B0}"/>
              </a:ext>
            </a:extLst>
          </p:cNvPr>
          <p:cNvSpPr txBox="1"/>
          <p:nvPr/>
        </p:nvSpPr>
        <p:spPr>
          <a:xfrm>
            <a:off x="3292868" y="5439014"/>
            <a:ext cx="947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master</a:t>
            </a:r>
            <a:endParaRPr lang="es-CO" dirty="0"/>
          </a:p>
        </p:txBody>
      </p:sp>
      <p:sp>
        <p:nvSpPr>
          <p:cNvPr id="37" name="Elipse 35">
            <a:extLst>
              <a:ext uri="{FF2B5EF4-FFF2-40B4-BE49-F238E27FC236}">
                <a16:creationId xmlns:a16="http://schemas.microsoft.com/office/drawing/2014/main" id="{43A665FA-C168-5D4F-9B5D-FFF168A240D0}"/>
              </a:ext>
            </a:extLst>
          </p:cNvPr>
          <p:cNvSpPr/>
          <p:nvPr/>
        </p:nvSpPr>
        <p:spPr>
          <a:xfrm>
            <a:off x="3569678" y="4823122"/>
            <a:ext cx="196645" cy="19664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9" name="Conector recto 6">
            <a:extLst>
              <a:ext uri="{FF2B5EF4-FFF2-40B4-BE49-F238E27FC236}">
                <a16:creationId xmlns:a16="http://schemas.microsoft.com/office/drawing/2014/main" id="{F9F1ABE0-1A91-C148-B5F2-21518E6695EC}"/>
              </a:ext>
            </a:extLst>
          </p:cNvPr>
          <p:cNvCxnSpPr>
            <a:stCxn id="35" idx="0"/>
            <a:endCxn id="37" idx="4"/>
          </p:cNvCxnSpPr>
          <p:nvPr/>
        </p:nvCxnSpPr>
        <p:spPr>
          <a:xfrm flipV="1">
            <a:off x="3668001" y="5019767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uadroTexto 57">
            <a:extLst>
              <a:ext uri="{FF2B5EF4-FFF2-40B4-BE49-F238E27FC236}">
                <a16:creationId xmlns:a16="http://schemas.microsoft.com/office/drawing/2014/main" id="{C1C324FC-78FD-F44C-A819-2A01283F5B1F}"/>
              </a:ext>
            </a:extLst>
          </p:cNvPr>
          <p:cNvSpPr txBox="1"/>
          <p:nvPr/>
        </p:nvSpPr>
        <p:spPr>
          <a:xfrm>
            <a:off x="4382527" y="5428775"/>
            <a:ext cx="947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feat</a:t>
            </a:r>
            <a:endParaRPr lang="es-CO" dirty="0"/>
          </a:p>
        </p:txBody>
      </p:sp>
      <p:sp>
        <p:nvSpPr>
          <p:cNvPr id="41" name="Elipse 56">
            <a:extLst>
              <a:ext uri="{FF2B5EF4-FFF2-40B4-BE49-F238E27FC236}">
                <a16:creationId xmlns:a16="http://schemas.microsoft.com/office/drawing/2014/main" id="{6CCD208D-FA83-DA46-96F3-B8F2E047D756}"/>
              </a:ext>
            </a:extLst>
          </p:cNvPr>
          <p:cNvSpPr/>
          <p:nvPr/>
        </p:nvSpPr>
        <p:spPr>
          <a:xfrm>
            <a:off x="4526592" y="4586143"/>
            <a:ext cx="196645" cy="19664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3" name="Elipse 35">
            <a:extLst>
              <a:ext uri="{FF2B5EF4-FFF2-40B4-BE49-F238E27FC236}">
                <a16:creationId xmlns:a16="http://schemas.microsoft.com/office/drawing/2014/main" id="{93656140-6748-D844-82C9-89192DBA9EB6}"/>
              </a:ext>
            </a:extLst>
          </p:cNvPr>
          <p:cNvSpPr/>
          <p:nvPr/>
        </p:nvSpPr>
        <p:spPr>
          <a:xfrm>
            <a:off x="4526592" y="4165978"/>
            <a:ext cx="196645" cy="19664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44" name="Conector recto 6">
            <a:extLst>
              <a:ext uri="{FF2B5EF4-FFF2-40B4-BE49-F238E27FC236}">
                <a16:creationId xmlns:a16="http://schemas.microsoft.com/office/drawing/2014/main" id="{168F97DF-1266-4C43-B155-8648D23637BC}"/>
              </a:ext>
            </a:extLst>
          </p:cNvPr>
          <p:cNvCxnSpPr>
            <a:stCxn id="41" idx="0"/>
            <a:endCxn id="43" idx="4"/>
          </p:cNvCxnSpPr>
          <p:nvPr/>
        </p:nvCxnSpPr>
        <p:spPr>
          <a:xfrm flipV="1">
            <a:off x="4624915" y="4362623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CEC51BBB-7202-AD40-920A-E0185715E5DE}"/>
              </a:ext>
            </a:extLst>
          </p:cNvPr>
          <p:cNvCxnSpPr>
            <a:stCxn id="37" idx="6"/>
            <a:endCxn id="41" idx="4"/>
          </p:cNvCxnSpPr>
          <p:nvPr/>
        </p:nvCxnSpPr>
        <p:spPr>
          <a:xfrm flipV="1">
            <a:off x="3766323" y="4782788"/>
            <a:ext cx="858592" cy="13865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1748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Forking</a:t>
            </a:r>
            <a:r>
              <a:rPr lang="es-ES" dirty="0"/>
              <a:t> </a:t>
            </a:r>
            <a:r>
              <a:rPr lang="es-ES" dirty="0" err="1"/>
              <a:t>workflow</a:t>
            </a:r>
            <a:endParaRPr lang="es-CO" dirty="0"/>
          </a:p>
        </p:txBody>
      </p:sp>
      <p:pic>
        <p:nvPicPr>
          <p:cNvPr id="4" name="Picture 2" descr="Resultado de imagen para github logo">
            <a:extLst>
              <a:ext uri="{FF2B5EF4-FFF2-40B4-BE49-F238E27FC236}">
                <a16:creationId xmlns:a16="http://schemas.microsoft.com/office/drawing/2014/main" id="{E9BA9C05-36B5-894E-A8D8-7FA485CB9D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38" r="19606" b="31527"/>
          <a:stretch/>
        </p:blipFill>
        <p:spPr bwMode="auto">
          <a:xfrm>
            <a:off x="9449763" y="2270669"/>
            <a:ext cx="1278193" cy="1209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esultado de imagen para user logo png">
            <a:extLst>
              <a:ext uri="{FF2B5EF4-FFF2-40B4-BE49-F238E27FC236}">
                <a16:creationId xmlns:a16="http://schemas.microsoft.com/office/drawing/2014/main" id="{0C22F3BE-B5D9-4B41-8DA9-380504C495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6206" y="1845734"/>
            <a:ext cx="498797" cy="498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6ED8012A-8B61-0840-9C87-EEF71D5EBFF2}"/>
              </a:ext>
            </a:extLst>
          </p:cNvPr>
          <p:cNvSpPr/>
          <p:nvPr/>
        </p:nvSpPr>
        <p:spPr>
          <a:xfrm>
            <a:off x="10325003" y="1936706"/>
            <a:ext cx="8306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Creador</a:t>
            </a:r>
            <a:endParaRPr lang="es-CO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3AEDB4FA-A181-9A47-AA0D-62F4EBA43224}"/>
              </a:ext>
            </a:extLst>
          </p:cNvPr>
          <p:cNvSpPr/>
          <p:nvPr/>
        </p:nvSpPr>
        <p:spPr>
          <a:xfrm>
            <a:off x="6810057" y="2463290"/>
            <a:ext cx="1067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/>
              <a:t>Contrib</a:t>
            </a:r>
            <a:r>
              <a:rPr lang="es-ES" dirty="0"/>
              <a:t> A</a:t>
            </a:r>
            <a:endParaRPr lang="es-CO" dirty="0"/>
          </a:p>
        </p:txBody>
      </p:sp>
      <p:pic>
        <p:nvPicPr>
          <p:cNvPr id="13" name="Picture 2" descr="Resultado de imagen para github logo">
            <a:extLst>
              <a:ext uri="{FF2B5EF4-FFF2-40B4-BE49-F238E27FC236}">
                <a16:creationId xmlns:a16="http://schemas.microsoft.com/office/drawing/2014/main" id="{8A1BDB04-97D7-1C48-8839-893A2DDA73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38" r="19606" b="31527"/>
          <a:stretch/>
        </p:blipFill>
        <p:spPr bwMode="auto">
          <a:xfrm>
            <a:off x="7034349" y="3118470"/>
            <a:ext cx="627652" cy="593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Resultado de imagen para user logo png">
            <a:extLst>
              <a:ext uri="{FF2B5EF4-FFF2-40B4-BE49-F238E27FC236}">
                <a16:creationId xmlns:a16="http://schemas.microsoft.com/office/drawing/2014/main" id="{323F1DD5-0965-A34F-B542-4FB5F225E8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2690" y="2819685"/>
            <a:ext cx="390969" cy="390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ángulo 9">
            <a:extLst>
              <a:ext uri="{FF2B5EF4-FFF2-40B4-BE49-F238E27FC236}">
                <a16:creationId xmlns:a16="http://schemas.microsoft.com/office/drawing/2014/main" id="{DD90D88A-7159-6244-AF25-DE74659B5026}"/>
              </a:ext>
            </a:extLst>
          </p:cNvPr>
          <p:cNvSpPr/>
          <p:nvPr/>
        </p:nvSpPr>
        <p:spPr>
          <a:xfrm>
            <a:off x="6810057" y="3769463"/>
            <a:ext cx="1067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/>
              <a:t>Contrib</a:t>
            </a:r>
            <a:r>
              <a:rPr lang="es-ES" dirty="0"/>
              <a:t> B</a:t>
            </a:r>
            <a:endParaRPr lang="es-CO" dirty="0"/>
          </a:p>
        </p:txBody>
      </p:sp>
      <p:pic>
        <p:nvPicPr>
          <p:cNvPr id="18" name="Picture 2" descr="Resultado de imagen para github logo">
            <a:extLst>
              <a:ext uri="{FF2B5EF4-FFF2-40B4-BE49-F238E27FC236}">
                <a16:creationId xmlns:a16="http://schemas.microsoft.com/office/drawing/2014/main" id="{31432410-7828-8D40-956F-1F599E02C1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38" r="19606" b="31527"/>
          <a:stretch/>
        </p:blipFill>
        <p:spPr bwMode="auto">
          <a:xfrm>
            <a:off x="7031932" y="4409944"/>
            <a:ext cx="627652" cy="593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Resultado de imagen para user logo png">
            <a:extLst>
              <a:ext uri="{FF2B5EF4-FFF2-40B4-BE49-F238E27FC236}">
                <a16:creationId xmlns:a16="http://schemas.microsoft.com/office/drawing/2014/main" id="{CFF43756-BE16-A843-A199-CE57E1182E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273" y="4111159"/>
            <a:ext cx="390969" cy="390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ángulo 9">
            <a:extLst>
              <a:ext uri="{FF2B5EF4-FFF2-40B4-BE49-F238E27FC236}">
                <a16:creationId xmlns:a16="http://schemas.microsoft.com/office/drawing/2014/main" id="{41063E96-5F3D-3644-973D-F386687F010E}"/>
              </a:ext>
            </a:extLst>
          </p:cNvPr>
          <p:cNvSpPr/>
          <p:nvPr/>
        </p:nvSpPr>
        <p:spPr>
          <a:xfrm>
            <a:off x="6810057" y="5094839"/>
            <a:ext cx="1067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/>
              <a:t>Contrib</a:t>
            </a:r>
            <a:r>
              <a:rPr lang="es-ES" dirty="0"/>
              <a:t> C</a:t>
            </a:r>
            <a:endParaRPr lang="es-CO" dirty="0"/>
          </a:p>
        </p:txBody>
      </p:sp>
      <p:pic>
        <p:nvPicPr>
          <p:cNvPr id="21" name="Picture 2" descr="Resultado de imagen para github logo">
            <a:extLst>
              <a:ext uri="{FF2B5EF4-FFF2-40B4-BE49-F238E27FC236}">
                <a16:creationId xmlns:a16="http://schemas.microsoft.com/office/drawing/2014/main" id="{4DCF77DF-56E4-424D-9914-DB7C360FFE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38" r="19606" b="31527"/>
          <a:stretch/>
        </p:blipFill>
        <p:spPr bwMode="auto">
          <a:xfrm>
            <a:off x="7031932" y="5735320"/>
            <a:ext cx="627652" cy="593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Resultado de imagen para user logo png">
            <a:extLst>
              <a:ext uri="{FF2B5EF4-FFF2-40B4-BE49-F238E27FC236}">
                <a16:creationId xmlns:a16="http://schemas.microsoft.com/office/drawing/2014/main" id="{73091776-3BDE-2640-ABB9-ADEC09F13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273" y="5436535"/>
            <a:ext cx="390969" cy="390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A9B7C9A-BE58-5E4C-BD01-1AE0910AB4D9}"/>
              </a:ext>
            </a:extLst>
          </p:cNvPr>
          <p:cNvCxnSpPr>
            <a:stCxn id="13" idx="3"/>
            <a:endCxn id="4" idx="1"/>
          </p:cNvCxnSpPr>
          <p:nvPr/>
        </p:nvCxnSpPr>
        <p:spPr>
          <a:xfrm flipV="1">
            <a:off x="7662001" y="2875387"/>
            <a:ext cx="1787762" cy="540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4368311-8D43-5F4E-ACBA-8AD8F67FC556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7659584" y="3092371"/>
            <a:ext cx="1906104" cy="1614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10DD383-2758-1241-B42B-5A54971E45D6}"/>
              </a:ext>
            </a:extLst>
          </p:cNvPr>
          <p:cNvCxnSpPr>
            <a:cxnSpLocks/>
            <a:stCxn id="21" idx="3"/>
          </p:cNvCxnSpPr>
          <p:nvPr/>
        </p:nvCxnSpPr>
        <p:spPr>
          <a:xfrm flipV="1">
            <a:off x="7659584" y="3341694"/>
            <a:ext cx="2123985" cy="2690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Actualizar el fork de un repositorio de GitHub -hackeruna.com">
            <a:extLst>
              <a:ext uri="{FF2B5EF4-FFF2-40B4-BE49-F238E27FC236}">
                <a16:creationId xmlns:a16="http://schemas.microsoft.com/office/drawing/2014/main" id="{84E225A1-CA84-0747-8104-4A36F1B855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5456" y="5815027"/>
            <a:ext cx="424711" cy="424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Actualizar el fork de un repositorio de GitHub -hackeruna.com">
            <a:extLst>
              <a:ext uri="{FF2B5EF4-FFF2-40B4-BE49-F238E27FC236}">
                <a16:creationId xmlns:a16="http://schemas.microsoft.com/office/drawing/2014/main" id="{9847A562-89CF-F448-ACDA-293F61CC35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0868" y="4494532"/>
            <a:ext cx="424711" cy="424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Actualizar el fork de un repositorio de GitHub -hackeruna.com">
            <a:extLst>
              <a:ext uri="{FF2B5EF4-FFF2-40B4-BE49-F238E27FC236}">
                <a16:creationId xmlns:a16="http://schemas.microsoft.com/office/drawing/2014/main" id="{169EBBC2-5334-B147-8302-0A59EE86F3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2672" y="3201369"/>
            <a:ext cx="424711" cy="424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ángulo 33">
            <a:extLst>
              <a:ext uri="{FF2B5EF4-FFF2-40B4-BE49-F238E27FC236}">
                <a16:creationId xmlns:a16="http://schemas.microsoft.com/office/drawing/2014/main" id="{F1AC612F-B21D-1347-ABFC-BC8A90B4458F}"/>
              </a:ext>
            </a:extLst>
          </p:cNvPr>
          <p:cNvSpPr/>
          <p:nvPr/>
        </p:nvSpPr>
        <p:spPr>
          <a:xfrm>
            <a:off x="3390338" y="3723209"/>
            <a:ext cx="1513615" cy="2112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26" name="Picture 4" descr="Resultado de imagen de git logo png&quot;">
            <a:extLst>
              <a:ext uri="{FF2B5EF4-FFF2-40B4-BE49-F238E27FC236}">
                <a16:creationId xmlns:a16="http://schemas.microsoft.com/office/drawing/2014/main" id="{B055B357-9535-E84B-ABE1-B959C869D6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6689"/>
          <a:stretch/>
        </p:blipFill>
        <p:spPr bwMode="auto">
          <a:xfrm>
            <a:off x="3610975" y="4162512"/>
            <a:ext cx="1128191" cy="1088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ctángulo 9">
            <a:extLst>
              <a:ext uri="{FF2B5EF4-FFF2-40B4-BE49-F238E27FC236}">
                <a16:creationId xmlns:a16="http://schemas.microsoft.com/office/drawing/2014/main" id="{973F953C-34C7-FE49-8B1C-BF48BF02A848}"/>
              </a:ext>
            </a:extLst>
          </p:cNvPr>
          <p:cNvSpPr/>
          <p:nvPr/>
        </p:nvSpPr>
        <p:spPr>
          <a:xfrm>
            <a:off x="3843248" y="5842716"/>
            <a:ext cx="6636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Local</a:t>
            </a:r>
            <a:endParaRPr lang="es-CO" dirty="0"/>
          </a:p>
        </p:txBody>
      </p: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C5889CF9-426B-EE45-875A-39219D12171B}"/>
              </a:ext>
            </a:extLst>
          </p:cNvPr>
          <p:cNvCxnSpPr>
            <a:cxnSpLocks/>
            <a:stCxn id="9" idx="0"/>
            <a:endCxn id="24" idx="1"/>
          </p:cNvCxnSpPr>
          <p:nvPr/>
        </p:nvCxnSpPr>
        <p:spPr>
          <a:xfrm rot="5400000" flipH="1" flipV="1">
            <a:off x="5497140" y="2551974"/>
            <a:ext cx="223781" cy="19472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EB4B9192-D05A-EE4E-A9CE-961D7253874A}"/>
              </a:ext>
            </a:extLst>
          </p:cNvPr>
          <p:cNvSpPr/>
          <p:nvPr/>
        </p:nvSpPr>
        <p:spPr>
          <a:xfrm>
            <a:off x="4506891" y="3637506"/>
            <a:ext cx="256994" cy="2569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ángulo 9">
            <a:extLst>
              <a:ext uri="{FF2B5EF4-FFF2-40B4-BE49-F238E27FC236}">
                <a16:creationId xmlns:a16="http://schemas.microsoft.com/office/drawing/2014/main" id="{C20235DE-DB50-2948-8AA8-239A584D529E}"/>
              </a:ext>
            </a:extLst>
          </p:cNvPr>
          <p:cNvSpPr/>
          <p:nvPr/>
        </p:nvSpPr>
        <p:spPr>
          <a:xfrm>
            <a:off x="4712883" y="3659174"/>
            <a:ext cx="723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/>
              <a:t>origin</a:t>
            </a:r>
            <a:endParaRPr lang="es-CO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3A8FC93-13D8-7742-BFEF-285B603E2E4D}"/>
              </a:ext>
            </a:extLst>
          </p:cNvPr>
          <p:cNvSpPr/>
          <p:nvPr/>
        </p:nvSpPr>
        <p:spPr>
          <a:xfrm>
            <a:off x="3577624" y="3631379"/>
            <a:ext cx="256994" cy="2569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ángulo 9">
            <a:extLst>
              <a:ext uri="{FF2B5EF4-FFF2-40B4-BE49-F238E27FC236}">
                <a16:creationId xmlns:a16="http://schemas.microsoft.com/office/drawing/2014/main" id="{85DAD8B5-F6C1-7843-8D97-CAB0A840E1FD}"/>
              </a:ext>
            </a:extLst>
          </p:cNvPr>
          <p:cNvSpPr/>
          <p:nvPr/>
        </p:nvSpPr>
        <p:spPr>
          <a:xfrm>
            <a:off x="2545687" y="3663006"/>
            <a:ext cx="10788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/>
              <a:t>upstream</a:t>
            </a:r>
            <a:endParaRPr lang="es-CO" dirty="0"/>
          </a:p>
        </p:txBody>
      </p: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70A19363-EE92-2840-9821-5D85AB03A8AA}"/>
              </a:ext>
            </a:extLst>
          </p:cNvPr>
          <p:cNvCxnSpPr>
            <a:cxnSpLocks/>
            <a:endCxn id="30" idx="0"/>
          </p:cNvCxnSpPr>
          <p:nvPr/>
        </p:nvCxnSpPr>
        <p:spPr>
          <a:xfrm rot="10800000" flipV="1">
            <a:off x="3706122" y="2463289"/>
            <a:ext cx="5859571" cy="11680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Elipse 56">
            <a:extLst>
              <a:ext uri="{FF2B5EF4-FFF2-40B4-BE49-F238E27FC236}">
                <a16:creationId xmlns:a16="http://schemas.microsoft.com/office/drawing/2014/main" id="{54F2ACFF-02FE-6E45-83B0-154B9A4D70A8}"/>
              </a:ext>
            </a:extLst>
          </p:cNvPr>
          <p:cNvSpPr/>
          <p:nvPr/>
        </p:nvSpPr>
        <p:spPr>
          <a:xfrm>
            <a:off x="3569678" y="5243287"/>
            <a:ext cx="196645" cy="19664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6" name="CuadroTexto 57">
            <a:extLst>
              <a:ext uri="{FF2B5EF4-FFF2-40B4-BE49-F238E27FC236}">
                <a16:creationId xmlns:a16="http://schemas.microsoft.com/office/drawing/2014/main" id="{204CCB57-A248-C44B-BD96-ACEB897FB7B0}"/>
              </a:ext>
            </a:extLst>
          </p:cNvPr>
          <p:cNvSpPr txBox="1"/>
          <p:nvPr/>
        </p:nvSpPr>
        <p:spPr>
          <a:xfrm>
            <a:off x="3292868" y="5439014"/>
            <a:ext cx="947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master</a:t>
            </a:r>
            <a:endParaRPr lang="es-CO" dirty="0"/>
          </a:p>
        </p:txBody>
      </p:sp>
      <p:sp>
        <p:nvSpPr>
          <p:cNvPr id="37" name="Elipse 35">
            <a:extLst>
              <a:ext uri="{FF2B5EF4-FFF2-40B4-BE49-F238E27FC236}">
                <a16:creationId xmlns:a16="http://schemas.microsoft.com/office/drawing/2014/main" id="{43A665FA-C168-5D4F-9B5D-FFF168A240D0}"/>
              </a:ext>
            </a:extLst>
          </p:cNvPr>
          <p:cNvSpPr/>
          <p:nvPr/>
        </p:nvSpPr>
        <p:spPr>
          <a:xfrm>
            <a:off x="3569678" y="4823122"/>
            <a:ext cx="196645" cy="19664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9" name="Conector recto 6">
            <a:extLst>
              <a:ext uri="{FF2B5EF4-FFF2-40B4-BE49-F238E27FC236}">
                <a16:creationId xmlns:a16="http://schemas.microsoft.com/office/drawing/2014/main" id="{F9F1ABE0-1A91-C148-B5F2-21518E6695EC}"/>
              </a:ext>
            </a:extLst>
          </p:cNvPr>
          <p:cNvCxnSpPr>
            <a:stCxn id="35" idx="0"/>
            <a:endCxn id="37" idx="4"/>
          </p:cNvCxnSpPr>
          <p:nvPr/>
        </p:nvCxnSpPr>
        <p:spPr>
          <a:xfrm flipV="1">
            <a:off x="3668001" y="5019767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uadroTexto 57">
            <a:extLst>
              <a:ext uri="{FF2B5EF4-FFF2-40B4-BE49-F238E27FC236}">
                <a16:creationId xmlns:a16="http://schemas.microsoft.com/office/drawing/2014/main" id="{C1C324FC-78FD-F44C-A819-2A01283F5B1F}"/>
              </a:ext>
            </a:extLst>
          </p:cNvPr>
          <p:cNvSpPr txBox="1"/>
          <p:nvPr/>
        </p:nvSpPr>
        <p:spPr>
          <a:xfrm>
            <a:off x="4382527" y="5428775"/>
            <a:ext cx="947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feat</a:t>
            </a:r>
            <a:endParaRPr lang="es-CO" dirty="0"/>
          </a:p>
        </p:txBody>
      </p:sp>
      <p:sp>
        <p:nvSpPr>
          <p:cNvPr id="41" name="Elipse 56">
            <a:extLst>
              <a:ext uri="{FF2B5EF4-FFF2-40B4-BE49-F238E27FC236}">
                <a16:creationId xmlns:a16="http://schemas.microsoft.com/office/drawing/2014/main" id="{6CCD208D-FA83-DA46-96F3-B8F2E047D756}"/>
              </a:ext>
            </a:extLst>
          </p:cNvPr>
          <p:cNvSpPr/>
          <p:nvPr/>
        </p:nvSpPr>
        <p:spPr>
          <a:xfrm>
            <a:off x="4526592" y="4586143"/>
            <a:ext cx="196645" cy="19664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3" name="Elipse 35">
            <a:extLst>
              <a:ext uri="{FF2B5EF4-FFF2-40B4-BE49-F238E27FC236}">
                <a16:creationId xmlns:a16="http://schemas.microsoft.com/office/drawing/2014/main" id="{93656140-6748-D844-82C9-89192DBA9EB6}"/>
              </a:ext>
            </a:extLst>
          </p:cNvPr>
          <p:cNvSpPr/>
          <p:nvPr/>
        </p:nvSpPr>
        <p:spPr>
          <a:xfrm>
            <a:off x="4526592" y="4165978"/>
            <a:ext cx="196645" cy="19664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44" name="Conector recto 6">
            <a:extLst>
              <a:ext uri="{FF2B5EF4-FFF2-40B4-BE49-F238E27FC236}">
                <a16:creationId xmlns:a16="http://schemas.microsoft.com/office/drawing/2014/main" id="{168F97DF-1266-4C43-B155-8648D23637BC}"/>
              </a:ext>
            </a:extLst>
          </p:cNvPr>
          <p:cNvCxnSpPr>
            <a:stCxn id="41" idx="0"/>
            <a:endCxn id="43" idx="4"/>
          </p:cNvCxnSpPr>
          <p:nvPr/>
        </p:nvCxnSpPr>
        <p:spPr>
          <a:xfrm flipV="1">
            <a:off x="4624915" y="4362623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CEC51BBB-7202-AD40-920A-E0185715E5DE}"/>
              </a:ext>
            </a:extLst>
          </p:cNvPr>
          <p:cNvCxnSpPr>
            <a:stCxn id="37" idx="6"/>
            <a:endCxn id="41" idx="4"/>
          </p:cNvCxnSpPr>
          <p:nvPr/>
        </p:nvCxnSpPr>
        <p:spPr>
          <a:xfrm flipV="1">
            <a:off x="3766323" y="4782788"/>
            <a:ext cx="858592" cy="13865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Marcador de contenido 2">
            <a:extLst>
              <a:ext uri="{FF2B5EF4-FFF2-40B4-BE49-F238E27FC236}">
                <a16:creationId xmlns:a16="http://schemas.microsoft.com/office/drawing/2014/main" id="{619274A1-0CB2-4244-9908-11817ED343AB}"/>
              </a:ext>
            </a:extLst>
          </p:cNvPr>
          <p:cNvSpPr txBox="1">
            <a:spLocks/>
          </p:cNvSpPr>
          <p:nvPr/>
        </p:nvSpPr>
        <p:spPr>
          <a:xfrm>
            <a:off x="83957" y="5009314"/>
            <a:ext cx="3241827" cy="102965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es-ES"/>
              <a:t>El </a:t>
            </a:r>
            <a:r>
              <a:rPr lang="es-ES" b="1"/>
              <a:t>upstream</a:t>
            </a:r>
            <a:r>
              <a:rPr lang="es-ES"/>
              <a:t> va a servir para mantener actualizada la rama master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es-ES"/>
          </a:p>
          <a:p>
            <a:pPr marL="0" indent="0">
              <a:buFont typeface="Calibri" panose="020F0502020204030204" pitchFamily="34" charset="0"/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31808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Colaboraciones	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5168766" cy="4023360"/>
          </a:xfrm>
        </p:spPr>
        <p:txBody>
          <a:bodyPr/>
          <a:lstStyle/>
          <a:p>
            <a:r>
              <a:rPr lang="es-ES" dirty="0"/>
              <a:t>Un repositorio o proyecto público puede ser visto y analizado por otros usuario y sugerir cambios</a:t>
            </a:r>
          </a:p>
          <a:p>
            <a:endParaRPr lang="es-ES" dirty="0"/>
          </a:p>
          <a:p>
            <a:r>
              <a:rPr lang="es-ES" dirty="0"/>
              <a:t>Así un proyecto puede avanzar gracias a toda la comunidad.</a:t>
            </a:r>
          </a:p>
          <a:p>
            <a:pPr marL="292608" lvl="1" indent="0">
              <a:buNone/>
            </a:pPr>
            <a:endParaRPr lang="es-ES" dirty="0"/>
          </a:p>
        </p:txBody>
      </p:sp>
      <p:pic>
        <p:nvPicPr>
          <p:cNvPr id="4" name="Picture 2" descr="Resultado de imagen para github logo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38" r="19606" b="31527"/>
          <a:stretch/>
        </p:blipFill>
        <p:spPr bwMode="auto">
          <a:xfrm>
            <a:off x="9687236" y="3368032"/>
            <a:ext cx="1278193" cy="1209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9166125" y="4685148"/>
            <a:ext cx="2320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Repositorio Público</a:t>
            </a:r>
            <a:endParaRPr lang="es-CO" dirty="0"/>
          </a:p>
        </p:txBody>
      </p:sp>
      <p:pic>
        <p:nvPicPr>
          <p:cNvPr id="6" name="Picture 2" descr="Resultado de imagen para user logo 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6932" y="2158032"/>
            <a:ext cx="498797" cy="498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Conector recto de flecha 6"/>
          <p:cNvCxnSpPr>
            <a:stCxn id="6" idx="2"/>
            <a:endCxn id="4" idx="0"/>
          </p:cNvCxnSpPr>
          <p:nvPr/>
        </p:nvCxnSpPr>
        <p:spPr>
          <a:xfrm>
            <a:off x="10326331" y="2656829"/>
            <a:ext cx="2" cy="711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ángulo 7"/>
          <p:cNvSpPr/>
          <p:nvPr/>
        </p:nvSpPr>
        <p:spPr>
          <a:xfrm>
            <a:off x="10575729" y="2249004"/>
            <a:ext cx="8306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Creador</a:t>
            </a:r>
            <a:endParaRPr lang="es-CO" dirty="0"/>
          </a:p>
        </p:txBody>
      </p:sp>
      <p:pic>
        <p:nvPicPr>
          <p:cNvPr id="9" name="Picture 2" descr="Resultado de imagen para user logo 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8777" y="2767559"/>
            <a:ext cx="498797" cy="498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ángulo 9"/>
          <p:cNvSpPr/>
          <p:nvPr/>
        </p:nvSpPr>
        <p:spPr>
          <a:xfrm>
            <a:off x="6916935" y="2464310"/>
            <a:ext cx="8624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/>
              <a:t>Usario</a:t>
            </a:r>
            <a:r>
              <a:rPr lang="es-ES" dirty="0"/>
              <a:t> A</a:t>
            </a:r>
            <a:endParaRPr lang="es-CO" dirty="0"/>
          </a:p>
        </p:txBody>
      </p:sp>
      <p:pic>
        <p:nvPicPr>
          <p:cNvPr id="11" name="Picture 2" descr="Resultado de imagen para user logo 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8777" y="3721817"/>
            <a:ext cx="498797" cy="498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ángulo 11"/>
          <p:cNvSpPr/>
          <p:nvPr/>
        </p:nvSpPr>
        <p:spPr>
          <a:xfrm>
            <a:off x="6916935" y="3397398"/>
            <a:ext cx="8723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/>
              <a:t>Usario</a:t>
            </a:r>
            <a:r>
              <a:rPr lang="es-ES" dirty="0"/>
              <a:t> B</a:t>
            </a:r>
            <a:endParaRPr lang="es-CO" dirty="0"/>
          </a:p>
        </p:txBody>
      </p:sp>
      <p:pic>
        <p:nvPicPr>
          <p:cNvPr id="13" name="Picture 2" descr="Resultado de imagen para user logo 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8777" y="4688898"/>
            <a:ext cx="498797" cy="498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ángulo 13"/>
          <p:cNvSpPr/>
          <p:nvPr/>
        </p:nvSpPr>
        <p:spPr>
          <a:xfrm>
            <a:off x="6916935" y="4385649"/>
            <a:ext cx="8819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/>
              <a:t>Usario</a:t>
            </a:r>
            <a:r>
              <a:rPr lang="es-ES" dirty="0"/>
              <a:t> C</a:t>
            </a:r>
            <a:endParaRPr lang="es-CO" dirty="0"/>
          </a:p>
        </p:txBody>
      </p:sp>
      <p:cxnSp>
        <p:nvCxnSpPr>
          <p:cNvPr id="15" name="Conector angular 14"/>
          <p:cNvCxnSpPr>
            <a:stCxn id="9" idx="3"/>
            <a:endCxn id="4" idx="1"/>
          </p:cNvCxnSpPr>
          <p:nvPr/>
        </p:nvCxnSpPr>
        <p:spPr>
          <a:xfrm>
            <a:off x="7597574" y="3016958"/>
            <a:ext cx="2089662" cy="95579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angular 15"/>
          <p:cNvCxnSpPr>
            <a:stCxn id="13" idx="3"/>
            <a:endCxn id="4" idx="1"/>
          </p:cNvCxnSpPr>
          <p:nvPr/>
        </p:nvCxnSpPr>
        <p:spPr>
          <a:xfrm flipV="1">
            <a:off x="7597574" y="3972750"/>
            <a:ext cx="2089662" cy="96554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angular 16"/>
          <p:cNvCxnSpPr>
            <a:stCxn id="11" idx="3"/>
            <a:endCxn id="4" idx="1"/>
          </p:cNvCxnSpPr>
          <p:nvPr/>
        </p:nvCxnSpPr>
        <p:spPr>
          <a:xfrm>
            <a:off x="7597574" y="3971216"/>
            <a:ext cx="2089662" cy="153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18708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Forking</a:t>
            </a:r>
            <a:r>
              <a:rPr lang="es-ES" dirty="0"/>
              <a:t> </a:t>
            </a:r>
            <a:r>
              <a:rPr lang="es-ES" dirty="0" err="1"/>
              <a:t>workflow</a:t>
            </a:r>
            <a:endParaRPr lang="es-CO" dirty="0"/>
          </a:p>
        </p:txBody>
      </p:sp>
      <p:pic>
        <p:nvPicPr>
          <p:cNvPr id="4" name="Picture 2" descr="Resultado de imagen para github logo">
            <a:extLst>
              <a:ext uri="{FF2B5EF4-FFF2-40B4-BE49-F238E27FC236}">
                <a16:creationId xmlns:a16="http://schemas.microsoft.com/office/drawing/2014/main" id="{E9BA9C05-36B5-894E-A8D8-7FA485CB9D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38" r="19606" b="31527"/>
          <a:stretch/>
        </p:blipFill>
        <p:spPr bwMode="auto">
          <a:xfrm>
            <a:off x="9449763" y="2270669"/>
            <a:ext cx="1278193" cy="1209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esultado de imagen para user logo png">
            <a:extLst>
              <a:ext uri="{FF2B5EF4-FFF2-40B4-BE49-F238E27FC236}">
                <a16:creationId xmlns:a16="http://schemas.microsoft.com/office/drawing/2014/main" id="{0C22F3BE-B5D9-4B41-8DA9-380504C495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6206" y="1845734"/>
            <a:ext cx="498797" cy="498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6ED8012A-8B61-0840-9C87-EEF71D5EBFF2}"/>
              </a:ext>
            </a:extLst>
          </p:cNvPr>
          <p:cNvSpPr/>
          <p:nvPr/>
        </p:nvSpPr>
        <p:spPr>
          <a:xfrm>
            <a:off x="10325003" y="1936706"/>
            <a:ext cx="8306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Creador</a:t>
            </a:r>
            <a:endParaRPr lang="es-CO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3AEDB4FA-A181-9A47-AA0D-62F4EBA43224}"/>
              </a:ext>
            </a:extLst>
          </p:cNvPr>
          <p:cNvSpPr/>
          <p:nvPr/>
        </p:nvSpPr>
        <p:spPr>
          <a:xfrm>
            <a:off x="6810057" y="2463290"/>
            <a:ext cx="1067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/>
              <a:t>Contrib</a:t>
            </a:r>
            <a:r>
              <a:rPr lang="es-ES" dirty="0"/>
              <a:t> A</a:t>
            </a:r>
            <a:endParaRPr lang="es-CO" dirty="0"/>
          </a:p>
        </p:txBody>
      </p:sp>
      <p:pic>
        <p:nvPicPr>
          <p:cNvPr id="13" name="Picture 2" descr="Resultado de imagen para github logo">
            <a:extLst>
              <a:ext uri="{FF2B5EF4-FFF2-40B4-BE49-F238E27FC236}">
                <a16:creationId xmlns:a16="http://schemas.microsoft.com/office/drawing/2014/main" id="{8A1BDB04-97D7-1C48-8839-893A2DDA73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38" r="19606" b="31527"/>
          <a:stretch/>
        </p:blipFill>
        <p:spPr bwMode="auto">
          <a:xfrm>
            <a:off x="7034349" y="3118470"/>
            <a:ext cx="627652" cy="593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Resultado de imagen para user logo png">
            <a:extLst>
              <a:ext uri="{FF2B5EF4-FFF2-40B4-BE49-F238E27FC236}">
                <a16:creationId xmlns:a16="http://schemas.microsoft.com/office/drawing/2014/main" id="{323F1DD5-0965-A34F-B542-4FB5F225E8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2690" y="2819685"/>
            <a:ext cx="390969" cy="390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ángulo 9">
            <a:extLst>
              <a:ext uri="{FF2B5EF4-FFF2-40B4-BE49-F238E27FC236}">
                <a16:creationId xmlns:a16="http://schemas.microsoft.com/office/drawing/2014/main" id="{DD90D88A-7159-6244-AF25-DE74659B5026}"/>
              </a:ext>
            </a:extLst>
          </p:cNvPr>
          <p:cNvSpPr/>
          <p:nvPr/>
        </p:nvSpPr>
        <p:spPr>
          <a:xfrm>
            <a:off x="6810057" y="3769463"/>
            <a:ext cx="1067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/>
              <a:t>Contrib</a:t>
            </a:r>
            <a:r>
              <a:rPr lang="es-ES" dirty="0"/>
              <a:t> B</a:t>
            </a:r>
            <a:endParaRPr lang="es-CO" dirty="0"/>
          </a:p>
        </p:txBody>
      </p:sp>
      <p:pic>
        <p:nvPicPr>
          <p:cNvPr id="18" name="Picture 2" descr="Resultado de imagen para github logo">
            <a:extLst>
              <a:ext uri="{FF2B5EF4-FFF2-40B4-BE49-F238E27FC236}">
                <a16:creationId xmlns:a16="http://schemas.microsoft.com/office/drawing/2014/main" id="{31432410-7828-8D40-956F-1F599E02C1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38" r="19606" b="31527"/>
          <a:stretch/>
        </p:blipFill>
        <p:spPr bwMode="auto">
          <a:xfrm>
            <a:off x="7031932" y="4409944"/>
            <a:ext cx="627652" cy="593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Resultado de imagen para user logo png">
            <a:extLst>
              <a:ext uri="{FF2B5EF4-FFF2-40B4-BE49-F238E27FC236}">
                <a16:creationId xmlns:a16="http://schemas.microsoft.com/office/drawing/2014/main" id="{CFF43756-BE16-A843-A199-CE57E1182E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273" y="4111159"/>
            <a:ext cx="390969" cy="390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ángulo 9">
            <a:extLst>
              <a:ext uri="{FF2B5EF4-FFF2-40B4-BE49-F238E27FC236}">
                <a16:creationId xmlns:a16="http://schemas.microsoft.com/office/drawing/2014/main" id="{41063E96-5F3D-3644-973D-F386687F010E}"/>
              </a:ext>
            </a:extLst>
          </p:cNvPr>
          <p:cNvSpPr/>
          <p:nvPr/>
        </p:nvSpPr>
        <p:spPr>
          <a:xfrm>
            <a:off x="6810057" y="5094839"/>
            <a:ext cx="1067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/>
              <a:t>Contrib</a:t>
            </a:r>
            <a:r>
              <a:rPr lang="es-ES" dirty="0"/>
              <a:t> C</a:t>
            </a:r>
            <a:endParaRPr lang="es-CO" dirty="0"/>
          </a:p>
        </p:txBody>
      </p:sp>
      <p:pic>
        <p:nvPicPr>
          <p:cNvPr id="21" name="Picture 2" descr="Resultado de imagen para github logo">
            <a:extLst>
              <a:ext uri="{FF2B5EF4-FFF2-40B4-BE49-F238E27FC236}">
                <a16:creationId xmlns:a16="http://schemas.microsoft.com/office/drawing/2014/main" id="{4DCF77DF-56E4-424D-9914-DB7C360FFE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38" r="19606" b="31527"/>
          <a:stretch/>
        </p:blipFill>
        <p:spPr bwMode="auto">
          <a:xfrm>
            <a:off x="7031932" y="5735320"/>
            <a:ext cx="627652" cy="593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Resultado de imagen para user logo png">
            <a:extLst>
              <a:ext uri="{FF2B5EF4-FFF2-40B4-BE49-F238E27FC236}">
                <a16:creationId xmlns:a16="http://schemas.microsoft.com/office/drawing/2014/main" id="{73091776-3BDE-2640-ABB9-ADEC09F13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273" y="5436535"/>
            <a:ext cx="390969" cy="390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A9B7C9A-BE58-5E4C-BD01-1AE0910AB4D9}"/>
              </a:ext>
            </a:extLst>
          </p:cNvPr>
          <p:cNvCxnSpPr>
            <a:stCxn id="13" idx="3"/>
            <a:endCxn id="4" idx="1"/>
          </p:cNvCxnSpPr>
          <p:nvPr/>
        </p:nvCxnSpPr>
        <p:spPr>
          <a:xfrm flipV="1">
            <a:off x="7662001" y="2875387"/>
            <a:ext cx="1787762" cy="540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4368311-8D43-5F4E-ACBA-8AD8F67FC556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7659584" y="3092371"/>
            <a:ext cx="1906104" cy="1614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10DD383-2758-1241-B42B-5A54971E45D6}"/>
              </a:ext>
            </a:extLst>
          </p:cNvPr>
          <p:cNvCxnSpPr>
            <a:cxnSpLocks/>
            <a:stCxn id="21" idx="3"/>
          </p:cNvCxnSpPr>
          <p:nvPr/>
        </p:nvCxnSpPr>
        <p:spPr>
          <a:xfrm flipV="1">
            <a:off x="7659584" y="3341694"/>
            <a:ext cx="2123985" cy="2690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Actualizar el fork de un repositorio de GitHub -hackeruna.com">
            <a:extLst>
              <a:ext uri="{FF2B5EF4-FFF2-40B4-BE49-F238E27FC236}">
                <a16:creationId xmlns:a16="http://schemas.microsoft.com/office/drawing/2014/main" id="{84E225A1-CA84-0747-8104-4A36F1B855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5456" y="5815027"/>
            <a:ext cx="424711" cy="424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Actualizar el fork de un repositorio de GitHub -hackeruna.com">
            <a:extLst>
              <a:ext uri="{FF2B5EF4-FFF2-40B4-BE49-F238E27FC236}">
                <a16:creationId xmlns:a16="http://schemas.microsoft.com/office/drawing/2014/main" id="{9847A562-89CF-F448-ACDA-293F61CC35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0868" y="4494532"/>
            <a:ext cx="424711" cy="424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Actualizar el fork de un repositorio de GitHub -hackeruna.com">
            <a:extLst>
              <a:ext uri="{FF2B5EF4-FFF2-40B4-BE49-F238E27FC236}">
                <a16:creationId xmlns:a16="http://schemas.microsoft.com/office/drawing/2014/main" id="{169EBBC2-5334-B147-8302-0A59EE86F3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2672" y="3201369"/>
            <a:ext cx="424711" cy="424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ángulo 33">
            <a:extLst>
              <a:ext uri="{FF2B5EF4-FFF2-40B4-BE49-F238E27FC236}">
                <a16:creationId xmlns:a16="http://schemas.microsoft.com/office/drawing/2014/main" id="{F1AC612F-B21D-1347-ABFC-BC8A90B4458F}"/>
              </a:ext>
            </a:extLst>
          </p:cNvPr>
          <p:cNvSpPr/>
          <p:nvPr/>
        </p:nvSpPr>
        <p:spPr>
          <a:xfrm>
            <a:off x="3390338" y="3723209"/>
            <a:ext cx="1513615" cy="2112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26" name="Picture 4" descr="Resultado de imagen de git logo png&quot;">
            <a:extLst>
              <a:ext uri="{FF2B5EF4-FFF2-40B4-BE49-F238E27FC236}">
                <a16:creationId xmlns:a16="http://schemas.microsoft.com/office/drawing/2014/main" id="{B055B357-9535-E84B-ABE1-B959C869D6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6689"/>
          <a:stretch/>
        </p:blipFill>
        <p:spPr bwMode="auto">
          <a:xfrm>
            <a:off x="3610975" y="4162512"/>
            <a:ext cx="1128191" cy="1088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ctángulo 9">
            <a:extLst>
              <a:ext uri="{FF2B5EF4-FFF2-40B4-BE49-F238E27FC236}">
                <a16:creationId xmlns:a16="http://schemas.microsoft.com/office/drawing/2014/main" id="{973F953C-34C7-FE49-8B1C-BF48BF02A848}"/>
              </a:ext>
            </a:extLst>
          </p:cNvPr>
          <p:cNvSpPr/>
          <p:nvPr/>
        </p:nvSpPr>
        <p:spPr>
          <a:xfrm>
            <a:off x="3843248" y="5842716"/>
            <a:ext cx="6636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Local</a:t>
            </a:r>
            <a:endParaRPr lang="es-CO" dirty="0"/>
          </a:p>
        </p:txBody>
      </p: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C5889CF9-426B-EE45-875A-39219D12171B}"/>
              </a:ext>
            </a:extLst>
          </p:cNvPr>
          <p:cNvCxnSpPr>
            <a:cxnSpLocks/>
            <a:stCxn id="9" idx="0"/>
            <a:endCxn id="24" idx="1"/>
          </p:cNvCxnSpPr>
          <p:nvPr/>
        </p:nvCxnSpPr>
        <p:spPr>
          <a:xfrm rot="5400000" flipH="1" flipV="1">
            <a:off x="5497140" y="2551974"/>
            <a:ext cx="223781" cy="19472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EB4B9192-D05A-EE4E-A9CE-961D7253874A}"/>
              </a:ext>
            </a:extLst>
          </p:cNvPr>
          <p:cNvSpPr/>
          <p:nvPr/>
        </p:nvSpPr>
        <p:spPr>
          <a:xfrm>
            <a:off x="4506891" y="3637506"/>
            <a:ext cx="256994" cy="2569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ángulo 9">
            <a:extLst>
              <a:ext uri="{FF2B5EF4-FFF2-40B4-BE49-F238E27FC236}">
                <a16:creationId xmlns:a16="http://schemas.microsoft.com/office/drawing/2014/main" id="{C20235DE-DB50-2948-8AA8-239A584D529E}"/>
              </a:ext>
            </a:extLst>
          </p:cNvPr>
          <p:cNvSpPr/>
          <p:nvPr/>
        </p:nvSpPr>
        <p:spPr>
          <a:xfrm>
            <a:off x="4712883" y="3659174"/>
            <a:ext cx="723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/>
              <a:t>origin</a:t>
            </a:r>
            <a:endParaRPr lang="es-CO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3A8FC93-13D8-7742-BFEF-285B603E2E4D}"/>
              </a:ext>
            </a:extLst>
          </p:cNvPr>
          <p:cNvSpPr/>
          <p:nvPr/>
        </p:nvSpPr>
        <p:spPr>
          <a:xfrm>
            <a:off x="3577624" y="3631379"/>
            <a:ext cx="256994" cy="2569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ángulo 9">
            <a:extLst>
              <a:ext uri="{FF2B5EF4-FFF2-40B4-BE49-F238E27FC236}">
                <a16:creationId xmlns:a16="http://schemas.microsoft.com/office/drawing/2014/main" id="{85DAD8B5-F6C1-7843-8D97-CAB0A840E1FD}"/>
              </a:ext>
            </a:extLst>
          </p:cNvPr>
          <p:cNvSpPr/>
          <p:nvPr/>
        </p:nvSpPr>
        <p:spPr>
          <a:xfrm>
            <a:off x="2545687" y="3663006"/>
            <a:ext cx="10788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/>
              <a:t>upstream</a:t>
            </a:r>
            <a:endParaRPr lang="es-CO" dirty="0"/>
          </a:p>
        </p:txBody>
      </p: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70A19363-EE92-2840-9821-5D85AB03A8AA}"/>
              </a:ext>
            </a:extLst>
          </p:cNvPr>
          <p:cNvCxnSpPr>
            <a:cxnSpLocks/>
            <a:endCxn id="30" idx="0"/>
          </p:cNvCxnSpPr>
          <p:nvPr/>
        </p:nvCxnSpPr>
        <p:spPr>
          <a:xfrm rot="10800000" flipV="1">
            <a:off x="3706122" y="2463289"/>
            <a:ext cx="5859571" cy="11680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Elipse 56">
            <a:extLst>
              <a:ext uri="{FF2B5EF4-FFF2-40B4-BE49-F238E27FC236}">
                <a16:creationId xmlns:a16="http://schemas.microsoft.com/office/drawing/2014/main" id="{54F2ACFF-02FE-6E45-83B0-154B9A4D70A8}"/>
              </a:ext>
            </a:extLst>
          </p:cNvPr>
          <p:cNvSpPr/>
          <p:nvPr/>
        </p:nvSpPr>
        <p:spPr>
          <a:xfrm>
            <a:off x="3569678" y="5243287"/>
            <a:ext cx="196645" cy="19664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6" name="CuadroTexto 57">
            <a:extLst>
              <a:ext uri="{FF2B5EF4-FFF2-40B4-BE49-F238E27FC236}">
                <a16:creationId xmlns:a16="http://schemas.microsoft.com/office/drawing/2014/main" id="{204CCB57-A248-C44B-BD96-ACEB897FB7B0}"/>
              </a:ext>
            </a:extLst>
          </p:cNvPr>
          <p:cNvSpPr txBox="1"/>
          <p:nvPr/>
        </p:nvSpPr>
        <p:spPr>
          <a:xfrm>
            <a:off x="3292868" y="5439014"/>
            <a:ext cx="947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master</a:t>
            </a:r>
            <a:endParaRPr lang="es-CO" dirty="0"/>
          </a:p>
        </p:txBody>
      </p:sp>
      <p:sp>
        <p:nvSpPr>
          <p:cNvPr id="37" name="Elipse 35">
            <a:extLst>
              <a:ext uri="{FF2B5EF4-FFF2-40B4-BE49-F238E27FC236}">
                <a16:creationId xmlns:a16="http://schemas.microsoft.com/office/drawing/2014/main" id="{43A665FA-C168-5D4F-9B5D-FFF168A240D0}"/>
              </a:ext>
            </a:extLst>
          </p:cNvPr>
          <p:cNvSpPr/>
          <p:nvPr/>
        </p:nvSpPr>
        <p:spPr>
          <a:xfrm>
            <a:off x="3569678" y="4823122"/>
            <a:ext cx="196645" cy="19664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9" name="Conector recto 6">
            <a:extLst>
              <a:ext uri="{FF2B5EF4-FFF2-40B4-BE49-F238E27FC236}">
                <a16:creationId xmlns:a16="http://schemas.microsoft.com/office/drawing/2014/main" id="{F9F1ABE0-1A91-C148-B5F2-21518E6695EC}"/>
              </a:ext>
            </a:extLst>
          </p:cNvPr>
          <p:cNvCxnSpPr>
            <a:stCxn id="35" idx="0"/>
            <a:endCxn id="37" idx="4"/>
          </p:cNvCxnSpPr>
          <p:nvPr/>
        </p:nvCxnSpPr>
        <p:spPr>
          <a:xfrm flipV="1">
            <a:off x="3668001" y="5019767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uadroTexto 57">
            <a:extLst>
              <a:ext uri="{FF2B5EF4-FFF2-40B4-BE49-F238E27FC236}">
                <a16:creationId xmlns:a16="http://schemas.microsoft.com/office/drawing/2014/main" id="{C1C324FC-78FD-F44C-A819-2A01283F5B1F}"/>
              </a:ext>
            </a:extLst>
          </p:cNvPr>
          <p:cNvSpPr txBox="1"/>
          <p:nvPr/>
        </p:nvSpPr>
        <p:spPr>
          <a:xfrm>
            <a:off x="4382527" y="5428775"/>
            <a:ext cx="947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feat</a:t>
            </a:r>
            <a:endParaRPr lang="es-CO" dirty="0"/>
          </a:p>
        </p:txBody>
      </p:sp>
      <p:sp>
        <p:nvSpPr>
          <p:cNvPr id="41" name="Elipse 56">
            <a:extLst>
              <a:ext uri="{FF2B5EF4-FFF2-40B4-BE49-F238E27FC236}">
                <a16:creationId xmlns:a16="http://schemas.microsoft.com/office/drawing/2014/main" id="{6CCD208D-FA83-DA46-96F3-B8F2E047D756}"/>
              </a:ext>
            </a:extLst>
          </p:cNvPr>
          <p:cNvSpPr/>
          <p:nvPr/>
        </p:nvSpPr>
        <p:spPr>
          <a:xfrm>
            <a:off x="4526592" y="4586143"/>
            <a:ext cx="196645" cy="19664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3" name="Elipse 35">
            <a:extLst>
              <a:ext uri="{FF2B5EF4-FFF2-40B4-BE49-F238E27FC236}">
                <a16:creationId xmlns:a16="http://schemas.microsoft.com/office/drawing/2014/main" id="{93656140-6748-D844-82C9-89192DBA9EB6}"/>
              </a:ext>
            </a:extLst>
          </p:cNvPr>
          <p:cNvSpPr/>
          <p:nvPr/>
        </p:nvSpPr>
        <p:spPr>
          <a:xfrm>
            <a:off x="4526592" y="4165978"/>
            <a:ext cx="196645" cy="19664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44" name="Conector recto 6">
            <a:extLst>
              <a:ext uri="{FF2B5EF4-FFF2-40B4-BE49-F238E27FC236}">
                <a16:creationId xmlns:a16="http://schemas.microsoft.com/office/drawing/2014/main" id="{168F97DF-1266-4C43-B155-8648D23637BC}"/>
              </a:ext>
            </a:extLst>
          </p:cNvPr>
          <p:cNvCxnSpPr>
            <a:stCxn id="41" idx="0"/>
            <a:endCxn id="43" idx="4"/>
          </p:cNvCxnSpPr>
          <p:nvPr/>
        </p:nvCxnSpPr>
        <p:spPr>
          <a:xfrm flipV="1">
            <a:off x="4624915" y="4362623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CEC51BBB-7202-AD40-920A-E0185715E5DE}"/>
              </a:ext>
            </a:extLst>
          </p:cNvPr>
          <p:cNvCxnSpPr>
            <a:stCxn id="37" idx="6"/>
            <a:endCxn id="41" idx="4"/>
          </p:cNvCxnSpPr>
          <p:nvPr/>
        </p:nvCxnSpPr>
        <p:spPr>
          <a:xfrm flipV="1">
            <a:off x="3766323" y="4782788"/>
            <a:ext cx="858592" cy="13865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Marcador de contenido 2">
            <a:extLst>
              <a:ext uri="{FF2B5EF4-FFF2-40B4-BE49-F238E27FC236}">
                <a16:creationId xmlns:a16="http://schemas.microsoft.com/office/drawing/2014/main" id="{619274A1-0CB2-4244-9908-11817ED343AB}"/>
              </a:ext>
            </a:extLst>
          </p:cNvPr>
          <p:cNvSpPr txBox="1">
            <a:spLocks/>
          </p:cNvSpPr>
          <p:nvPr/>
        </p:nvSpPr>
        <p:spPr>
          <a:xfrm>
            <a:off x="83957" y="5009314"/>
            <a:ext cx="3241827" cy="102965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es-ES" dirty="0"/>
              <a:t>La rama </a:t>
            </a:r>
            <a:r>
              <a:rPr lang="es-ES" b="1" dirty="0" err="1"/>
              <a:t>origin</a:t>
            </a:r>
            <a:r>
              <a:rPr lang="es-ES" dirty="0"/>
              <a:t> va a servir para subir nuestras ramas al repositorio FORK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es-ES" dirty="0"/>
          </a:p>
          <a:p>
            <a:pPr marL="0" indent="0">
              <a:buFont typeface="Calibri" panose="020F0502020204030204" pitchFamily="34" charset="0"/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787629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Forking</a:t>
            </a:r>
            <a:r>
              <a:rPr lang="es-ES" dirty="0"/>
              <a:t> </a:t>
            </a:r>
            <a:r>
              <a:rPr lang="es-ES" dirty="0" err="1"/>
              <a:t>workflow</a:t>
            </a:r>
            <a:endParaRPr lang="es-CO" dirty="0"/>
          </a:p>
        </p:txBody>
      </p:sp>
      <p:pic>
        <p:nvPicPr>
          <p:cNvPr id="4" name="Picture 2" descr="Resultado de imagen para github logo">
            <a:extLst>
              <a:ext uri="{FF2B5EF4-FFF2-40B4-BE49-F238E27FC236}">
                <a16:creationId xmlns:a16="http://schemas.microsoft.com/office/drawing/2014/main" id="{E9BA9C05-36B5-894E-A8D8-7FA485CB9D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38" r="19606" b="31527"/>
          <a:stretch/>
        </p:blipFill>
        <p:spPr bwMode="auto">
          <a:xfrm>
            <a:off x="9449763" y="2270669"/>
            <a:ext cx="1278193" cy="1209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esultado de imagen para user logo png">
            <a:extLst>
              <a:ext uri="{FF2B5EF4-FFF2-40B4-BE49-F238E27FC236}">
                <a16:creationId xmlns:a16="http://schemas.microsoft.com/office/drawing/2014/main" id="{0C22F3BE-B5D9-4B41-8DA9-380504C495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6206" y="1845734"/>
            <a:ext cx="498797" cy="498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6ED8012A-8B61-0840-9C87-EEF71D5EBFF2}"/>
              </a:ext>
            </a:extLst>
          </p:cNvPr>
          <p:cNvSpPr/>
          <p:nvPr/>
        </p:nvSpPr>
        <p:spPr>
          <a:xfrm>
            <a:off x="10325003" y="1936706"/>
            <a:ext cx="8306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Creador</a:t>
            </a:r>
            <a:endParaRPr lang="es-CO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3AEDB4FA-A181-9A47-AA0D-62F4EBA43224}"/>
              </a:ext>
            </a:extLst>
          </p:cNvPr>
          <p:cNvSpPr/>
          <p:nvPr/>
        </p:nvSpPr>
        <p:spPr>
          <a:xfrm>
            <a:off x="6810057" y="2463290"/>
            <a:ext cx="1067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/>
              <a:t>Contrib</a:t>
            </a:r>
            <a:r>
              <a:rPr lang="es-ES" dirty="0"/>
              <a:t> A</a:t>
            </a:r>
            <a:endParaRPr lang="es-CO" dirty="0"/>
          </a:p>
        </p:txBody>
      </p:sp>
      <p:pic>
        <p:nvPicPr>
          <p:cNvPr id="13" name="Picture 2" descr="Resultado de imagen para github logo">
            <a:extLst>
              <a:ext uri="{FF2B5EF4-FFF2-40B4-BE49-F238E27FC236}">
                <a16:creationId xmlns:a16="http://schemas.microsoft.com/office/drawing/2014/main" id="{8A1BDB04-97D7-1C48-8839-893A2DDA73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38" r="19606" b="31527"/>
          <a:stretch/>
        </p:blipFill>
        <p:spPr bwMode="auto">
          <a:xfrm>
            <a:off x="7034349" y="3118470"/>
            <a:ext cx="627652" cy="593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Resultado de imagen para user logo png">
            <a:extLst>
              <a:ext uri="{FF2B5EF4-FFF2-40B4-BE49-F238E27FC236}">
                <a16:creationId xmlns:a16="http://schemas.microsoft.com/office/drawing/2014/main" id="{323F1DD5-0965-A34F-B542-4FB5F225E8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2690" y="2819685"/>
            <a:ext cx="390969" cy="390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ángulo 9">
            <a:extLst>
              <a:ext uri="{FF2B5EF4-FFF2-40B4-BE49-F238E27FC236}">
                <a16:creationId xmlns:a16="http://schemas.microsoft.com/office/drawing/2014/main" id="{DD90D88A-7159-6244-AF25-DE74659B5026}"/>
              </a:ext>
            </a:extLst>
          </p:cNvPr>
          <p:cNvSpPr/>
          <p:nvPr/>
        </p:nvSpPr>
        <p:spPr>
          <a:xfrm>
            <a:off x="6810057" y="3769463"/>
            <a:ext cx="1067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/>
              <a:t>Contrib</a:t>
            </a:r>
            <a:r>
              <a:rPr lang="es-ES" dirty="0"/>
              <a:t> B</a:t>
            </a:r>
            <a:endParaRPr lang="es-CO" dirty="0"/>
          </a:p>
        </p:txBody>
      </p:sp>
      <p:pic>
        <p:nvPicPr>
          <p:cNvPr id="18" name="Picture 2" descr="Resultado de imagen para github logo">
            <a:extLst>
              <a:ext uri="{FF2B5EF4-FFF2-40B4-BE49-F238E27FC236}">
                <a16:creationId xmlns:a16="http://schemas.microsoft.com/office/drawing/2014/main" id="{31432410-7828-8D40-956F-1F599E02C1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38" r="19606" b="31527"/>
          <a:stretch/>
        </p:blipFill>
        <p:spPr bwMode="auto">
          <a:xfrm>
            <a:off x="7031932" y="4409944"/>
            <a:ext cx="627652" cy="593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Resultado de imagen para user logo png">
            <a:extLst>
              <a:ext uri="{FF2B5EF4-FFF2-40B4-BE49-F238E27FC236}">
                <a16:creationId xmlns:a16="http://schemas.microsoft.com/office/drawing/2014/main" id="{CFF43756-BE16-A843-A199-CE57E1182E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273" y="4111159"/>
            <a:ext cx="390969" cy="390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ángulo 9">
            <a:extLst>
              <a:ext uri="{FF2B5EF4-FFF2-40B4-BE49-F238E27FC236}">
                <a16:creationId xmlns:a16="http://schemas.microsoft.com/office/drawing/2014/main" id="{41063E96-5F3D-3644-973D-F386687F010E}"/>
              </a:ext>
            </a:extLst>
          </p:cNvPr>
          <p:cNvSpPr/>
          <p:nvPr/>
        </p:nvSpPr>
        <p:spPr>
          <a:xfrm>
            <a:off x="6810057" y="5094839"/>
            <a:ext cx="1067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/>
              <a:t>Contrib</a:t>
            </a:r>
            <a:r>
              <a:rPr lang="es-ES" dirty="0"/>
              <a:t> C</a:t>
            </a:r>
            <a:endParaRPr lang="es-CO" dirty="0"/>
          </a:p>
        </p:txBody>
      </p:sp>
      <p:pic>
        <p:nvPicPr>
          <p:cNvPr id="21" name="Picture 2" descr="Resultado de imagen para github logo">
            <a:extLst>
              <a:ext uri="{FF2B5EF4-FFF2-40B4-BE49-F238E27FC236}">
                <a16:creationId xmlns:a16="http://schemas.microsoft.com/office/drawing/2014/main" id="{4DCF77DF-56E4-424D-9914-DB7C360FFE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38" r="19606" b="31527"/>
          <a:stretch/>
        </p:blipFill>
        <p:spPr bwMode="auto">
          <a:xfrm>
            <a:off x="7031932" y="5735320"/>
            <a:ext cx="627652" cy="593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Resultado de imagen para user logo png">
            <a:extLst>
              <a:ext uri="{FF2B5EF4-FFF2-40B4-BE49-F238E27FC236}">
                <a16:creationId xmlns:a16="http://schemas.microsoft.com/office/drawing/2014/main" id="{73091776-3BDE-2640-ABB9-ADEC09F13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273" y="5436535"/>
            <a:ext cx="390969" cy="390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A9B7C9A-BE58-5E4C-BD01-1AE0910AB4D9}"/>
              </a:ext>
            </a:extLst>
          </p:cNvPr>
          <p:cNvCxnSpPr>
            <a:stCxn id="13" idx="3"/>
            <a:endCxn id="4" idx="1"/>
          </p:cNvCxnSpPr>
          <p:nvPr/>
        </p:nvCxnSpPr>
        <p:spPr>
          <a:xfrm flipV="1">
            <a:off x="7662001" y="2875387"/>
            <a:ext cx="1787762" cy="540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4368311-8D43-5F4E-ACBA-8AD8F67FC556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7659584" y="3092371"/>
            <a:ext cx="1906104" cy="1614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10DD383-2758-1241-B42B-5A54971E45D6}"/>
              </a:ext>
            </a:extLst>
          </p:cNvPr>
          <p:cNvCxnSpPr>
            <a:cxnSpLocks/>
            <a:stCxn id="21" idx="3"/>
          </p:cNvCxnSpPr>
          <p:nvPr/>
        </p:nvCxnSpPr>
        <p:spPr>
          <a:xfrm flipV="1">
            <a:off x="7659584" y="3341694"/>
            <a:ext cx="2123985" cy="2690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Actualizar el fork de un repositorio de GitHub -hackeruna.com">
            <a:extLst>
              <a:ext uri="{FF2B5EF4-FFF2-40B4-BE49-F238E27FC236}">
                <a16:creationId xmlns:a16="http://schemas.microsoft.com/office/drawing/2014/main" id="{84E225A1-CA84-0747-8104-4A36F1B855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5456" y="5815027"/>
            <a:ext cx="424711" cy="424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Actualizar el fork de un repositorio de GitHub -hackeruna.com">
            <a:extLst>
              <a:ext uri="{FF2B5EF4-FFF2-40B4-BE49-F238E27FC236}">
                <a16:creationId xmlns:a16="http://schemas.microsoft.com/office/drawing/2014/main" id="{9847A562-89CF-F448-ACDA-293F61CC35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0868" y="4494532"/>
            <a:ext cx="424711" cy="424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Actualizar el fork de un repositorio de GitHub -hackeruna.com">
            <a:extLst>
              <a:ext uri="{FF2B5EF4-FFF2-40B4-BE49-F238E27FC236}">
                <a16:creationId xmlns:a16="http://schemas.microsoft.com/office/drawing/2014/main" id="{169EBBC2-5334-B147-8302-0A59EE86F3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2672" y="3201369"/>
            <a:ext cx="424711" cy="424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ángulo 33">
            <a:extLst>
              <a:ext uri="{FF2B5EF4-FFF2-40B4-BE49-F238E27FC236}">
                <a16:creationId xmlns:a16="http://schemas.microsoft.com/office/drawing/2014/main" id="{F1AC612F-B21D-1347-ABFC-BC8A90B4458F}"/>
              </a:ext>
            </a:extLst>
          </p:cNvPr>
          <p:cNvSpPr/>
          <p:nvPr/>
        </p:nvSpPr>
        <p:spPr>
          <a:xfrm>
            <a:off x="3390338" y="3723209"/>
            <a:ext cx="1513615" cy="2112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26" name="Picture 4" descr="Resultado de imagen de git logo png&quot;">
            <a:extLst>
              <a:ext uri="{FF2B5EF4-FFF2-40B4-BE49-F238E27FC236}">
                <a16:creationId xmlns:a16="http://schemas.microsoft.com/office/drawing/2014/main" id="{B055B357-9535-E84B-ABE1-B959C869D6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6689"/>
          <a:stretch/>
        </p:blipFill>
        <p:spPr bwMode="auto">
          <a:xfrm>
            <a:off x="3610975" y="4162512"/>
            <a:ext cx="1128191" cy="1088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ctángulo 9">
            <a:extLst>
              <a:ext uri="{FF2B5EF4-FFF2-40B4-BE49-F238E27FC236}">
                <a16:creationId xmlns:a16="http://schemas.microsoft.com/office/drawing/2014/main" id="{973F953C-34C7-FE49-8B1C-BF48BF02A848}"/>
              </a:ext>
            </a:extLst>
          </p:cNvPr>
          <p:cNvSpPr/>
          <p:nvPr/>
        </p:nvSpPr>
        <p:spPr>
          <a:xfrm>
            <a:off x="3843248" y="5842716"/>
            <a:ext cx="6636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Local</a:t>
            </a:r>
            <a:endParaRPr lang="es-CO" dirty="0"/>
          </a:p>
        </p:txBody>
      </p: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C5889CF9-426B-EE45-875A-39219D12171B}"/>
              </a:ext>
            </a:extLst>
          </p:cNvPr>
          <p:cNvCxnSpPr>
            <a:cxnSpLocks/>
            <a:stCxn id="9" idx="0"/>
            <a:endCxn id="24" idx="1"/>
          </p:cNvCxnSpPr>
          <p:nvPr/>
        </p:nvCxnSpPr>
        <p:spPr>
          <a:xfrm rot="5400000" flipH="1" flipV="1">
            <a:off x="5497140" y="2551974"/>
            <a:ext cx="223781" cy="1947284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EB4B9192-D05A-EE4E-A9CE-961D7253874A}"/>
              </a:ext>
            </a:extLst>
          </p:cNvPr>
          <p:cNvSpPr/>
          <p:nvPr/>
        </p:nvSpPr>
        <p:spPr>
          <a:xfrm>
            <a:off x="4506891" y="3637506"/>
            <a:ext cx="256994" cy="256994"/>
          </a:xfrm>
          <a:prstGeom prst="ellipse">
            <a:avLst/>
          </a:prstGeom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ángulo 9">
            <a:extLst>
              <a:ext uri="{FF2B5EF4-FFF2-40B4-BE49-F238E27FC236}">
                <a16:creationId xmlns:a16="http://schemas.microsoft.com/office/drawing/2014/main" id="{C20235DE-DB50-2948-8AA8-239A584D529E}"/>
              </a:ext>
            </a:extLst>
          </p:cNvPr>
          <p:cNvSpPr/>
          <p:nvPr/>
        </p:nvSpPr>
        <p:spPr>
          <a:xfrm>
            <a:off x="4712883" y="3659174"/>
            <a:ext cx="723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/>
              <a:t>origin</a:t>
            </a:r>
            <a:endParaRPr lang="es-CO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3A8FC93-13D8-7742-BFEF-285B603E2E4D}"/>
              </a:ext>
            </a:extLst>
          </p:cNvPr>
          <p:cNvSpPr/>
          <p:nvPr/>
        </p:nvSpPr>
        <p:spPr>
          <a:xfrm>
            <a:off x="3577624" y="3631379"/>
            <a:ext cx="256994" cy="2569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ángulo 9">
            <a:extLst>
              <a:ext uri="{FF2B5EF4-FFF2-40B4-BE49-F238E27FC236}">
                <a16:creationId xmlns:a16="http://schemas.microsoft.com/office/drawing/2014/main" id="{85DAD8B5-F6C1-7843-8D97-CAB0A840E1FD}"/>
              </a:ext>
            </a:extLst>
          </p:cNvPr>
          <p:cNvSpPr/>
          <p:nvPr/>
        </p:nvSpPr>
        <p:spPr>
          <a:xfrm>
            <a:off x="2545687" y="3663006"/>
            <a:ext cx="10788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/>
              <a:t>upstream</a:t>
            </a:r>
            <a:endParaRPr lang="es-CO" dirty="0"/>
          </a:p>
        </p:txBody>
      </p: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70A19363-EE92-2840-9821-5D85AB03A8AA}"/>
              </a:ext>
            </a:extLst>
          </p:cNvPr>
          <p:cNvCxnSpPr>
            <a:cxnSpLocks/>
            <a:endCxn id="30" idx="0"/>
          </p:cNvCxnSpPr>
          <p:nvPr/>
        </p:nvCxnSpPr>
        <p:spPr>
          <a:xfrm rot="10800000" flipV="1">
            <a:off x="3706122" y="2463289"/>
            <a:ext cx="5859571" cy="11680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Elipse 56">
            <a:extLst>
              <a:ext uri="{FF2B5EF4-FFF2-40B4-BE49-F238E27FC236}">
                <a16:creationId xmlns:a16="http://schemas.microsoft.com/office/drawing/2014/main" id="{54F2ACFF-02FE-6E45-83B0-154B9A4D70A8}"/>
              </a:ext>
            </a:extLst>
          </p:cNvPr>
          <p:cNvSpPr/>
          <p:nvPr/>
        </p:nvSpPr>
        <p:spPr>
          <a:xfrm>
            <a:off x="3569678" y="5243287"/>
            <a:ext cx="196645" cy="19664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6" name="CuadroTexto 57">
            <a:extLst>
              <a:ext uri="{FF2B5EF4-FFF2-40B4-BE49-F238E27FC236}">
                <a16:creationId xmlns:a16="http://schemas.microsoft.com/office/drawing/2014/main" id="{204CCB57-A248-C44B-BD96-ACEB897FB7B0}"/>
              </a:ext>
            </a:extLst>
          </p:cNvPr>
          <p:cNvSpPr txBox="1"/>
          <p:nvPr/>
        </p:nvSpPr>
        <p:spPr>
          <a:xfrm>
            <a:off x="3292868" y="5439014"/>
            <a:ext cx="947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master</a:t>
            </a:r>
            <a:endParaRPr lang="es-CO" dirty="0"/>
          </a:p>
        </p:txBody>
      </p:sp>
      <p:sp>
        <p:nvSpPr>
          <p:cNvPr id="37" name="Elipse 35">
            <a:extLst>
              <a:ext uri="{FF2B5EF4-FFF2-40B4-BE49-F238E27FC236}">
                <a16:creationId xmlns:a16="http://schemas.microsoft.com/office/drawing/2014/main" id="{43A665FA-C168-5D4F-9B5D-FFF168A240D0}"/>
              </a:ext>
            </a:extLst>
          </p:cNvPr>
          <p:cNvSpPr/>
          <p:nvPr/>
        </p:nvSpPr>
        <p:spPr>
          <a:xfrm>
            <a:off x="3569678" y="4823122"/>
            <a:ext cx="196645" cy="19664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9" name="Conector recto 6">
            <a:extLst>
              <a:ext uri="{FF2B5EF4-FFF2-40B4-BE49-F238E27FC236}">
                <a16:creationId xmlns:a16="http://schemas.microsoft.com/office/drawing/2014/main" id="{F9F1ABE0-1A91-C148-B5F2-21518E6695EC}"/>
              </a:ext>
            </a:extLst>
          </p:cNvPr>
          <p:cNvCxnSpPr>
            <a:stCxn id="35" idx="0"/>
            <a:endCxn id="37" idx="4"/>
          </p:cNvCxnSpPr>
          <p:nvPr/>
        </p:nvCxnSpPr>
        <p:spPr>
          <a:xfrm flipV="1">
            <a:off x="3668001" y="5019767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uadroTexto 57">
            <a:extLst>
              <a:ext uri="{FF2B5EF4-FFF2-40B4-BE49-F238E27FC236}">
                <a16:creationId xmlns:a16="http://schemas.microsoft.com/office/drawing/2014/main" id="{C1C324FC-78FD-F44C-A819-2A01283F5B1F}"/>
              </a:ext>
            </a:extLst>
          </p:cNvPr>
          <p:cNvSpPr txBox="1"/>
          <p:nvPr/>
        </p:nvSpPr>
        <p:spPr>
          <a:xfrm>
            <a:off x="4382527" y="5428775"/>
            <a:ext cx="947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feat</a:t>
            </a:r>
            <a:endParaRPr lang="es-CO" dirty="0"/>
          </a:p>
        </p:txBody>
      </p:sp>
      <p:sp>
        <p:nvSpPr>
          <p:cNvPr id="41" name="Elipse 56">
            <a:extLst>
              <a:ext uri="{FF2B5EF4-FFF2-40B4-BE49-F238E27FC236}">
                <a16:creationId xmlns:a16="http://schemas.microsoft.com/office/drawing/2014/main" id="{6CCD208D-FA83-DA46-96F3-B8F2E047D756}"/>
              </a:ext>
            </a:extLst>
          </p:cNvPr>
          <p:cNvSpPr/>
          <p:nvPr/>
        </p:nvSpPr>
        <p:spPr>
          <a:xfrm>
            <a:off x="4526592" y="4586143"/>
            <a:ext cx="196645" cy="19664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3" name="Elipse 35">
            <a:extLst>
              <a:ext uri="{FF2B5EF4-FFF2-40B4-BE49-F238E27FC236}">
                <a16:creationId xmlns:a16="http://schemas.microsoft.com/office/drawing/2014/main" id="{93656140-6748-D844-82C9-89192DBA9EB6}"/>
              </a:ext>
            </a:extLst>
          </p:cNvPr>
          <p:cNvSpPr/>
          <p:nvPr/>
        </p:nvSpPr>
        <p:spPr>
          <a:xfrm>
            <a:off x="4526592" y="4165978"/>
            <a:ext cx="196645" cy="19664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44" name="Conector recto 6">
            <a:extLst>
              <a:ext uri="{FF2B5EF4-FFF2-40B4-BE49-F238E27FC236}">
                <a16:creationId xmlns:a16="http://schemas.microsoft.com/office/drawing/2014/main" id="{168F97DF-1266-4C43-B155-8648D23637BC}"/>
              </a:ext>
            </a:extLst>
          </p:cNvPr>
          <p:cNvCxnSpPr>
            <a:stCxn id="41" idx="0"/>
            <a:endCxn id="43" idx="4"/>
          </p:cNvCxnSpPr>
          <p:nvPr/>
        </p:nvCxnSpPr>
        <p:spPr>
          <a:xfrm flipV="1">
            <a:off x="4624915" y="4362623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CEC51BBB-7202-AD40-920A-E0185715E5DE}"/>
              </a:ext>
            </a:extLst>
          </p:cNvPr>
          <p:cNvCxnSpPr>
            <a:stCxn id="37" idx="6"/>
            <a:endCxn id="41" idx="4"/>
          </p:cNvCxnSpPr>
          <p:nvPr/>
        </p:nvCxnSpPr>
        <p:spPr>
          <a:xfrm flipV="1">
            <a:off x="3766323" y="4782788"/>
            <a:ext cx="858592" cy="13865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Marcador de contenido 2">
            <a:extLst>
              <a:ext uri="{FF2B5EF4-FFF2-40B4-BE49-F238E27FC236}">
                <a16:creationId xmlns:a16="http://schemas.microsoft.com/office/drawing/2014/main" id="{619274A1-0CB2-4244-9908-11817ED343AB}"/>
              </a:ext>
            </a:extLst>
          </p:cNvPr>
          <p:cNvSpPr txBox="1">
            <a:spLocks/>
          </p:cNvSpPr>
          <p:nvPr/>
        </p:nvSpPr>
        <p:spPr>
          <a:xfrm>
            <a:off x="83957" y="5009314"/>
            <a:ext cx="3241827" cy="102965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es-ES" dirty="0"/>
              <a:t>La rama </a:t>
            </a:r>
            <a:r>
              <a:rPr lang="es-ES" b="1" dirty="0" err="1"/>
              <a:t>origin</a:t>
            </a:r>
            <a:r>
              <a:rPr lang="es-ES" dirty="0"/>
              <a:t> va a servir para subir nuestras ramas al repositorio FORK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es-ES" dirty="0"/>
          </a:p>
          <a:p>
            <a:pPr marL="0" indent="0">
              <a:buFont typeface="Calibri" panose="020F0502020204030204" pitchFamily="34" charset="0"/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6026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Forking</a:t>
            </a:r>
            <a:r>
              <a:rPr lang="es-ES" dirty="0"/>
              <a:t> </a:t>
            </a:r>
            <a:r>
              <a:rPr lang="es-ES" dirty="0" err="1"/>
              <a:t>workflow</a:t>
            </a:r>
            <a:endParaRPr lang="es-CO" dirty="0"/>
          </a:p>
        </p:txBody>
      </p:sp>
      <p:pic>
        <p:nvPicPr>
          <p:cNvPr id="4" name="Picture 2" descr="Resultado de imagen para github logo">
            <a:extLst>
              <a:ext uri="{FF2B5EF4-FFF2-40B4-BE49-F238E27FC236}">
                <a16:creationId xmlns:a16="http://schemas.microsoft.com/office/drawing/2014/main" id="{E9BA9C05-36B5-894E-A8D8-7FA485CB9D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38" r="19606" b="31527"/>
          <a:stretch/>
        </p:blipFill>
        <p:spPr bwMode="auto">
          <a:xfrm>
            <a:off x="9449763" y="2270669"/>
            <a:ext cx="1278193" cy="1209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esultado de imagen para user logo png">
            <a:extLst>
              <a:ext uri="{FF2B5EF4-FFF2-40B4-BE49-F238E27FC236}">
                <a16:creationId xmlns:a16="http://schemas.microsoft.com/office/drawing/2014/main" id="{0C22F3BE-B5D9-4B41-8DA9-380504C495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6206" y="1845734"/>
            <a:ext cx="498797" cy="498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6ED8012A-8B61-0840-9C87-EEF71D5EBFF2}"/>
              </a:ext>
            </a:extLst>
          </p:cNvPr>
          <p:cNvSpPr/>
          <p:nvPr/>
        </p:nvSpPr>
        <p:spPr>
          <a:xfrm>
            <a:off x="10325003" y="1936706"/>
            <a:ext cx="8306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Creador</a:t>
            </a:r>
            <a:endParaRPr lang="es-CO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3AEDB4FA-A181-9A47-AA0D-62F4EBA43224}"/>
              </a:ext>
            </a:extLst>
          </p:cNvPr>
          <p:cNvSpPr/>
          <p:nvPr/>
        </p:nvSpPr>
        <p:spPr>
          <a:xfrm>
            <a:off x="6810057" y="2463290"/>
            <a:ext cx="1067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/>
              <a:t>Contrib</a:t>
            </a:r>
            <a:r>
              <a:rPr lang="es-ES" dirty="0"/>
              <a:t> A</a:t>
            </a:r>
            <a:endParaRPr lang="es-CO" dirty="0"/>
          </a:p>
        </p:txBody>
      </p:sp>
      <p:pic>
        <p:nvPicPr>
          <p:cNvPr id="13" name="Picture 2" descr="Resultado de imagen para github logo">
            <a:extLst>
              <a:ext uri="{FF2B5EF4-FFF2-40B4-BE49-F238E27FC236}">
                <a16:creationId xmlns:a16="http://schemas.microsoft.com/office/drawing/2014/main" id="{8A1BDB04-97D7-1C48-8839-893A2DDA73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38" r="19606" b="31527"/>
          <a:stretch/>
        </p:blipFill>
        <p:spPr bwMode="auto">
          <a:xfrm>
            <a:off x="7034349" y="3118470"/>
            <a:ext cx="627652" cy="593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Resultado de imagen para user logo png">
            <a:extLst>
              <a:ext uri="{FF2B5EF4-FFF2-40B4-BE49-F238E27FC236}">
                <a16:creationId xmlns:a16="http://schemas.microsoft.com/office/drawing/2014/main" id="{323F1DD5-0965-A34F-B542-4FB5F225E8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2690" y="2819685"/>
            <a:ext cx="390969" cy="390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ángulo 9">
            <a:extLst>
              <a:ext uri="{FF2B5EF4-FFF2-40B4-BE49-F238E27FC236}">
                <a16:creationId xmlns:a16="http://schemas.microsoft.com/office/drawing/2014/main" id="{DD90D88A-7159-6244-AF25-DE74659B5026}"/>
              </a:ext>
            </a:extLst>
          </p:cNvPr>
          <p:cNvSpPr/>
          <p:nvPr/>
        </p:nvSpPr>
        <p:spPr>
          <a:xfrm>
            <a:off x="6810057" y="3769463"/>
            <a:ext cx="1067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/>
              <a:t>Contrib</a:t>
            </a:r>
            <a:r>
              <a:rPr lang="es-ES" dirty="0"/>
              <a:t> B</a:t>
            </a:r>
            <a:endParaRPr lang="es-CO" dirty="0"/>
          </a:p>
        </p:txBody>
      </p:sp>
      <p:pic>
        <p:nvPicPr>
          <p:cNvPr id="18" name="Picture 2" descr="Resultado de imagen para github logo">
            <a:extLst>
              <a:ext uri="{FF2B5EF4-FFF2-40B4-BE49-F238E27FC236}">
                <a16:creationId xmlns:a16="http://schemas.microsoft.com/office/drawing/2014/main" id="{31432410-7828-8D40-956F-1F599E02C1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38" r="19606" b="31527"/>
          <a:stretch/>
        </p:blipFill>
        <p:spPr bwMode="auto">
          <a:xfrm>
            <a:off x="7031932" y="4409944"/>
            <a:ext cx="627652" cy="593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Resultado de imagen para user logo png">
            <a:extLst>
              <a:ext uri="{FF2B5EF4-FFF2-40B4-BE49-F238E27FC236}">
                <a16:creationId xmlns:a16="http://schemas.microsoft.com/office/drawing/2014/main" id="{CFF43756-BE16-A843-A199-CE57E1182E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273" y="4111159"/>
            <a:ext cx="390969" cy="390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ángulo 9">
            <a:extLst>
              <a:ext uri="{FF2B5EF4-FFF2-40B4-BE49-F238E27FC236}">
                <a16:creationId xmlns:a16="http://schemas.microsoft.com/office/drawing/2014/main" id="{41063E96-5F3D-3644-973D-F386687F010E}"/>
              </a:ext>
            </a:extLst>
          </p:cNvPr>
          <p:cNvSpPr/>
          <p:nvPr/>
        </p:nvSpPr>
        <p:spPr>
          <a:xfrm>
            <a:off x="6810057" y="5094839"/>
            <a:ext cx="1067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/>
              <a:t>Contrib</a:t>
            </a:r>
            <a:r>
              <a:rPr lang="es-ES" dirty="0"/>
              <a:t> C</a:t>
            </a:r>
            <a:endParaRPr lang="es-CO" dirty="0"/>
          </a:p>
        </p:txBody>
      </p:sp>
      <p:pic>
        <p:nvPicPr>
          <p:cNvPr id="21" name="Picture 2" descr="Resultado de imagen para github logo">
            <a:extLst>
              <a:ext uri="{FF2B5EF4-FFF2-40B4-BE49-F238E27FC236}">
                <a16:creationId xmlns:a16="http://schemas.microsoft.com/office/drawing/2014/main" id="{4DCF77DF-56E4-424D-9914-DB7C360FFE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38" r="19606" b="31527"/>
          <a:stretch/>
        </p:blipFill>
        <p:spPr bwMode="auto">
          <a:xfrm>
            <a:off x="7031932" y="5735320"/>
            <a:ext cx="627652" cy="593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Resultado de imagen para user logo png">
            <a:extLst>
              <a:ext uri="{FF2B5EF4-FFF2-40B4-BE49-F238E27FC236}">
                <a16:creationId xmlns:a16="http://schemas.microsoft.com/office/drawing/2014/main" id="{73091776-3BDE-2640-ABB9-ADEC09F13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273" y="5436535"/>
            <a:ext cx="390969" cy="390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A9B7C9A-BE58-5E4C-BD01-1AE0910AB4D9}"/>
              </a:ext>
            </a:extLst>
          </p:cNvPr>
          <p:cNvCxnSpPr>
            <a:stCxn id="13" idx="3"/>
            <a:endCxn id="4" idx="1"/>
          </p:cNvCxnSpPr>
          <p:nvPr/>
        </p:nvCxnSpPr>
        <p:spPr>
          <a:xfrm flipV="1">
            <a:off x="7662001" y="2875387"/>
            <a:ext cx="1787762" cy="540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4368311-8D43-5F4E-ACBA-8AD8F67FC556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7659584" y="3092371"/>
            <a:ext cx="1906104" cy="1614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10DD383-2758-1241-B42B-5A54971E45D6}"/>
              </a:ext>
            </a:extLst>
          </p:cNvPr>
          <p:cNvCxnSpPr>
            <a:cxnSpLocks/>
            <a:stCxn id="21" idx="3"/>
          </p:cNvCxnSpPr>
          <p:nvPr/>
        </p:nvCxnSpPr>
        <p:spPr>
          <a:xfrm flipV="1">
            <a:off x="7659584" y="3341694"/>
            <a:ext cx="2123985" cy="2690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Actualizar el fork de un repositorio de GitHub -hackeruna.com">
            <a:extLst>
              <a:ext uri="{FF2B5EF4-FFF2-40B4-BE49-F238E27FC236}">
                <a16:creationId xmlns:a16="http://schemas.microsoft.com/office/drawing/2014/main" id="{84E225A1-CA84-0747-8104-4A36F1B855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5456" y="5815027"/>
            <a:ext cx="424711" cy="424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Actualizar el fork de un repositorio de GitHub -hackeruna.com">
            <a:extLst>
              <a:ext uri="{FF2B5EF4-FFF2-40B4-BE49-F238E27FC236}">
                <a16:creationId xmlns:a16="http://schemas.microsoft.com/office/drawing/2014/main" id="{9847A562-89CF-F448-ACDA-293F61CC35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0868" y="4494532"/>
            <a:ext cx="424711" cy="424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Actualizar el fork de un repositorio de GitHub -hackeruna.com">
            <a:extLst>
              <a:ext uri="{FF2B5EF4-FFF2-40B4-BE49-F238E27FC236}">
                <a16:creationId xmlns:a16="http://schemas.microsoft.com/office/drawing/2014/main" id="{169EBBC2-5334-B147-8302-0A59EE86F3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2672" y="3201369"/>
            <a:ext cx="424711" cy="424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ángulo 33">
            <a:extLst>
              <a:ext uri="{FF2B5EF4-FFF2-40B4-BE49-F238E27FC236}">
                <a16:creationId xmlns:a16="http://schemas.microsoft.com/office/drawing/2014/main" id="{F1AC612F-B21D-1347-ABFC-BC8A90B4458F}"/>
              </a:ext>
            </a:extLst>
          </p:cNvPr>
          <p:cNvSpPr/>
          <p:nvPr/>
        </p:nvSpPr>
        <p:spPr>
          <a:xfrm>
            <a:off x="3390338" y="3723209"/>
            <a:ext cx="1513615" cy="2112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26" name="Picture 4" descr="Resultado de imagen de git logo png&quot;">
            <a:extLst>
              <a:ext uri="{FF2B5EF4-FFF2-40B4-BE49-F238E27FC236}">
                <a16:creationId xmlns:a16="http://schemas.microsoft.com/office/drawing/2014/main" id="{B055B357-9535-E84B-ABE1-B959C869D6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6689"/>
          <a:stretch/>
        </p:blipFill>
        <p:spPr bwMode="auto">
          <a:xfrm>
            <a:off x="3610975" y="4162512"/>
            <a:ext cx="1128191" cy="1088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ctángulo 9">
            <a:extLst>
              <a:ext uri="{FF2B5EF4-FFF2-40B4-BE49-F238E27FC236}">
                <a16:creationId xmlns:a16="http://schemas.microsoft.com/office/drawing/2014/main" id="{973F953C-34C7-FE49-8B1C-BF48BF02A848}"/>
              </a:ext>
            </a:extLst>
          </p:cNvPr>
          <p:cNvSpPr/>
          <p:nvPr/>
        </p:nvSpPr>
        <p:spPr>
          <a:xfrm>
            <a:off x="3843248" y="5842716"/>
            <a:ext cx="6636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Local</a:t>
            </a:r>
            <a:endParaRPr lang="es-CO" dirty="0"/>
          </a:p>
        </p:txBody>
      </p: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C5889CF9-426B-EE45-875A-39219D12171B}"/>
              </a:ext>
            </a:extLst>
          </p:cNvPr>
          <p:cNvCxnSpPr>
            <a:cxnSpLocks/>
            <a:stCxn id="9" idx="0"/>
            <a:endCxn id="24" idx="1"/>
          </p:cNvCxnSpPr>
          <p:nvPr/>
        </p:nvCxnSpPr>
        <p:spPr>
          <a:xfrm rot="5400000" flipH="1" flipV="1">
            <a:off x="5497140" y="2551974"/>
            <a:ext cx="223781" cy="19472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EB4B9192-D05A-EE4E-A9CE-961D7253874A}"/>
              </a:ext>
            </a:extLst>
          </p:cNvPr>
          <p:cNvSpPr/>
          <p:nvPr/>
        </p:nvSpPr>
        <p:spPr>
          <a:xfrm>
            <a:off x="4506891" y="3637506"/>
            <a:ext cx="256994" cy="2569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ángulo 9">
            <a:extLst>
              <a:ext uri="{FF2B5EF4-FFF2-40B4-BE49-F238E27FC236}">
                <a16:creationId xmlns:a16="http://schemas.microsoft.com/office/drawing/2014/main" id="{C20235DE-DB50-2948-8AA8-239A584D529E}"/>
              </a:ext>
            </a:extLst>
          </p:cNvPr>
          <p:cNvSpPr/>
          <p:nvPr/>
        </p:nvSpPr>
        <p:spPr>
          <a:xfrm>
            <a:off x="4712883" y="3659174"/>
            <a:ext cx="723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/>
              <a:t>origin</a:t>
            </a:r>
            <a:endParaRPr lang="es-CO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3A8FC93-13D8-7742-BFEF-285B603E2E4D}"/>
              </a:ext>
            </a:extLst>
          </p:cNvPr>
          <p:cNvSpPr/>
          <p:nvPr/>
        </p:nvSpPr>
        <p:spPr>
          <a:xfrm>
            <a:off x="3577624" y="3631379"/>
            <a:ext cx="256994" cy="2569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ángulo 9">
            <a:extLst>
              <a:ext uri="{FF2B5EF4-FFF2-40B4-BE49-F238E27FC236}">
                <a16:creationId xmlns:a16="http://schemas.microsoft.com/office/drawing/2014/main" id="{85DAD8B5-F6C1-7843-8D97-CAB0A840E1FD}"/>
              </a:ext>
            </a:extLst>
          </p:cNvPr>
          <p:cNvSpPr/>
          <p:nvPr/>
        </p:nvSpPr>
        <p:spPr>
          <a:xfrm>
            <a:off x="2545687" y="3663006"/>
            <a:ext cx="10788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/>
              <a:t>upstream</a:t>
            </a:r>
            <a:endParaRPr lang="es-CO" dirty="0"/>
          </a:p>
        </p:txBody>
      </p: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70A19363-EE92-2840-9821-5D85AB03A8AA}"/>
              </a:ext>
            </a:extLst>
          </p:cNvPr>
          <p:cNvCxnSpPr>
            <a:cxnSpLocks/>
            <a:endCxn id="30" idx="0"/>
          </p:cNvCxnSpPr>
          <p:nvPr/>
        </p:nvCxnSpPr>
        <p:spPr>
          <a:xfrm rot="10800000" flipV="1">
            <a:off x="3706122" y="2463289"/>
            <a:ext cx="5859571" cy="11680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Elipse 56">
            <a:extLst>
              <a:ext uri="{FF2B5EF4-FFF2-40B4-BE49-F238E27FC236}">
                <a16:creationId xmlns:a16="http://schemas.microsoft.com/office/drawing/2014/main" id="{54F2ACFF-02FE-6E45-83B0-154B9A4D70A8}"/>
              </a:ext>
            </a:extLst>
          </p:cNvPr>
          <p:cNvSpPr/>
          <p:nvPr/>
        </p:nvSpPr>
        <p:spPr>
          <a:xfrm>
            <a:off x="3569678" y="5243287"/>
            <a:ext cx="196645" cy="19664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6" name="CuadroTexto 57">
            <a:extLst>
              <a:ext uri="{FF2B5EF4-FFF2-40B4-BE49-F238E27FC236}">
                <a16:creationId xmlns:a16="http://schemas.microsoft.com/office/drawing/2014/main" id="{204CCB57-A248-C44B-BD96-ACEB897FB7B0}"/>
              </a:ext>
            </a:extLst>
          </p:cNvPr>
          <p:cNvSpPr txBox="1"/>
          <p:nvPr/>
        </p:nvSpPr>
        <p:spPr>
          <a:xfrm>
            <a:off x="3292868" y="5439014"/>
            <a:ext cx="947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master</a:t>
            </a:r>
            <a:endParaRPr lang="es-CO" dirty="0"/>
          </a:p>
        </p:txBody>
      </p:sp>
      <p:sp>
        <p:nvSpPr>
          <p:cNvPr id="37" name="Elipse 35">
            <a:extLst>
              <a:ext uri="{FF2B5EF4-FFF2-40B4-BE49-F238E27FC236}">
                <a16:creationId xmlns:a16="http://schemas.microsoft.com/office/drawing/2014/main" id="{43A665FA-C168-5D4F-9B5D-FFF168A240D0}"/>
              </a:ext>
            </a:extLst>
          </p:cNvPr>
          <p:cNvSpPr/>
          <p:nvPr/>
        </p:nvSpPr>
        <p:spPr>
          <a:xfrm>
            <a:off x="3569678" y="4823122"/>
            <a:ext cx="196645" cy="19664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9" name="Conector recto 6">
            <a:extLst>
              <a:ext uri="{FF2B5EF4-FFF2-40B4-BE49-F238E27FC236}">
                <a16:creationId xmlns:a16="http://schemas.microsoft.com/office/drawing/2014/main" id="{F9F1ABE0-1A91-C148-B5F2-21518E6695EC}"/>
              </a:ext>
            </a:extLst>
          </p:cNvPr>
          <p:cNvCxnSpPr>
            <a:stCxn id="35" idx="0"/>
            <a:endCxn id="37" idx="4"/>
          </p:cNvCxnSpPr>
          <p:nvPr/>
        </p:nvCxnSpPr>
        <p:spPr>
          <a:xfrm flipV="1">
            <a:off x="3668001" y="5019767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uadroTexto 57">
            <a:extLst>
              <a:ext uri="{FF2B5EF4-FFF2-40B4-BE49-F238E27FC236}">
                <a16:creationId xmlns:a16="http://schemas.microsoft.com/office/drawing/2014/main" id="{C1C324FC-78FD-F44C-A819-2A01283F5B1F}"/>
              </a:ext>
            </a:extLst>
          </p:cNvPr>
          <p:cNvSpPr txBox="1"/>
          <p:nvPr/>
        </p:nvSpPr>
        <p:spPr>
          <a:xfrm>
            <a:off x="4382527" y="5428775"/>
            <a:ext cx="947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feat</a:t>
            </a:r>
            <a:endParaRPr lang="es-CO" dirty="0"/>
          </a:p>
        </p:txBody>
      </p:sp>
      <p:sp>
        <p:nvSpPr>
          <p:cNvPr id="41" name="Elipse 56">
            <a:extLst>
              <a:ext uri="{FF2B5EF4-FFF2-40B4-BE49-F238E27FC236}">
                <a16:creationId xmlns:a16="http://schemas.microsoft.com/office/drawing/2014/main" id="{6CCD208D-FA83-DA46-96F3-B8F2E047D756}"/>
              </a:ext>
            </a:extLst>
          </p:cNvPr>
          <p:cNvSpPr/>
          <p:nvPr/>
        </p:nvSpPr>
        <p:spPr>
          <a:xfrm>
            <a:off x="4526592" y="4586143"/>
            <a:ext cx="196645" cy="19664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3" name="Elipse 35">
            <a:extLst>
              <a:ext uri="{FF2B5EF4-FFF2-40B4-BE49-F238E27FC236}">
                <a16:creationId xmlns:a16="http://schemas.microsoft.com/office/drawing/2014/main" id="{93656140-6748-D844-82C9-89192DBA9EB6}"/>
              </a:ext>
            </a:extLst>
          </p:cNvPr>
          <p:cNvSpPr/>
          <p:nvPr/>
        </p:nvSpPr>
        <p:spPr>
          <a:xfrm>
            <a:off x="4526592" y="4165978"/>
            <a:ext cx="196645" cy="19664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44" name="Conector recto 6">
            <a:extLst>
              <a:ext uri="{FF2B5EF4-FFF2-40B4-BE49-F238E27FC236}">
                <a16:creationId xmlns:a16="http://schemas.microsoft.com/office/drawing/2014/main" id="{168F97DF-1266-4C43-B155-8648D23637BC}"/>
              </a:ext>
            </a:extLst>
          </p:cNvPr>
          <p:cNvCxnSpPr>
            <a:stCxn id="41" idx="0"/>
            <a:endCxn id="43" idx="4"/>
          </p:cNvCxnSpPr>
          <p:nvPr/>
        </p:nvCxnSpPr>
        <p:spPr>
          <a:xfrm flipV="1">
            <a:off x="4624915" y="4362623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CEC51BBB-7202-AD40-920A-E0185715E5DE}"/>
              </a:ext>
            </a:extLst>
          </p:cNvPr>
          <p:cNvCxnSpPr>
            <a:stCxn id="37" idx="6"/>
            <a:endCxn id="41" idx="4"/>
          </p:cNvCxnSpPr>
          <p:nvPr/>
        </p:nvCxnSpPr>
        <p:spPr>
          <a:xfrm flipV="1">
            <a:off x="3766323" y="4782788"/>
            <a:ext cx="858592" cy="13865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Marcador de contenido 2">
            <a:extLst>
              <a:ext uri="{FF2B5EF4-FFF2-40B4-BE49-F238E27FC236}">
                <a16:creationId xmlns:a16="http://schemas.microsoft.com/office/drawing/2014/main" id="{619274A1-0CB2-4244-9908-11817ED343AB}"/>
              </a:ext>
            </a:extLst>
          </p:cNvPr>
          <p:cNvSpPr txBox="1">
            <a:spLocks/>
          </p:cNvSpPr>
          <p:nvPr/>
        </p:nvSpPr>
        <p:spPr>
          <a:xfrm>
            <a:off x="83957" y="5009314"/>
            <a:ext cx="3241827" cy="102965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es-ES" dirty="0"/>
              <a:t>La rama </a:t>
            </a:r>
            <a:r>
              <a:rPr lang="es-ES" b="1" dirty="0" err="1"/>
              <a:t>origin</a:t>
            </a:r>
            <a:r>
              <a:rPr lang="es-ES" dirty="0"/>
              <a:t> va a servir para subir nuestras ramas al repositorio FORK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es-ES" dirty="0"/>
          </a:p>
          <a:p>
            <a:pPr marL="0" indent="0">
              <a:buFont typeface="Calibri" panose="020F0502020204030204" pitchFamily="34" charset="0"/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950908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Forking</a:t>
            </a:r>
            <a:r>
              <a:rPr lang="es-ES" dirty="0"/>
              <a:t> </a:t>
            </a:r>
            <a:r>
              <a:rPr lang="es-ES" dirty="0" err="1"/>
              <a:t>workflow</a:t>
            </a:r>
            <a:endParaRPr lang="es-CO" dirty="0"/>
          </a:p>
        </p:txBody>
      </p:sp>
      <p:pic>
        <p:nvPicPr>
          <p:cNvPr id="4" name="Picture 2" descr="Resultado de imagen para github logo">
            <a:extLst>
              <a:ext uri="{FF2B5EF4-FFF2-40B4-BE49-F238E27FC236}">
                <a16:creationId xmlns:a16="http://schemas.microsoft.com/office/drawing/2014/main" id="{E9BA9C05-36B5-894E-A8D8-7FA485CB9D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38" r="19606" b="31527"/>
          <a:stretch/>
        </p:blipFill>
        <p:spPr bwMode="auto">
          <a:xfrm>
            <a:off x="9449763" y="2270669"/>
            <a:ext cx="1278193" cy="1209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esultado de imagen para user logo png">
            <a:extLst>
              <a:ext uri="{FF2B5EF4-FFF2-40B4-BE49-F238E27FC236}">
                <a16:creationId xmlns:a16="http://schemas.microsoft.com/office/drawing/2014/main" id="{0C22F3BE-B5D9-4B41-8DA9-380504C495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6206" y="1845734"/>
            <a:ext cx="498797" cy="498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6ED8012A-8B61-0840-9C87-EEF71D5EBFF2}"/>
              </a:ext>
            </a:extLst>
          </p:cNvPr>
          <p:cNvSpPr/>
          <p:nvPr/>
        </p:nvSpPr>
        <p:spPr>
          <a:xfrm>
            <a:off x="10325003" y="1936706"/>
            <a:ext cx="8306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Creador</a:t>
            </a:r>
            <a:endParaRPr lang="es-CO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3AEDB4FA-A181-9A47-AA0D-62F4EBA43224}"/>
              </a:ext>
            </a:extLst>
          </p:cNvPr>
          <p:cNvSpPr/>
          <p:nvPr/>
        </p:nvSpPr>
        <p:spPr>
          <a:xfrm>
            <a:off x="6810057" y="2463290"/>
            <a:ext cx="1067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/>
              <a:t>Contrib</a:t>
            </a:r>
            <a:r>
              <a:rPr lang="es-ES" dirty="0"/>
              <a:t> A</a:t>
            </a:r>
            <a:endParaRPr lang="es-CO" dirty="0"/>
          </a:p>
        </p:txBody>
      </p:sp>
      <p:pic>
        <p:nvPicPr>
          <p:cNvPr id="13" name="Picture 2" descr="Resultado de imagen para github logo">
            <a:extLst>
              <a:ext uri="{FF2B5EF4-FFF2-40B4-BE49-F238E27FC236}">
                <a16:creationId xmlns:a16="http://schemas.microsoft.com/office/drawing/2014/main" id="{8A1BDB04-97D7-1C48-8839-893A2DDA73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38" r="19606" b="31527"/>
          <a:stretch/>
        </p:blipFill>
        <p:spPr bwMode="auto">
          <a:xfrm>
            <a:off x="7034349" y="3118470"/>
            <a:ext cx="627652" cy="593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Resultado de imagen para user logo png">
            <a:extLst>
              <a:ext uri="{FF2B5EF4-FFF2-40B4-BE49-F238E27FC236}">
                <a16:creationId xmlns:a16="http://schemas.microsoft.com/office/drawing/2014/main" id="{323F1DD5-0965-A34F-B542-4FB5F225E8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2690" y="2819685"/>
            <a:ext cx="390969" cy="390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ángulo 9">
            <a:extLst>
              <a:ext uri="{FF2B5EF4-FFF2-40B4-BE49-F238E27FC236}">
                <a16:creationId xmlns:a16="http://schemas.microsoft.com/office/drawing/2014/main" id="{DD90D88A-7159-6244-AF25-DE74659B5026}"/>
              </a:ext>
            </a:extLst>
          </p:cNvPr>
          <p:cNvSpPr/>
          <p:nvPr/>
        </p:nvSpPr>
        <p:spPr>
          <a:xfrm>
            <a:off x="6810057" y="3769463"/>
            <a:ext cx="1067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/>
              <a:t>Contrib</a:t>
            </a:r>
            <a:r>
              <a:rPr lang="es-ES" dirty="0"/>
              <a:t> B</a:t>
            </a:r>
            <a:endParaRPr lang="es-CO" dirty="0"/>
          </a:p>
        </p:txBody>
      </p:sp>
      <p:pic>
        <p:nvPicPr>
          <p:cNvPr id="18" name="Picture 2" descr="Resultado de imagen para github logo">
            <a:extLst>
              <a:ext uri="{FF2B5EF4-FFF2-40B4-BE49-F238E27FC236}">
                <a16:creationId xmlns:a16="http://schemas.microsoft.com/office/drawing/2014/main" id="{31432410-7828-8D40-956F-1F599E02C1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38" r="19606" b="31527"/>
          <a:stretch/>
        </p:blipFill>
        <p:spPr bwMode="auto">
          <a:xfrm>
            <a:off x="7031932" y="4409944"/>
            <a:ext cx="627652" cy="593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Resultado de imagen para user logo png">
            <a:extLst>
              <a:ext uri="{FF2B5EF4-FFF2-40B4-BE49-F238E27FC236}">
                <a16:creationId xmlns:a16="http://schemas.microsoft.com/office/drawing/2014/main" id="{CFF43756-BE16-A843-A199-CE57E1182E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273" y="4111159"/>
            <a:ext cx="390969" cy="390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ángulo 9">
            <a:extLst>
              <a:ext uri="{FF2B5EF4-FFF2-40B4-BE49-F238E27FC236}">
                <a16:creationId xmlns:a16="http://schemas.microsoft.com/office/drawing/2014/main" id="{41063E96-5F3D-3644-973D-F386687F010E}"/>
              </a:ext>
            </a:extLst>
          </p:cNvPr>
          <p:cNvSpPr/>
          <p:nvPr/>
        </p:nvSpPr>
        <p:spPr>
          <a:xfrm>
            <a:off x="6810057" y="5094839"/>
            <a:ext cx="1067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/>
              <a:t>Contrib</a:t>
            </a:r>
            <a:r>
              <a:rPr lang="es-ES" dirty="0"/>
              <a:t> C</a:t>
            </a:r>
            <a:endParaRPr lang="es-CO" dirty="0"/>
          </a:p>
        </p:txBody>
      </p:sp>
      <p:pic>
        <p:nvPicPr>
          <p:cNvPr id="21" name="Picture 2" descr="Resultado de imagen para github logo">
            <a:extLst>
              <a:ext uri="{FF2B5EF4-FFF2-40B4-BE49-F238E27FC236}">
                <a16:creationId xmlns:a16="http://schemas.microsoft.com/office/drawing/2014/main" id="{4DCF77DF-56E4-424D-9914-DB7C360FFE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38" r="19606" b="31527"/>
          <a:stretch/>
        </p:blipFill>
        <p:spPr bwMode="auto">
          <a:xfrm>
            <a:off x="7031932" y="5735320"/>
            <a:ext cx="627652" cy="593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Resultado de imagen para user logo png">
            <a:extLst>
              <a:ext uri="{FF2B5EF4-FFF2-40B4-BE49-F238E27FC236}">
                <a16:creationId xmlns:a16="http://schemas.microsoft.com/office/drawing/2014/main" id="{73091776-3BDE-2640-ABB9-ADEC09F13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273" y="5436535"/>
            <a:ext cx="390969" cy="390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A9B7C9A-BE58-5E4C-BD01-1AE0910AB4D9}"/>
              </a:ext>
            </a:extLst>
          </p:cNvPr>
          <p:cNvCxnSpPr>
            <a:stCxn id="13" idx="3"/>
            <a:endCxn id="4" idx="1"/>
          </p:cNvCxnSpPr>
          <p:nvPr/>
        </p:nvCxnSpPr>
        <p:spPr>
          <a:xfrm flipV="1">
            <a:off x="7662001" y="2875387"/>
            <a:ext cx="1787762" cy="540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4368311-8D43-5F4E-ACBA-8AD8F67FC556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7659584" y="3092371"/>
            <a:ext cx="1906104" cy="1614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10DD383-2758-1241-B42B-5A54971E45D6}"/>
              </a:ext>
            </a:extLst>
          </p:cNvPr>
          <p:cNvCxnSpPr>
            <a:cxnSpLocks/>
            <a:stCxn id="21" idx="3"/>
          </p:cNvCxnSpPr>
          <p:nvPr/>
        </p:nvCxnSpPr>
        <p:spPr>
          <a:xfrm flipV="1">
            <a:off x="7659584" y="3341694"/>
            <a:ext cx="2123985" cy="2690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Actualizar el fork de un repositorio de GitHub -hackeruna.com">
            <a:extLst>
              <a:ext uri="{FF2B5EF4-FFF2-40B4-BE49-F238E27FC236}">
                <a16:creationId xmlns:a16="http://schemas.microsoft.com/office/drawing/2014/main" id="{84E225A1-CA84-0747-8104-4A36F1B855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5456" y="5815027"/>
            <a:ext cx="424711" cy="424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Actualizar el fork de un repositorio de GitHub -hackeruna.com">
            <a:extLst>
              <a:ext uri="{FF2B5EF4-FFF2-40B4-BE49-F238E27FC236}">
                <a16:creationId xmlns:a16="http://schemas.microsoft.com/office/drawing/2014/main" id="{9847A562-89CF-F448-ACDA-293F61CC35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0868" y="4494532"/>
            <a:ext cx="424711" cy="424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Actualizar el fork de un repositorio de GitHub -hackeruna.com">
            <a:extLst>
              <a:ext uri="{FF2B5EF4-FFF2-40B4-BE49-F238E27FC236}">
                <a16:creationId xmlns:a16="http://schemas.microsoft.com/office/drawing/2014/main" id="{169EBBC2-5334-B147-8302-0A59EE86F3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2672" y="3201369"/>
            <a:ext cx="424711" cy="424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ángulo 33">
            <a:extLst>
              <a:ext uri="{FF2B5EF4-FFF2-40B4-BE49-F238E27FC236}">
                <a16:creationId xmlns:a16="http://schemas.microsoft.com/office/drawing/2014/main" id="{F1AC612F-B21D-1347-ABFC-BC8A90B4458F}"/>
              </a:ext>
            </a:extLst>
          </p:cNvPr>
          <p:cNvSpPr/>
          <p:nvPr/>
        </p:nvSpPr>
        <p:spPr>
          <a:xfrm>
            <a:off x="3390338" y="3723209"/>
            <a:ext cx="1513615" cy="2112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26" name="Picture 4" descr="Resultado de imagen de git logo png&quot;">
            <a:extLst>
              <a:ext uri="{FF2B5EF4-FFF2-40B4-BE49-F238E27FC236}">
                <a16:creationId xmlns:a16="http://schemas.microsoft.com/office/drawing/2014/main" id="{B055B357-9535-E84B-ABE1-B959C869D6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6689"/>
          <a:stretch/>
        </p:blipFill>
        <p:spPr bwMode="auto">
          <a:xfrm>
            <a:off x="3610975" y="4162512"/>
            <a:ext cx="1128191" cy="1088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ctángulo 9">
            <a:extLst>
              <a:ext uri="{FF2B5EF4-FFF2-40B4-BE49-F238E27FC236}">
                <a16:creationId xmlns:a16="http://schemas.microsoft.com/office/drawing/2014/main" id="{973F953C-34C7-FE49-8B1C-BF48BF02A848}"/>
              </a:ext>
            </a:extLst>
          </p:cNvPr>
          <p:cNvSpPr/>
          <p:nvPr/>
        </p:nvSpPr>
        <p:spPr>
          <a:xfrm>
            <a:off x="3843248" y="5842716"/>
            <a:ext cx="6636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Local</a:t>
            </a:r>
            <a:endParaRPr lang="es-CO" dirty="0"/>
          </a:p>
        </p:txBody>
      </p: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C5889CF9-426B-EE45-875A-39219D12171B}"/>
              </a:ext>
            </a:extLst>
          </p:cNvPr>
          <p:cNvCxnSpPr>
            <a:cxnSpLocks/>
            <a:stCxn id="9" idx="0"/>
            <a:endCxn id="24" idx="1"/>
          </p:cNvCxnSpPr>
          <p:nvPr/>
        </p:nvCxnSpPr>
        <p:spPr>
          <a:xfrm rot="5400000" flipH="1" flipV="1">
            <a:off x="5497140" y="2551974"/>
            <a:ext cx="223781" cy="19472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EB4B9192-D05A-EE4E-A9CE-961D7253874A}"/>
              </a:ext>
            </a:extLst>
          </p:cNvPr>
          <p:cNvSpPr/>
          <p:nvPr/>
        </p:nvSpPr>
        <p:spPr>
          <a:xfrm>
            <a:off x="4506891" y="3637506"/>
            <a:ext cx="256994" cy="2569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ángulo 9">
            <a:extLst>
              <a:ext uri="{FF2B5EF4-FFF2-40B4-BE49-F238E27FC236}">
                <a16:creationId xmlns:a16="http://schemas.microsoft.com/office/drawing/2014/main" id="{C20235DE-DB50-2948-8AA8-239A584D529E}"/>
              </a:ext>
            </a:extLst>
          </p:cNvPr>
          <p:cNvSpPr/>
          <p:nvPr/>
        </p:nvSpPr>
        <p:spPr>
          <a:xfrm>
            <a:off x="4712883" y="3659174"/>
            <a:ext cx="723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/>
              <a:t>origin</a:t>
            </a:r>
            <a:endParaRPr lang="es-CO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3A8FC93-13D8-7742-BFEF-285B603E2E4D}"/>
              </a:ext>
            </a:extLst>
          </p:cNvPr>
          <p:cNvSpPr/>
          <p:nvPr/>
        </p:nvSpPr>
        <p:spPr>
          <a:xfrm>
            <a:off x="3577624" y="3631379"/>
            <a:ext cx="256994" cy="2569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ángulo 9">
            <a:extLst>
              <a:ext uri="{FF2B5EF4-FFF2-40B4-BE49-F238E27FC236}">
                <a16:creationId xmlns:a16="http://schemas.microsoft.com/office/drawing/2014/main" id="{85DAD8B5-F6C1-7843-8D97-CAB0A840E1FD}"/>
              </a:ext>
            </a:extLst>
          </p:cNvPr>
          <p:cNvSpPr/>
          <p:nvPr/>
        </p:nvSpPr>
        <p:spPr>
          <a:xfrm>
            <a:off x="2545687" y="3663006"/>
            <a:ext cx="10788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/>
              <a:t>upstream</a:t>
            </a:r>
            <a:endParaRPr lang="es-CO" dirty="0"/>
          </a:p>
        </p:txBody>
      </p: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70A19363-EE92-2840-9821-5D85AB03A8AA}"/>
              </a:ext>
            </a:extLst>
          </p:cNvPr>
          <p:cNvCxnSpPr>
            <a:cxnSpLocks/>
            <a:endCxn id="30" idx="0"/>
          </p:cNvCxnSpPr>
          <p:nvPr/>
        </p:nvCxnSpPr>
        <p:spPr>
          <a:xfrm rot="10800000" flipV="1">
            <a:off x="3706122" y="2463289"/>
            <a:ext cx="5859571" cy="11680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Elipse 56">
            <a:extLst>
              <a:ext uri="{FF2B5EF4-FFF2-40B4-BE49-F238E27FC236}">
                <a16:creationId xmlns:a16="http://schemas.microsoft.com/office/drawing/2014/main" id="{54F2ACFF-02FE-6E45-83B0-154B9A4D70A8}"/>
              </a:ext>
            </a:extLst>
          </p:cNvPr>
          <p:cNvSpPr/>
          <p:nvPr/>
        </p:nvSpPr>
        <p:spPr>
          <a:xfrm>
            <a:off x="3569678" y="5243287"/>
            <a:ext cx="196645" cy="19664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6" name="CuadroTexto 57">
            <a:extLst>
              <a:ext uri="{FF2B5EF4-FFF2-40B4-BE49-F238E27FC236}">
                <a16:creationId xmlns:a16="http://schemas.microsoft.com/office/drawing/2014/main" id="{204CCB57-A248-C44B-BD96-ACEB897FB7B0}"/>
              </a:ext>
            </a:extLst>
          </p:cNvPr>
          <p:cNvSpPr txBox="1"/>
          <p:nvPr/>
        </p:nvSpPr>
        <p:spPr>
          <a:xfrm>
            <a:off x="3292868" y="5439014"/>
            <a:ext cx="947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master</a:t>
            </a:r>
            <a:endParaRPr lang="es-CO" dirty="0"/>
          </a:p>
        </p:txBody>
      </p:sp>
      <p:sp>
        <p:nvSpPr>
          <p:cNvPr id="37" name="Elipse 35">
            <a:extLst>
              <a:ext uri="{FF2B5EF4-FFF2-40B4-BE49-F238E27FC236}">
                <a16:creationId xmlns:a16="http://schemas.microsoft.com/office/drawing/2014/main" id="{43A665FA-C168-5D4F-9B5D-FFF168A240D0}"/>
              </a:ext>
            </a:extLst>
          </p:cNvPr>
          <p:cNvSpPr/>
          <p:nvPr/>
        </p:nvSpPr>
        <p:spPr>
          <a:xfrm>
            <a:off x="3569678" y="4823122"/>
            <a:ext cx="196645" cy="19664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9" name="Conector recto 6">
            <a:extLst>
              <a:ext uri="{FF2B5EF4-FFF2-40B4-BE49-F238E27FC236}">
                <a16:creationId xmlns:a16="http://schemas.microsoft.com/office/drawing/2014/main" id="{F9F1ABE0-1A91-C148-B5F2-21518E6695EC}"/>
              </a:ext>
            </a:extLst>
          </p:cNvPr>
          <p:cNvCxnSpPr>
            <a:stCxn id="35" idx="0"/>
            <a:endCxn id="37" idx="4"/>
          </p:cNvCxnSpPr>
          <p:nvPr/>
        </p:nvCxnSpPr>
        <p:spPr>
          <a:xfrm flipV="1">
            <a:off x="3668001" y="5019767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uadroTexto 57">
            <a:extLst>
              <a:ext uri="{FF2B5EF4-FFF2-40B4-BE49-F238E27FC236}">
                <a16:creationId xmlns:a16="http://schemas.microsoft.com/office/drawing/2014/main" id="{C1C324FC-78FD-F44C-A819-2A01283F5B1F}"/>
              </a:ext>
            </a:extLst>
          </p:cNvPr>
          <p:cNvSpPr txBox="1"/>
          <p:nvPr/>
        </p:nvSpPr>
        <p:spPr>
          <a:xfrm>
            <a:off x="4382527" y="5428775"/>
            <a:ext cx="947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feat</a:t>
            </a:r>
            <a:endParaRPr lang="es-CO" dirty="0"/>
          </a:p>
        </p:txBody>
      </p:sp>
      <p:sp>
        <p:nvSpPr>
          <p:cNvPr id="41" name="Elipse 56">
            <a:extLst>
              <a:ext uri="{FF2B5EF4-FFF2-40B4-BE49-F238E27FC236}">
                <a16:creationId xmlns:a16="http://schemas.microsoft.com/office/drawing/2014/main" id="{6CCD208D-FA83-DA46-96F3-B8F2E047D756}"/>
              </a:ext>
            </a:extLst>
          </p:cNvPr>
          <p:cNvSpPr/>
          <p:nvPr/>
        </p:nvSpPr>
        <p:spPr>
          <a:xfrm>
            <a:off x="4526592" y="4586143"/>
            <a:ext cx="196645" cy="19664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3" name="Elipse 35">
            <a:extLst>
              <a:ext uri="{FF2B5EF4-FFF2-40B4-BE49-F238E27FC236}">
                <a16:creationId xmlns:a16="http://schemas.microsoft.com/office/drawing/2014/main" id="{93656140-6748-D844-82C9-89192DBA9EB6}"/>
              </a:ext>
            </a:extLst>
          </p:cNvPr>
          <p:cNvSpPr/>
          <p:nvPr/>
        </p:nvSpPr>
        <p:spPr>
          <a:xfrm>
            <a:off x="4526592" y="4165978"/>
            <a:ext cx="196645" cy="19664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44" name="Conector recto 6">
            <a:extLst>
              <a:ext uri="{FF2B5EF4-FFF2-40B4-BE49-F238E27FC236}">
                <a16:creationId xmlns:a16="http://schemas.microsoft.com/office/drawing/2014/main" id="{168F97DF-1266-4C43-B155-8648D23637BC}"/>
              </a:ext>
            </a:extLst>
          </p:cNvPr>
          <p:cNvCxnSpPr>
            <a:stCxn id="41" idx="0"/>
            <a:endCxn id="43" idx="4"/>
          </p:cNvCxnSpPr>
          <p:nvPr/>
        </p:nvCxnSpPr>
        <p:spPr>
          <a:xfrm flipV="1">
            <a:off x="4624915" y="4362623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CEC51BBB-7202-AD40-920A-E0185715E5DE}"/>
              </a:ext>
            </a:extLst>
          </p:cNvPr>
          <p:cNvCxnSpPr>
            <a:stCxn id="37" idx="6"/>
            <a:endCxn id="41" idx="4"/>
          </p:cNvCxnSpPr>
          <p:nvPr/>
        </p:nvCxnSpPr>
        <p:spPr>
          <a:xfrm flipV="1">
            <a:off x="3766323" y="4782788"/>
            <a:ext cx="858592" cy="13865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Marcador de contenido 2">
            <a:extLst>
              <a:ext uri="{FF2B5EF4-FFF2-40B4-BE49-F238E27FC236}">
                <a16:creationId xmlns:a16="http://schemas.microsoft.com/office/drawing/2014/main" id="{619274A1-0CB2-4244-9908-11817ED343AB}"/>
              </a:ext>
            </a:extLst>
          </p:cNvPr>
          <p:cNvSpPr txBox="1">
            <a:spLocks/>
          </p:cNvSpPr>
          <p:nvPr/>
        </p:nvSpPr>
        <p:spPr>
          <a:xfrm>
            <a:off x="83957" y="5009314"/>
            <a:ext cx="3241827" cy="102965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es-ES" dirty="0"/>
              <a:t>Una vez hecho el </a:t>
            </a:r>
            <a:r>
              <a:rPr lang="es-ES" dirty="0" err="1"/>
              <a:t>push</a:t>
            </a:r>
            <a:r>
              <a:rPr lang="es-ES" dirty="0"/>
              <a:t>, estamos listos para hacer un </a:t>
            </a:r>
            <a:r>
              <a:rPr lang="es-ES" dirty="0" err="1"/>
              <a:t>pull</a:t>
            </a:r>
            <a:r>
              <a:rPr lang="es-ES" dirty="0"/>
              <a:t> </a:t>
            </a:r>
            <a:r>
              <a:rPr lang="es-ES" dirty="0" err="1"/>
              <a:t>request</a:t>
            </a:r>
            <a:endParaRPr lang="es-ES" dirty="0"/>
          </a:p>
          <a:p>
            <a:pPr marL="0" indent="0">
              <a:buFont typeface="Calibri" panose="020F0502020204030204" pitchFamily="34" charset="0"/>
              <a:buNone/>
            </a:pPr>
            <a:endParaRPr lang="es-ES" dirty="0"/>
          </a:p>
          <a:p>
            <a:pPr marL="0" indent="0">
              <a:buFont typeface="Calibri" panose="020F0502020204030204" pitchFamily="34" charset="0"/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867556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Forking</a:t>
            </a:r>
            <a:r>
              <a:rPr lang="es-ES" dirty="0"/>
              <a:t> </a:t>
            </a:r>
            <a:r>
              <a:rPr lang="es-ES" dirty="0" err="1"/>
              <a:t>workflow</a:t>
            </a:r>
            <a:endParaRPr lang="es-CO" dirty="0"/>
          </a:p>
        </p:txBody>
      </p:sp>
      <p:pic>
        <p:nvPicPr>
          <p:cNvPr id="4" name="Picture 2" descr="Resultado de imagen para github logo">
            <a:extLst>
              <a:ext uri="{FF2B5EF4-FFF2-40B4-BE49-F238E27FC236}">
                <a16:creationId xmlns:a16="http://schemas.microsoft.com/office/drawing/2014/main" id="{E9BA9C05-36B5-894E-A8D8-7FA485CB9D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38" r="19606" b="31527"/>
          <a:stretch/>
        </p:blipFill>
        <p:spPr bwMode="auto">
          <a:xfrm>
            <a:off x="9449763" y="2270669"/>
            <a:ext cx="1278193" cy="1209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esultado de imagen para user logo png">
            <a:extLst>
              <a:ext uri="{FF2B5EF4-FFF2-40B4-BE49-F238E27FC236}">
                <a16:creationId xmlns:a16="http://schemas.microsoft.com/office/drawing/2014/main" id="{0C22F3BE-B5D9-4B41-8DA9-380504C495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6206" y="1845734"/>
            <a:ext cx="498797" cy="498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6ED8012A-8B61-0840-9C87-EEF71D5EBFF2}"/>
              </a:ext>
            </a:extLst>
          </p:cNvPr>
          <p:cNvSpPr/>
          <p:nvPr/>
        </p:nvSpPr>
        <p:spPr>
          <a:xfrm>
            <a:off x="10325003" y="1936706"/>
            <a:ext cx="8306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Creador</a:t>
            </a:r>
            <a:endParaRPr lang="es-CO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3AEDB4FA-A181-9A47-AA0D-62F4EBA43224}"/>
              </a:ext>
            </a:extLst>
          </p:cNvPr>
          <p:cNvSpPr/>
          <p:nvPr/>
        </p:nvSpPr>
        <p:spPr>
          <a:xfrm>
            <a:off x="6810057" y="2463290"/>
            <a:ext cx="1067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/>
              <a:t>Contrib</a:t>
            </a:r>
            <a:r>
              <a:rPr lang="es-ES" dirty="0"/>
              <a:t> A</a:t>
            </a:r>
            <a:endParaRPr lang="es-CO" dirty="0"/>
          </a:p>
        </p:txBody>
      </p:sp>
      <p:pic>
        <p:nvPicPr>
          <p:cNvPr id="13" name="Picture 2" descr="Resultado de imagen para github logo">
            <a:extLst>
              <a:ext uri="{FF2B5EF4-FFF2-40B4-BE49-F238E27FC236}">
                <a16:creationId xmlns:a16="http://schemas.microsoft.com/office/drawing/2014/main" id="{8A1BDB04-97D7-1C48-8839-893A2DDA73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38" r="19606" b="31527"/>
          <a:stretch/>
        </p:blipFill>
        <p:spPr bwMode="auto">
          <a:xfrm>
            <a:off x="7034349" y="3118470"/>
            <a:ext cx="627652" cy="593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Resultado de imagen para user logo png">
            <a:extLst>
              <a:ext uri="{FF2B5EF4-FFF2-40B4-BE49-F238E27FC236}">
                <a16:creationId xmlns:a16="http://schemas.microsoft.com/office/drawing/2014/main" id="{323F1DD5-0965-A34F-B542-4FB5F225E8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2690" y="2819685"/>
            <a:ext cx="390969" cy="390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ángulo 9">
            <a:extLst>
              <a:ext uri="{FF2B5EF4-FFF2-40B4-BE49-F238E27FC236}">
                <a16:creationId xmlns:a16="http://schemas.microsoft.com/office/drawing/2014/main" id="{DD90D88A-7159-6244-AF25-DE74659B5026}"/>
              </a:ext>
            </a:extLst>
          </p:cNvPr>
          <p:cNvSpPr/>
          <p:nvPr/>
        </p:nvSpPr>
        <p:spPr>
          <a:xfrm>
            <a:off x="6810057" y="3769463"/>
            <a:ext cx="1067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/>
              <a:t>Contrib</a:t>
            </a:r>
            <a:r>
              <a:rPr lang="es-ES" dirty="0"/>
              <a:t> B</a:t>
            </a:r>
            <a:endParaRPr lang="es-CO" dirty="0"/>
          </a:p>
        </p:txBody>
      </p:sp>
      <p:pic>
        <p:nvPicPr>
          <p:cNvPr id="18" name="Picture 2" descr="Resultado de imagen para github logo">
            <a:extLst>
              <a:ext uri="{FF2B5EF4-FFF2-40B4-BE49-F238E27FC236}">
                <a16:creationId xmlns:a16="http://schemas.microsoft.com/office/drawing/2014/main" id="{31432410-7828-8D40-956F-1F599E02C1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38" r="19606" b="31527"/>
          <a:stretch/>
        </p:blipFill>
        <p:spPr bwMode="auto">
          <a:xfrm>
            <a:off x="7031932" y="4409944"/>
            <a:ext cx="627652" cy="593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Resultado de imagen para user logo png">
            <a:extLst>
              <a:ext uri="{FF2B5EF4-FFF2-40B4-BE49-F238E27FC236}">
                <a16:creationId xmlns:a16="http://schemas.microsoft.com/office/drawing/2014/main" id="{CFF43756-BE16-A843-A199-CE57E1182E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273" y="4111159"/>
            <a:ext cx="390969" cy="390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A9B7C9A-BE58-5E4C-BD01-1AE0910AB4D9}"/>
              </a:ext>
            </a:extLst>
          </p:cNvPr>
          <p:cNvCxnSpPr>
            <a:stCxn id="13" idx="3"/>
            <a:endCxn id="4" idx="1"/>
          </p:cNvCxnSpPr>
          <p:nvPr/>
        </p:nvCxnSpPr>
        <p:spPr>
          <a:xfrm flipV="1">
            <a:off x="7662001" y="2875387"/>
            <a:ext cx="1787762" cy="540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4368311-8D43-5F4E-ACBA-8AD8F67FC556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7659584" y="3092371"/>
            <a:ext cx="1906104" cy="1614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" descr="Actualizar el fork de un repositorio de GitHub -hackeruna.com">
            <a:extLst>
              <a:ext uri="{FF2B5EF4-FFF2-40B4-BE49-F238E27FC236}">
                <a16:creationId xmlns:a16="http://schemas.microsoft.com/office/drawing/2014/main" id="{9847A562-89CF-F448-ACDA-293F61CC35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0868" y="4494532"/>
            <a:ext cx="424711" cy="424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Actualizar el fork de un repositorio de GitHub -hackeruna.com">
            <a:extLst>
              <a:ext uri="{FF2B5EF4-FFF2-40B4-BE49-F238E27FC236}">
                <a16:creationId xmlns:a16="http://schemas.microsoft.com/office/drawing/2014/main" id="{169EBBC2-5334-B147-8302-0A59EE86F3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2672" y="3201369"/>
            <a:ext cx="424711" cy="424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ángulo 33">
            <a:extLst>
              <a:ext uri="{FF2B5EF4-FFF2-40B4-BE49-F238E27FC236}">
                <a16:creationId xmlns:a16="http://schemas.microsoft.com/office/drawing/2014/main" id="{F1AC612F-B21D-1347-ABFC-BC8A90B4458F}"/>
              </a:ext>
            </a:extLst>
          </p:cNvPr>
          <p:cNvSpPr/>
          <p:nvPr/>
        </p:nvSpPr>
        <p:spPr>
          <a:xfrm>
            <a:off x="3390338" y="3723209"/>
            <a:ext cx="1513615" cy="2112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26" name="Picture 4" descr="Resultado de imagen de git logo png&quot;">
            <a:extLst>
              <a:ext uri="{FF2B5EF4-FFF2-40B4-BE49-F238E27FC236}">
                <a16:creationId xmlns:a16="http://schemas.microsoft.com/office/drawing/2014/main" id="{B055B357-9535-E84B-ABE1-B959C869D6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6689"/>
          <a:stretch/>
        </p:blipFill>
        <p:spPr bwMode="auto">
          <a:xfrm>
            <a:off x="3610975" y="4162512"/>
            <a:ext cx="1128191" cy="1088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ctángulo 9">
            <a:extLst>
              <a:ext uri="{FF2B5EF4-FFF2-40B4-BE49-F238E27FC236}">
                <a16:creationId xmlns:a16="http://schemas.microsoft.com/office/drawing/2014/main" id="{973F953C-34C7-FE49-8B1C-BF48BF02A848}"/>
              </a:ext>
            </a:extLst>
          </p:cNvPr>
          <p:cNvSpPr/>
          <p:nvPr/>
        </p:nvSpPr>
        <p:spPr>
          <a:xfrm>
            <a:off x="3843248" y="5842716"/>
            <a:ext cx="6636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Local</a:t>
            </a:r>
            <a:endParaRPr lang="es-CO" dirty="0"/>
          </a:p>
        </p:txBody>
      </p: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C5889CF9-426B-EE45-875A-39219D12171B}"/>
              </a:ext>
            </a:extLst>
          </p:cNvPr>
          <p:cNvCxnSpPr>
            <a:cxnSpLocks/>
            <a:stCxn id="9" idx="0"/>
            <a:endCxn id="24" idx="1"/>
          </p:cNvCxnSpPr>
          <p:nvPr/>
        </p:nvCxnSpPr>
        <p:spPr>
          <a:xfrm rot="5400000" flipH="1" flipV="1">
            <a:off x="5497140" y="2551974"/>
            <a:ext cx="223781" cy="19472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EB4B9192-D05A-EE4E-A9CE-961D7253874A}"/>
              </a:ext>
            </a:extLst>
          </p:cNvPr>
          <p:cNvSpPr/>
          <p:nvPr/>
        </p:nvSpPr>
        <p:spPr>
          <a:xfrm>
            <a:off x="4506891" y="3637506"/>
            <a:ext cx="256994" cy="2569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ángulo 9">
            <a:extLst>
              <a:ext uri="{FF2B5EF4-FFF2-40B4-BE49-F238E27FC236}">
                <a16:creationId xmlns:a16="http://schemas.microsoft.com/office/drawing/2014/main" id="{C20235DE-DB50-2948-8AA8-239A584D529E}"/>
              </a:ext>
            </a:extLst>
          </p:cNvPr>
          <p:cNvSpPr/>
          <p:nvPr/>
        </p:nvSpPr>
        <p:spPr>
          <a:xfrm>
            <a:off x="4712883" y="3659174"/>
            <a:ext cx="723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/>
              <a:t>origin</a:t>
            </a:r>
            <a:endParaRPr lang="es-CO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3A8FC93-13D8-7742-BFEF-285B603E2E4D}"/>
              </a:ext>
            </a:extLst>
          </p:cNvPr>
          <p:cNvSpPr/>
          <p:nvPr/>
        </p:nvSpPr>
        <p:spPr>
          <a:xfrm>
            <a:off x="3577624" y="3631379"/>
            <a:ext cx="256994" cy="2569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ángulo 9">
            <a:extLst>
              <a:ext uri="{FF2B5EF4-FFF2-40B4-BE49-F238E27FC236}">
                <a16:creationId xmlns:a16="http://schemas.microsoft.com/office/drawing/2014/main" id="{85DAD8B5-F6C1-7843-8D97-CAB0A840E1FD}"/>
              </a:ext>
            </a:extLst>
          </p:cNvPr>
          <p:cNvSpPr/>
          <p:nvPr/>
        </p:nvSpPr>
        <p:spPr>
          <a:xfrm>
            <a:off x="2545687" y="3663006"/>
            <a:ext cx="10788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/>
              <a:t>upstream</a:t>
            </a:r>
            <a:endParaRPr lang="es-CO" dirty="0"/>
          </a:p>
        </p:txBody>
      </p: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70A19363-EE92-2840-9821-5D85AB03A8AA}"/>
              </a:ext>
            </a:extLst>
          </p:cNvPr>
          <p:cNvCxnSpPr>
            <a:cxnSpLocks/>
            <a:endCxn id="30" idx="0"/>
          </p:cNvCxnSpPr>
          <p:nvPr/>
        </p:nvCxnSpPr>
        <p:spPr>
          <a:xfrm rot="10800000" flipV="1">
            <a:off x="3706122" y="2463289"/>
            <a:ext cx="5859571" cy="11680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Elipse 56">
            <a:extLst>
              <a:ext uri="{FF2B5EF4-FFF2-40B4-BE49-F238E27FC236}">
                <a16:creationId xmlns:a16="http://schemas.microsoft.com/office/drawing/2014/main" id="{54F2ACFF-02FE-6E45-83B0-154B9A4D70A8}"/>
              </a:ext>
            </a:extLst>
          </p:cNvPr>
          <p:cNvSpPr/>
          <p:nvPr/>
        </p:nvSpPr>
        <p:spPr>
          <a:xfrm>
            <a:off x="3569678" y="5243287"/>
            <a:ext cx="196645" cy="19664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6" name="CuadroTexto 57">
            <a:extLst>
              <a:ext uri="{FF2B5EF4-FFF2-40B4-BE49-F238E27FC236}">
                <a16:creationId xmlns:a16="http://schemas.microsoft.com/office/drawing/2014/main" id="{204CCB57-A248-C44B-BD96-ACEB897FB7B0}"/>
              </a:ext>
            </a:extLst>
          </p:cNvPr>
          <p:cNvSpPr txBox="1"/>
          <p:nvPr/>
        </p:nvSpPr>
        <p:spPr>
          <a:xfrm>
            <a:off x="3292868" y="5439014"/>
            <a:ext cx="947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master</a:t>
            </a:r>
            <a:endParaRPr lang="es-CO" dirty="0"/>
          </a:p>
        </p:txBody>
      </p:sp>
      <p:sp>
        <p:nvSpPr>
          <p:cNvPr id="37" name="Elipse 35">
            <a:extLst>
              <a:ext uri="{FF2B5EF4-FFF2-40B4-BE49-F238E27FC236}">
                <a16:creationId xmlns:a16="http://schemas.microsoft.com/office/drawing/2014/main" id="{43A665FA-C168-5D4F-9B5D-FFF168A240D0}"/>
              </a:ext>
            </a:extLst>
          </p:cNvPr>
          <p:cNvSpPr/>
          <p:nvPr/>
        </p:nvSpPr>
        <p:spPr>
          <a:xfrm>
            <a:off x="3569678" y="4823122"/>
            <a:ext cx="196645" cy="19664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9" name="Conector recto 6">
            <a:extLst>
              <a:ext uri="{FF2B5EF4-FFF2-40B4-BE49-F238E27FC236}">
                <a16:creationId xmlns:a16="http://schemas.microsoft.com/office/drawing/2014/main" id="{F9F1ABE0-1A91-C148-B5F2-21518E6695EC}"/>
              </a:ext>
            </a:extLst>
          </p:cNvPr>
          <p:cNvCxnSpPr>
            <a:stCxn id="35" idx="0"/>
            <a:endCxn id="37" idx="4"/>
          </p:cNvCxnSpPr>
          <p:nvPr/>
        </p:nvCxnSpPr>
        <p:spPr>
          <a:xfrm flipV="1">
            <a:off x="3668001" y="5019767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uadroTexto 57">
            <a:extLst>
              <a:ext uri="{FF2B5EF4-FFF2-40B4-BE49-F238E27FC236}">
                <a16:creationId xmlns:a16="http://schemas.microsoft.com/office/drawing/2014/main" id="{C1C324FC-78FD-F44C-A819-2A01283F5B1F}"/>
              </a:ext>
            </a:extLst>
          </p:cNvPr>
          <p:cNvSpPr txBox="1"/>
          <p:nvPr/>
        </p:nvSpPr>
        <p:spPr>
          <a:xfrm>
            <a:off x="4382527" y="5428775"/>
            <a:ext cx="947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feat</a:t>
            </a:r>
            <a:endParaRPr lang="es-CO" dirty="0"/>
          </a:p>
        </p:txBody>
      </p:sp>
      <p:sp>
        <p:nvSpPr>
          <p:cNvPr id="41" name="Elipse 56">
            <a:extLst>
              <a:ext uri="{FF2B5EF4-FFF2-40B4-BE49-F238E27FC236}">
                <a16:creationId xmlns:a16="http://schemas.microsoft.com/office/drawing/2014/main" id="{6CCD208D-FA83-DA46-96F3-B8F2E047D756}"/>
              </a:ext>
            </a:extLst>
          </p:cNvPr>
          <p:cNvSpPr/>
          <p:nvPr/>
        </p:nvSpPr>
        <p:spPr>
          <a:xfrm>
            <a:off x="4526592" y="4586143"/>
            <a:ext cx="196645" cy="19664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3" name="Elipse 35">
            <a:extLst>
              <a:ext uri="{FF2B5EF4-FFF2-40B4-BE49-F238E27FC236}">
                <a16:creationId xmlns:a16="http://schemas.microsoft.com/office/drawing/2014/main" id="{93656140-6748-D844-82C9-89192DBA9EB6}"/>
              </a:ext>
            </a:extLst>
          </p:cNvPr>
          <p:cNvSpPr/>
          <p:nvPr/>
        </p:nvSpPr>
        <p:spPr>
          <a:xfrm>
            <a:off x="4526592" y="4165978"/>
            <a:ext cx="196645" cy="19664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44" name="Conector recto 6">
            <a:extLst>
              <a:ext uri="{FF2B5EF4-FFF2-40B4-BE49-F238E27FC236}">
                <a16:creationId xmlns:a16="http://schemas.microsoft.com/office/drawing/2014/main" id="{168F97DF-1266-4C43-B155-8648D23637BC}"/>
              </a:ext>
            </a:extLst>
          </p:cNvPr>
          <p:cNvCxnSpPr>
            <a:stCxn id="41" idx="0"/>
            <a:endCxn id="43" idx="4"/>
          </p:cNvCxnSpPr>
          <p:nvPr/>
        </p:nvCxnSpPr>
        <p:spPr>
          <a:xfrm flipV="1">
            <a:off x="4624915" y="4362623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CEC51BBB-7202-AD40-920A-E0185715E5DE}"/>
              </a:ext>
            </a:extLst>
          </p:cNvPr>
          <p:cNvCxnSpPr>
            <a:stCxn id="37" idx="6"/>
            <a:endCxn id="41" idx="4"/>
          </p:cNvCxnSpPr>
          <p:nvPr/>
        </p:nvCxnSpPr>
        <p:spPr>
          <a:xfrm flipV="1">
            <a:off x="3766323" y="4782788"/>
            <a:ext cx="858592" cy="13865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Marcador de contenido 2">
            <a:extLst>
              <a:ext uri="{FF2B5EF4-FFF2-40B4-BE49-F238E27FC236}">
                <a16:creationId xmlns:a16="http://schemas.microsoft.com/office/drawing/2014/main" id="{619274A1-0CB2-4244-9908-11817ED343AB}"/>
              </a:ext>
            </a:extLst>
          </p:cNvPr>
          <p:cNvSpPr txBox="1">
            <a:spLocks/>
          </p:cNvSpPr>
          <p:nvPr/>
        </p:nvSpPr>
        <p:spPr>
          <a:xfrm>
            <a:off x="83957" y="5009314"/>
            <a:ext cx="3241827" cy="102965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es-ES" dirty="0"/>
              <a:t>Una vez hecho el </a:t>
            </a:r>
            <a:r>
              <a:rPr lang="es-ES" dirty="0" err="1"/>
              <a:t>push</a:t>
            </a:r>
            <a:r>
              <a:rPr lang="es-ES" dirty="0"/>
              <a:t>, estamos listos para hacer un </a:t>
            </a:r>
            <a:r>
              <a:rPr lang="es-ES" dirty="0" err="1"/>
              <a:t>pull</a:t>
            </a:r>
            <a:r>
              <a:rPr lang="es-ES" dirty="0"/>
              <a:t> </a:t>
            </a:r>
            <a:r>
              <a:rPr lang="es-ES" dirty="0" err="1"/>
              <a:t>request</a:t>
            </a:r>
            <a:endParaRPr lang="es-ES" dirty="0"/>
          </a:p>
          <a:p>
            <a:pPr marL="0" indent="0">
              <a:buFont typeface="Calibri" panose="020F0502020204030204" pitchFamily="34" charset="0"/>
              <a:buNone/>
            </a:pPr>
            <a:endParaRPr lang="es-ES" dirty="0"/>
          </a:p>
          <a:p>
            <a:pPr marL="0" indent="0">
              <a:buFont typeface="Calibri" panose="020F0502020204030204" pitchFamily="34" charset="0"/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217980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Forking</a:t>
            </a:r>
            <a:r>
              <a:rPr lang="es-ES" dirty="0"/>
              <a:t> </a:t>
            </a:r>
            <a:r>
              <a:rPr lang="es-ES" dirty="0" err="1"/>
              <a:t>workflow</a:t>
            </a:r>
            <a:endParaRPr lang="es-CO" dirty="0"/>
          </a:p>
        </p:txBody>
      </p:sp>
      <p:pic>
        <p:nvPicPr>
          <p:cNvPr id="4" name="Picture 2" descr="Resultado de imagen para github logo">
            <a:extLst>
              <a:ext uri="{FF2B5EF4-FFF2-40B4-BE49-F238E27FC236}">
                <a16:creationId xmlns:a16="http://schemas.microsoft.com/office/drawing/2014/main" id="{E9BA9C05-36B5-894E-A8D8-7FA485CB9D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38" r="19606" b="31527"/>
          <a:stretch/>
        </p:blipFill>
        <p:spPr bwMode="auto">
          <a:xfrm>
            <a:off x="9449763" y="2270669"/>
            <a:ext cx="1278193" cy="1209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esultado de imagen para user logo png">
            <a:extLst>
              <a:ext uri="{FF2B5EF4-FFF2-40B4-BE49-F238E27FC236}">
                <a16:creationId xmlns:a16="http://schemas.microsoft.com/office/drawing/2014/main" id="{0C22F3BE-B5D9-4B41-8DA9-380504C495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6206" y="1845734"/>
            <a:ext cx="498797" cy="498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6ED8012A-8B61-0840-9C87-EEF71D5EBFF2}"/>
              </a:ext>
            </a:extLst>
          </p:cNvPr>
          <p:cNvSpPr/>
          <p:nvPr/>
        </p:nvSpPr>
        <p:spPr>
          <a:xfrm>
            <a:off x="10325003" y="1936706"/>
            <a:ext cx="8306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Creador</a:t>
            </a:r>
            <a:endParaRPr lang="es-CO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3AEDB4FA-A181-9A47-AA0D-62F4EBA43224}"/>
              </a:ext>
            </a:extLst>
          </p:cNvPr>
          <p:cNvSpPr/>
          <p:nvPr/>
        </p:nvSpPr>
        <p:spPr>
          <a:xfrm>
            <a:off x="6810057" y="2463290"/>
            <a:ext cx="1067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/>
              <a:t>Contrib</a:t>
            </a:r>
            <a:r>
              <a:rPr lang="es-ES" dirty="0"/>
              <a:t> A</a:t>
            </a:r>
            <a:endParaRPr lang="es-CO" dirty="0"/>
          </a:p>
        </p:txBody>
      </p:sp>
      <p:pic>
        <p:nvPicPr>
          <p:cNvPr id="13" name="Picture 2" descr="Resultado de imagen para github logo">
            <a:extLst>
              <a:ext uri="{FF2B5EF4-FFF2-40B4-BE49-F238E27FC236}">
                <a16:creationId xmlns:a16="http://schemas.microsoft.com/office/drawing/2014/main" id="{8A1BDB04-97D7-1C48-8839-893A2DDA73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38" r="19606" b="31527"/>
          <a:stretch/>
        </p:blipFill>
        <p:spPr bwMode="auto">
          <a:xfrm>
            <a:off x="7034349" y="3118470"/>
            <a:ext cx="627652" cy="593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Resultado de imagen para user logo png">
            <a:extLst>
              <a:ext uri="{FF2B5EF4-FFF2-40B4-BE49-F238E27FC236}">
                <a16:creationId xmlns:a16="http://schemas.microsoft.com/office/drawing/2014/main" id="{323F1DD5-0965-A34F-B542-4FB5F225E8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2690" y="2819685"/>
            <a:ext cx="390969" cy="390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A9B7C9A-BE58-5E4C-BD01-1AE0910AB4D9}"/>
              </a:ext>
            </a:extLst>
          </p:cNvPr>
          <p:cNvCxnSpPr>
            <a:stCxn id="13" idx="3"/>
            <a:endCxn id="4" idx="1"/>
          </p:cNvCxnSpPr>
          <p:nvPr/>
        </p:nvCxnSpPr>
        <p:spPr>
          <a:xfrm flipV="1">
            <a:off x="7662001" y="2875387"/>
            <a:ext cx="1787762" cy="540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" descr="Actualizar el fork de un repositorio de GitHub -hackeruna.com">
            <a:extLst>
              <a:ext uri="{FF2B5EF4-FFF2-40B4-BE49-F238E27FC236}">
                <a16:creationId xmlns:a16="http://schemas.microsoft.com/office/drawing/2014/main" id="{169EBBC2-5334-B147-8302-0A59EE86F3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2672" y="3201369"/>
            <a:ext cx="424711" cy="424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ángulo 33">
            <a:extLst>
              <a:ext uri="{FF2B5EF4-FFF2-40B4-BE49-F238E27FC236}">
                <a16:creationId xmlns:a16="http://schemas.microsoft.com/office/drawing/2014/main" id="{F1AC612F-B21D-1347-ABFC-BC8A90B4458F}"/>
              </a:ext>
            </a:extLst>
          </p:cNvPr>
          <p:cNvSpPr/>
          <p:nvPr/>
        </p:nvSpPr>
        <p:spPr>
          <a:xfrm>
            <a:off x="3390338" y="3723209"/>
            <a:ext cx="1513615" cy="2112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26" name="Picture 4" descr="Resultado de imagen de git logo png&quot;">
            <a:extLst>
              <a:ext uri="{FF2B5EF4-FFF2-40B4-BE49-F238E27FC236}">
                <a16:creationId xmlns:a16="http://schemas.microsoft.com/office/drawing/2014/main" id="{B055B357-9535-E84B-ABE1-B959C869D6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6689"/>
          <a:stretch/>
        </p:blipFill>
        <p:spPr bwMode="auto">
          <a:xfrm>
            <a:off x="3610975" y="4162512"/>
            <a:ext cx="1128191" cy="1088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ctángulo 9">
            <a:extLst>
              <a:ext uri="{FF2B5EF4-FFF2-40B4-BE49-F238E27FC236}">
                <a16:creationId xmlns:a16="http://schemas.microsoft.com/office/drawing/2014/main" id="{973F953C-34C7-FE49-8B1C-BF48BF02A848}"/>
              </a:ext>
            </a:extLst>
          </p:cNvPr>
          <p:cNvSpPr/>
          <p:nvPr/>
        </p:nvSpPr>
        <p:spPr>
          <a:xfrm>
            <a:off x="3843248" y="5842716"/>
            <a:ext cx="6636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Local</a:t>
            </a:r>
            <a:endParaRPr lang="es-CO" dirty="0"/>
          </a:p>
        </p:txBody>
      </p: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C5889CF9-426B-EE45-875A-39219D12171B}"/>
              </a:ext>
            </a:extLst>
          </p:cNvPr>
          <p:cNvCxnSpPr>
            <a:cxnSpLocks/>
            <a:stCxn id="9" idx="0"/>
            <a:endCxn id="24" idx="1"/>
          </p:cNvCxnSpPr>
          <p:nvPr/>
        </p:nvCxnSpPr>
        <p:spPr>
          <a:xfrm rot="5400000" flipH="1" flipV="1">
            <a:off x="5497140" y="2551974"/>
            <a:ext cx="223781" cy="19472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EB4B9192-D05A-EE4E-A9CE-961D7253874A}"/>
              </a:ext>
            </a:extLst>
          </p:cNvPr>
          <p:cNvSpPr/>
          <p:nvPr/>
        </p:nvSpPr>
        <p:spPr>
          <a:xfrm>
            <a:off x="4506891" y="3637506"/>
            <a:ext cx="256994" cy="2569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ángulo 9">
            <a:extLst>
              <a:ext uri="{FF2B5EF4-FFF2-40B4-BE49-F238E27FC236}">
                <a16:creationId xmlns:a16="http://schemas.microsoft.com/office/drawing/2014/main" id="{C20235DE-DB50-2948-8AA8-239A584D529E}"/>
              </a:ext>
            </a:extLst>
          </p:cNvPr>
          <p:cNvSpPr/>
          <p:nvPr/>
        </p:nvSpPr>
        <p:spPr>
          <a:xfrm>
            <a:off x="4712883" y="3659174"/>
            <a:ext cx="723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/>
              <a:t>origin</a:t>
            </a:r>
            <a:endParaRPr lang="es-CO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3A8FC93-13D8-7742-BFEF-285B603E2E4D}"/>
              </a:ext>
            </a:extLst>
          </p:cNvPr>
          <p:cNvSpPr/>
          <p:nvPr/>
        </p:nvSpPr>
        <p:spPr>
          <a:xfrm>
            <a:off x="3577624" y="3631379"/>
            <a:ext cx="256994" cy="2569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ángulo 9">
            <a:extLst>
              <a:ext uri="{FF2B5EF4-FFF2-40B4-BE49-F238E27FC236}">
                <a16:creationId xmlns:a16="http://schemas.microsoft.com/office/drawing/2014/main" id="{85DAD8B5-F6C1-7843-8D97-CAB0A840E1FD}"/>
              </a:ext>
            </a:extLst>
          </p:cNvPr>
          <p:cNvSpPr/>
          <p:nvPr/>
        </p:nvSpPr>
        <p:spPr>
          <a:xfrm>
            <a:off x="2545687" y="3663006"/>
            <a:ext cx="10788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/>
              <a:t>upstream</a:t>
            </a:r>
            <a:endParaRPr lang="es-CO" dirty="0"/>
          </a:p>
        </p:txBody>
      </p: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70A19363-EE92-2840-9821-5D85AB03A8AA}"/>
              </a:ext>
            </a:extLst>
          </p:cNvPr>
          <p:cNvCxnSpPr>
            <a:cxnSpLocks/>
            <a:endCxn id="30" idx="0"/>
          </p:cNvCxnSpPr>
          <p:nvPr/>
        </p:nvCxnSpPr>
        <p:spPr>
          <a:xfrm rot="10800000" flipV="1">
            <a:off x="3706122" y="2463289"/>
            <a:ext cx="5859571" cy="11680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Elipse 56">
            <a:extLst>
              <a:ext uri="{FF2B5EF4-FFF2-40B4-BE49-F238E27FC236}">
                <a16:creationId xmlns:a16="http://schemas.microsoft.com/office/drawing/2014/main" id="{54F2ACFF-02FE-6E45-83B0-154B9A4D70A8}"/>
              </a:ext>
            </a:extLst>
          </p:cNvPr>
          <p:cNvSpPr/>
          <p:nvPr/>
        </p:nvSpPr>
        <p:spPr>
          <a:xfrm>
            <a:off x="3569678" y="5243287"/>
            <a:ext cx="196645" cy="19664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6" name="CuadroTexto 57">
            <a:extLst>
              <a:ext uri="{FF2B5EF4-FFF2-40B4-BE49-F238E27FC236}">
                <a16:creationId xmlns:a16="http://schemas.microsoft.com/office/drawing/2014/main" id="{204CCB57-A248-C44B-BD96-ACEB897FB7B0}"/>
              </a:ext>
            </a:extLst>
          </p:cNvPr>
          <p:cNvSpPr txBox="1"/>
          <p:nvPr/>
        </p:nvSpPr>
        <p:spPr>
          <a:xfrm>
            <a:off x="3292868" y="5439014"/>
            <a:ext cx="947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master</a:t>
            </a:r>
            <a:endParaRPr lang="es-CO" dirty="0"/>
          </a:p>
        </p:txBody>
      </p:sp>
      <p:sp>
        <p:nvSpPr>
          <p:cNvPr id="37" name="Elipse 35">
            <a:extLst>
              <a:ext uri="{FF2B5EF4-FFF2-40B4-BE49-F238E27FC236}">
                <a16:creationId xmlns:a16="http://schemas.microsoft.com/office/drawing/2014/main" id="{43A665FA-C168-5D4F-9B5D-FFF168A240D0}"/>
              </a:ext>
            </a:extLst>
          </p:cNvPr>
          <p:cNvSpPr/>
          <p:nvPr/>
        </p:nvSpPr>
        <p:spPr>
          <a:xfrm>
            <a:off x="3569678" y="4823122"/>
            <a:ext cx="196645" cy="19664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9" name="Conector recto 6">
            <a:extLst>
              <a:ext uri="{FF2B5EF4-FFF2-40B4-BE49-F238E27FC236}">
                <a16:creationId xmlns:a16="http://schemas.microsoft.com/office/drawing/2014/main" id="{F9F1ABE0-1A91-C148-B5F2-21518E6695EC}"/>
              </a:ext>
            </a:extLst>
          </p:cNvPr>
          <p:cNvCxnSpPr>
            <a:stCxn id="35" idx="0"/>
            <a:endCxn id="37" idx="4"/>
          </p:cNvCxnSpPr>
          <p:nvPr/>
        </p:nvCxnSpPr>
        <p:spPr>
          <a:xfrm flipV="1">
            <a:off x="3668001" y="5019767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uadroTexto 57">
            <a:extLst>
              <a:ext uri="{FF2B5EF4-FFF2-40B4-BE49-F238E27FC236}">
                <a16:creationId xmlns:a16="http://schemas.microsoft.com/office/drawing/2014/main" id="{C1C324FC-78FD-F44C-A819-2A01283F5B1F}"/>
              </a:ext>
            </a:extLst>
          </p:cNvPr>
          <p:cNvSpPr txBox="1"/>
          <p:nvPr/>
        </p:nvSpPr>
        <p:spPr>
          <a:xfrm>
            <a:off x="4382527" y="5428775"/>
            <a:ext cx="947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feat</a:t>
            </a:r>
            <a:endParaRPr lang="es-CO" dirty="0"/>
          </a:p>
        </p:txBody>
      </p:sp>
      <p:sp>
        <p:nvSpPr>
          <p:cNvPr id="41" name="Elipse 56">
            <a:extLst>
              <a:ext uri="{FF2B5EF4-FFF2-40B4-BE49-F238E27FC236}">
                <a16:creationId xmlns:a16="http://schemas.microsoft.com/office/drawing/2014/main" id="{6CCD208D-FA83-DA46-96F3-B8F2E047D756}"/>
              </a:ext>
            </a:extLst>
          </p:cNvPr>
          <p:cNvSpPr/>
          <p:nvPr/>
        </p:nvSpPr>
        <p:spPr>
          <a:xfrm>
            <a:off x="4526592" y="4586143"/>
            <a:ext cx="196645" cy="19664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3" name="Elipse 35">
            <a:extLst>
              <a:ext uri="{FF2B5EF4-FFF2-40B4-BE49-F238E27FC236}">
                <a16:creationId xmlns:a16="http://schemas.microsoft.com/office/drawing/2014/main" id="{93656140-6748-D844-82C9-89192DBA9EB6}"/>
              </a:ext>
            </a:extLst>
          </p:cNvPr>
          <p:cNvSpPr/>
          <p:nvPr/>
        </p:nvSpPr>
        <p:spPr>
          <a:xfrm>
            <a:off x="4526592" y="4165978"/>
            <a:ext cx="196645" cy="19664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44" name="Conector recto 6">
            <a:extLst>
              <a:ext uri="{FF2B5EF4-FFF2-40B4-BE49-F238E27FC236}">
                <a16:creationId xmlns:a16="http://schemas.microsoft.com/office/drawing/2014/main" id="{168F97DF-1266-4C43-B155-8648D23637BC}"/>
              </a:ext>
            </a:extLst>
          </p:cNvPr>
          <p:cNvCxnSpPr>
            <a:stCxn id="41" idx="0"/>
            <a:endCxn id="43" idx="4"/>
          </p:cNvCxnSpPr>
          <p:nvPr/>
        </p:nvCxnSpPr>
        <p:spPr>
          <a:xfrm flipV="1">
            <a:off x="4624915" y="4362623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CEC51BBB-7202-AD40-920A-E0185715E5DE}"/>
              </a:ext>
            </a:extLst>
          </p:cNvPr>
          <p:cNvCxnSpPr>
            <a:stCxn id="37" idx="6"/>
            <a:endCxn id="41" idx="4"/>
          </p:cNvCxnSpPr>
          <p:nvPr/>
        </p:nvCxnSpPr>
        <p:spPr>
          <a:xfrm flipV="1">
            <a:off x="3766323" y="4782788"/>
            <a:ext cx="858592" cy="13865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Marcador de contenido 2">
            <a:extLst>
              <a:ext uri="{FF2B5EF4-FFF2-40B4-BE49-F238E27FC236}">
                <a16:creationId xmlns:a16="http://schemas.microsoft.com/office/drawing/2014/main" id="{619274A1-0CB2-4244-9908-11817ED343AB}"/>
              </a:ext>
            </a:extLst>
          </p:cNvPr>
          <p:cNvSpPr txBox="1">
            <a:spLocks/>
          </p:cNvSpPr>
          <p:nvPr/>
        </p:nvSpPr>
        <p:spPr>
          <a:xfrm>
            <a:off x="83957" y="5009314"/>
            <a:ext cx="3241827" cy="102965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es-ES" dirty="0"/>
              <a:t>Una vez hecho el </a:t>
            </a:r>
            <a:r>
              <a:rPr lang="es-ES" dirty="0" err="1"/>
              <a:t>push</a:t>
            </a:r>
            <a:r>
              <a:rPr lang="es-ES" dirty="0"/>
              <a:t>, estamos listos para hacer un </a:t>
            </a:r>
            <a:r>
              <a:rPr lang="es-ES" dirty="0" err="1"/>
              <a:t>pull</a:t>
            </a:r>
            <a:r>
              <a:rPr lang="es-ES" dirty="0"/>
              <a:t> </a:t>
            </a:r>
            <a:r>
              <a:rPr lang="es-ES" dirty="0" err="1"/>
              <a:t>request</a:t>
            </a:r>
            <a:endParaRPr lang="es-ES" dirty="0"/>
          </a:p>
          <a:p>
            <a:pPr marL="0" indent="0">
              <a:buFont typeface="Calibri" panose="020F0502020204030204" pitchFamily="34" charset="0"/>
              <a:buNone/>
            </a:pPr>
            <a:endParaRPr lang="es-ES" dirty="0"/>
          </a:p>
          <a:p>
            <a:pPr marL="0" indent="0">
              <a:buFont typeface="Calibri" panose="020F0502020204030204" pitchFamily="34" charset="0"/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831442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Forking</a:t>
            </a:r>
            <a:r>
              <a:rPr lang="es-ES" dirty="0"/>
              <a:t> </a:t>
            </a:r>
            <a:r>
              <a:rPr lang="es-ES" dirty="0" err="1"/>
              <a:t>workflow</a:t>
            </a:r>
            <a:endParaRPr lang="es-CO" dirty="0"/>
          </a:p>
        </p:txBody>
      </p:sp>
      <p:pic>
        <p:nvPicPr>
          <p:cNvPr id="4" name="Picture 2" descr="Resultado de imagen para github logo">
            <a:extLst>
              <a:ext uri="{FF2B5EF4-FFF2-40B4-BE49-F238E27FC236}">
                <a16:creationId xmlns:a16="http://schemas.microsoft.com/office/drawing/2014/main" id="{E9BA9C05-36B5-894E-A8D8-7FA485CB9D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38" r="19606" b="31527"/>
          <a:stretch/>
        </p:blipFill>
        <p:spPr bwMode="auto">
          <a:xfrm>
            <a:off x="9449763" y="2270669"/>
            <a:ext cx="1278193" cy="1209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esultado de imagen para user logo png">
            <a:extLst>
              <a:ext uri="{FF2B5EF4-FFF2-40B4-BE49-F238E27FC236}">
                <a16:creationId xmlns:a16="http://schemas.microsoft.com/office/drawing/2014/main" id="{0C22F3BE-B5D9-4B41-8DA9-380504C495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6206" y="1845734"/>
            <a:ext cx="498797" cy="498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6ED8012A-8B61-0840-9C87-EEF71D5EBFF2}"/>
              </a:ext>
            </a:extLst>
          </p:cNvPr>
          <p:cNvSpPr/>
          <p:nvPr/>
        </p:nvSpPr>
        <p:spPr>
          <a:xfrm>
            <a:off x="10325003" y="1936706"/>
            <a:ext cx="8306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Creador</a:t>
            </a:r>
            <a:endParaRPr lang="es-CO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3AEDB4FA-A181-9A47-AA0D-62F4EBA43224}"/>
              </a:ext>
            </a:extLst>
          </p:cNvPr>
          <p:cNvSpPr/>
          <p:nvPr/>
        </p:nvSpPr>
        <p:spPr>
          <a:xfrm>
            <a:off x="6810057" y="2463290"/>
            <a:ext cx="1067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/>
              <a:t>Contrib</a:t>
            </a:r>
            <a:r>
              <a:rPr lang="es-ES" dirty="0"/>
              <a:t> A</a:t>
            </a:r>
            <a:endParaRPr lang="es-CO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A9B7C9A-BE58-5E4C-BD01-1AE0910AB4D9}"/>
              </a:ext>
            </a:extLst>
          </p:cNvPr>
          <p:cNvCxnSpPr>
            <a:stCxn id="13" idx="3"/>
            <a:endCxn id="4" idx="1"/>
          </p:cNvCxnSpPr>
          <p:nvPr/>
        </p:nvCxnSpPr>
        <p:spPr>
          <a:xfrm flipV="1">
            <a:off x="7662001" y="2875387"/>
            <a:ext cx="1787762" cy="540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ángulo 33">
            <a:extLst>
              <a:ext uri="{FF2B5EF4-FFF2-40B4-BE49-F238E27FC236}">
                <a16:creationId xmlns:a16="http://schemas.microsoft.com/office/drawing/2014/main" id="{F1AC612F-B21D-1347-ABFC-BC8A90B4458F}"/>
              </a:ext>
            </a:extLst>
          </p:cNvPr>
          <p:cNvSpPr/>
          <p:nvPr/>
        </p:nvSpPr>
        <p:spPr>
          <a:xfrm>
            <a:off x="3390338" y="3723209"/>
            <a:ext cx="1513615" cy="2112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26" name="Picture 4" descr="Resultado de imagen de git logo png&quot;">
            <a:extLst>
              <a:ext uri="{FF2B5EF4-FFF2-40B4-BE49-F238E27FC236}">
                <a16:creationId xmlns:a16="http://schemas.microsoft.com/office/drawing/2014/main" id="{B055B357-9535-E84B-ABE1-B959C869D6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6689"/>
          <a:stretch/>
        </p:blipFill>
        <p:spPr bwMode="auto">
          <a:xfrm>
            <a:off x="3610975" y="4162512"/>
            <a:ext cx="1128191" cy="1088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ctángulo 9">
            <a:extLst>
              <a:ext uri="{FF2B5EF4-FFF2-40B4-BE49-F238E27FC236}">
                <a16:creationId xmlns:a16="http://schemas.microsoft.com/office/drawing/2014/main" id="{973F953C-34C7-FE49-8B1C-BF48BF02A848}"/>
              </a:ext>
            </a:extLst>
          </p:cNvPr>
          <p:cNvSpPr/>
          <p:nvPr/>
        </p:nvSpPr>
        <p:spPr>
          <a:xfrm>
            <a:off x="3843248" y="5842716"/>
            <a:ext cx="6636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Local</a:t>
            </a:r>
            <a:endParaRPr lang="es-CO" dirty="0"/>
          </a:p>
        </p:txBody>
      </p: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C5889CF9-426B-EE45-875A-39219D12171B}"/>
              </a:ext>
            </a:extLst>
          </p:cNvPr>
          <p:cNvCxnSpPr>
            <a:cxnSpLocks/>
            <a:stCxn id="9" idx="0"/>
            <a:endCxn id="24" idx="1"/>
          </p:cNvCxnSpPr>
          <p:nvPr/>
        </p:nvCxnSpPr>
        <p:spPr>
          <a:xfrm rot="16200000" flipH="1">
            <a:off x="5578424" y="2694469"/>
            <a:ext cx="61211" cy="1947285"/>
          </a:xfrm>
          <a:prstGeom prst="bentConnector4">
            <a:avLst>
              <a:gd name="adj1" fmla="val -373462"/>
              <a:gd name="adj2" fmla="val 532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EB4B9192-D05A-EE4E-A9CE-961D7253874A}"/>
              </a:ext>
            </a:extLst>
          </p:cNvPr>
          <p:cNvSpPr/>
          <p:nvPr/>
        </p:nvSpPr>
        <p:spPr>
          <a:xfrm>
            <a:off x="4506891" y="3637506"/>
            <a:ext cx="256994" cy="2569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ángulo 9">
            <a:extLst>
              <a:ext uri="{FF2B5EF4-FFF2-40B4-BE49-F238E27FC236}">
                <a16:creationId xmlns:a16="http://schemas.microsoft.com/office/drawing/2014/main" id="{C20235DE-DB50-2948-8AA8-239A584D529E}"/>
              </a:ext>
            </a:extLst>
          </p:cNvPr>
          <p:cNvSpPr/>
          <p:nvPr/>
        </p:nvSpPr>
        <p:spPr>
          <a:xfrm>
            <a:off x="4712883" y="3659174"/>
            <a:ext cx="723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/>
              <a:t>origin</a:t>
            </a:r>
            <a:endParaRPr lang="es-CO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3A8FC93-13D8-7742-BFEF-285B603E2E4D}"/>
              </a:ext>
            </a:extLst>
          </p:cNvPr>
          <p:cNvSpPr/>
          <p:nvPr/>
        </p:nvSpPr>
        <p:spPr>
          <a:xfrm>
            <a:off x="3577624" y="3631379"/>
            <a:ext cx="256994" cy="2569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ángulo 9">
            <a:extLst>
              <a:ext uri="{FF2B5EF4-FFF2-40B4-BE49-F238E27FC236}">
                <a16:creationId xmlns:a16="http://schemas.microsoft.com/office/drawing/2014/main" id="{85DAD8B5-F6C1-7843-8D97-CAB0A840E1FD}"/>
              </a:ext>
            </a:extLst>
          </p:cNvPr>
          <p:cNvSpPr/>
          <p:nvPr/>
        </p:nvSpPr>
        <p:spPr>
          <a:xfrm>
            <a:off x="2545687" y="3663006"/>
            <a:ext cx="10788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/>
              <a:t>upstream</a:t>
            </a:r>
            <a:endParaRPr lang="es-CO" dirty="0"/>
          </a:p>
        </p:txBody>
      </p: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70A19363-EE92-2840-9821-5D85AB03A8AA}"/>
              </a:ext>
            </a:extLst>
          </p:cNvPr>
          <p:cNvCxnSpPr>
            <a:cxnSpLocks/>
            <a:endCxn id="30" idx="0"/>
          </p:cNvCxnSpPr>
          <p:nvPr/>
        </p:nvCxnSpPr>
        <p:spPr>
          <a:xfrm rot="10800000" flipV="1">
            <a:off x="3706122" y="2463289"/>
            <a:ext cx="5859571" cy="11680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Elipse 56">
            <a:extLst>
              <a:ext uri="{FF2B5EF4-FFF2-40B4-BE49-F238E27FC236}">
                <a16:creationId xmlns:a16="http://schemas.microsoft.com/office/drawing/2014/main" id="{54F2ACFF-02FE-6E45-83B0-154B9A4D70A8}"/>
              </a:ext>
            </a:extLst>
          </p:cNvPr>
          <p:cNvSpPr/>
          <p:nvPr/>
        </p:nvSpPr>
        <p:spPr>
          <a:xfrm>
            <a:off x="3569678" y="5243287"/>
            <a:ext cx="196645" cy="19664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6" name="CuadroTexto 57">
            <a:extLst>
              <a:ext uri="{FF2B5EF4-FFF2-40B4-BE49-F238E27FC236}">
                <a16:creationId xmlns:a16="http://schemas.microsoft.com/office/drawing/2014/main" id="{204CCB57-A248-C44B-BD96-ACEB897FB7B0}"/>
              </a:ext>
            </a:extLst>
          </p:cNvPr>
          <p:cNvSpPr txBox="1"/>
          <p:nvPr/>
        </p:nvSpPr>
        <p:spPr>
          <a:xfrm>
            <a:off x="3292868" y="5439014"/>
            <a:ext cx="947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master</a:t>
            </a:r>
            <a:endParaRPr lang="es-CO" dirty="0"/>
          </a:p>
        </p:txBody>
      </p:sp>
      <p:sp>
        <p:nvSpPr>
          <p:cNvPr id="37" name="Elipse 35">
            <a:extLst>
              <a:ext uri="{FF2B5EF4-FFF2-40B4-BE49-F238E27FC236}">
                <a16:creationId xmlns:a16="http://schemas.microsoft.com/office/drawing/2014/main" id="{43A665FA-C168-5D4F-9B5D-FFF168A240D0}"/>
              </a:ext>
            </a:extLst>
          </p:cNvPr>
          <p:cNvSpPr/>
          <p:nvPr/>
        </p:nvSpPr>
        <p:spPr>
          <a:xfrm>
            <a:off x="3569678" y="4823122"/>
            <a:ext cx="196645" cy="19664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9" name="Conector recto 6">
            <a:extLst>
              <a:ext uri="{FF2B5EF4-FFF2-40B4-BE49-F238E27FC236}">
                <a16:creationId xmlns:a16="http://schemas.microsoft.com/office/drawing/2014/main" id="{F9F1ABE0-1A91-C148-B5F2-21518E6695EC}"/>
              </a:ext>
            </a:extLst>
          </p:cNvPr>
          <p:cNvCxnSpPr>
            <a:stCxn id="35" idx="0"/>
            <a:endCxn id="37" idx="4"/>
          </p:cNvCxnSpPr>
          <p:nvPr/>
        </p:nvCxnSpPr>
        <p:spPr>
          <a:xfrm flipV="1">
            <a:off x="3668001" y="5019767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uadroTexto 57">
            <a:extLst>
              <a:ext uri="{FF2B5EF4-FFF2-40B4-BE49-F238E27FC236}">
                <a16:creationId xmlns:a16="http://schemas.microsoft.com/office/drawing/2014/main" id="{C1C324FC-78FD-F44C-A819-2A01283F5B1F}"/>
              </a:ext>
            </a:extLst>
          </p:cNvPr>
          <p:cNvSpPr txBox="1"/>
          <p:nvPr/>
        </p:nvSpPr>
        <p:spPr>
          <a:xfrm>
            <a:off x="4382527" y="5428775"/>
            <a:ext cx="947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feat</a:t>
            </a:r>
            <a:endParaRPr lang="es-CO" dirty="0"/>
          </a:p>
        </p:txBody>
      </p:sp>
      <p:sp>
        <p:nvSpPr>
          <p:cNvPr id="41" name="Elipse 56">
            <a:extLst>
              <a:ext uri="{FF2B5EF4-FFF2-40B4-BE49-F238E27FC236}">
                <a16:creationId xmlns:a16="http://schemas.microsoft.com/office/drawing/2014/main" id="{6CCD208D-FA83-DA46-96F3-B8F2E047D756}"/>
              </a:ext>
            </a:extLst>
          </p:cNvPr>
          <p:cNvSpPr/>
          <p:nvPr/>
        </p:nvSpPr>
        <p:spPr>
          <a:xfrm>
            <a:off x="4526592" y="4586143"/>
            <a:ext cx="196645" cy="19664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3" name="Elipse 35">
            <a:extLst>
              <a:ext uri="{FF2B5EF4-FFF2-40B4-BE49-F238E27FC236}">
                <a16:creationId xmlns:a16="http://schemas.microsoft.com/office/drawing/2014/main" id="{93656140-6748-D844-82C9-89192DBA9EB6}"/>
              </a:ext>
            </a:extLst>
          </p:cNvPr>
          <p:cNvSpPr/>
          <p:nvPr/>
        </p:nvSpPr>
        <p:spPr>
          <a:xfrm>
            <a:off x="4526592" y="4165978"/>
            <a:ext cx="196645" cy="19664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44" name="Conector recto 6">
            <a:extLst>
              <a:ext uri="{FF2B5EF4-FFF2-40B4-BE49-F238E27FC236}">
                <a16:creationId xmlns:a16="http://schemas.microsoft.com/office/drawing/2014/main" id="{168F97DF-1266-4C43-B155-8648D23637BC}"/>
              </a:ext>
            </a:extLst>
          </p:cNvPr>
          <p:cNvCxnSpPr>
            <a:stCxn id="41" idx="0"/>
            <a:endCxn id="43" idx="4"/>
          </p:cNvCxnSpPr>
          <p:nvPr/>
        </p:nvCxnSpPr>
        <p:spPr>
          <a:xfrm flipV="1">
            <a:off x="4624915" y="4362623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CEC51BBB-7202-AD40-920A-E0185715E5DE}"/>
              </a:ext>
            </a:extLst>
          </p:cNvPr>
          <p:cNvCxnSpPr>
            <a:stCxn id="37" idx="6"/>
            <a:endCxn id="41" idx="4"/>
          </p:cNvCxnSpPr>
          <p:nvPr/>
        </p:nvCxnSpPr>
        <p:spPr>
          <a:xfrm flipV="1">
            <a:off x="3766323" y="4782788"/>
            <a:ext cx="858592" cy="13865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Marcador de contenido 2">
            <a:extLst>
              <a:ext uri="{FF2B5EF4-FFF2-40B4-BE49-F238E27FC236}">
                <a16:creationId xmlns:a16="http://schemas.microsoft.com/office/drawing/2014/main" id="{619274A1-0CB2-4244-9908-11817ED343AB}"/>
              </a:ext>
            </a:extLst>
          </p:cNvPr>
          <p:cNvSpPr txBox="1">
            <a:spLocks/>
          </p:cNvSpPr>
          <p:nvPr/>
        </p:nvSpPr>
        <p:spPr>
          <a:xfrm>
            <a:off x="83957" y="5009314"/>
            <a:ext cx="3241827" cy="102965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es-ES" dirty="0"/>
              <a:t>Una vez hecho el </a:t>
            </a:r>
            <a:r>
              <a:rPr lang="es-ES" dirty="0" err="1"/>
              <a:t>push</a:t>
            </a:r>
            <a:r>
              <a:rPr lang="es-ES" dirty="0"/>
              <a:t>, estamos listos para hacer un </a:t>
            </a:r>
            <a:r>
              <a:rPr lang="es-ES" dirty="0" err="1"/>
              <a:t>pull</a:t>
            </a:r>
            <a:r>
              <a:rPr lang="es-ES" dirty="0"/>
              <a:t> </a:t>
            </a:r>
            <a:r>
              <a:rPr lang="es-ES" dirty="0" err="1"/>
              <a:t>request</a:t>
            </a:r>
            <a:endParaRPr lang="es-ES" dirty="0"/>
          </a:p>
          <a:p>
            <a:pPr marL="0" indent="0">
              <a:buFont typeface="Calibri" panose="020F0502020204030204" pitchFamily="34" charset="0"/>
              <a:buNone/>
            </a:pPr>
            <a:endParaRPr lang="es-ES" dirty="0"/>
          </a:p>
          <a:p>
            <a:pPr marL="0" indent="0">
              <a:buFont typeface="Calibri" panose="020F0502020204030204" pitchFamily="34" charset="0"/>
              <a:buNone/>
            </a:pPr>
            <a:endParaRPr lang="es-ES" dirty="0"/>
          </a:p>
        </p:txBody>
      </p:sp>
      <p:sp>
        <p:nvSpPr>
          <p:cNvPr id="32" name="Rectángulo 33">
            <a:extLst>
              <a:ext uri="{FF2B5EF4-FFF2-40B4-BE49-F238E27FC236}">
                <a16:creationId xmlns:a16="http://schemas.microsoft.com/office/drawing/2014/main" id="{EF9ABF78-CD87-174C-9F9F-E211CE662B89}"/>
              </a:ext>
            </a:extLst>
          </p:cNvPr>
          <p:cNvSpPr/>
          <p:nvPr/>
        </p:nvSpPr>
        <p:spPr>
          <a:xfrm>
            <a:off x="6550677" y="3453737"/>
            <a:ext cx="1513615" cy="2112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5" name="Rectángulo 9">
            <a:extLst>
              <a:ext uri="{FF2B5EF4-FFF2-40B4-BE49-F238E27FC236}">
                <a16:creationId xmlns:a16="http://schemas.microsoft.com/office/drawing/2014/main" id="{9B6051D8-6655-8E45-A986-EDADF9EA86CC}"/>
              </a:ext>
            </a:extLst>
          </p:cNvPr>
          <p:cNvSpPr/>
          <p:nvPr/>
        </p:nvSpPr>
        <p:spPr>
          <a:xfrm>
            <a:off x="7003587" y="5573244"/>
            <a:ext cx="6636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Local</a:t>
            </a:r>
            <a:endParaRPr lang="es-CO" dirty="0"/>
          </a:p>
        </p:txBody>
      </p:sp>
      <p:sp>
        <p:nvSpPr>
          <p:cNvPr id="47" name="Elipse 56">
            <a:extLst>
              <a:ext uri="{FF2B5EF4-FFF2-40B4-BE49-F238E27FC236}">
                <a16:creationId xmlns:a16="http://schemas.microsoft.com/office/drawing/2014/main" id="{D5EC0DE2-8438-2143-8C4F-BA1A7344BDAF}"/>
              </a:ext>
            </a:extLst>
          </p:cNvPr>
          <p:cNvSpPr/>
          <p:nvPr/>
        </p:nvSpPr>
        <p:spPr>
          <a:xfrm>
            <a:off x="6730017" y="4973815"/>
            <a:ext cx="196645" cy="19664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8" name="CuadroTexto 57">
            <a:extLst>
              <a:ext uri="{FF2B5EF4-FFF2-40B4-BE49-F238E27FC236}">
                <a16:creationId xmlns:a16="http://schemas.microsoft.com/office/drawing/2014/main" id="{5D65F760-0C26-5C42-995B-4C96C9BE45CE}"/>
              </a:ext>
            </a:extLst>
          </p:cNvPr>
          <p:cNvSpPr txBox="1"/>
          <p:nvPr/>
        </p:nvSpPr>
        <p:spPr>
          <a:xfrm>
            <a:off x="6453207" y="5169542"/>
            <a:ext cx="947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master</a:t>
            </a:r>
            <a:endParaRPr lang="es-CO" dirty="0"/>
          </a:p>
        </p:txBody>
      </p:sp>
      <p:sp>
        <p:nvSpPr>
          <p:cNvPr id="49" name="Elipse 35">
            <a:extLst>
              <a:ext uri="{FF2B5EF4-FFF2-40B4-BE49-F238E27FC236}">
                <a16:creationId xmlns:a16="http://schemas.microsoft.com/office/drawing/2014/main" id="{90101B2C-52F6-3D46-BEAB-369D12BCEA97}"/>
              </a:ext>
            </a:extLst>
          </p:cNvPr>
          <p:cNvSpPr/>
          <p:nvPr/>
        </p:nvSpPr>
        <p:spPr>
          <a:xfrm>
            <a:off x="6730017" y="4553650"/>
            <a:ext cx="196645" cy="19664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50" name="Conector recto 6">
            <a:extLst>
              <a:ext uri="{FF2B5EF4-FFF2-40B4-BE49-F238E27FC236}">
                <a16:creationId xmlns:a16="http://schemas.microsoft.com/office/drawing/2014/main" id="{F37D3B8C-A22B-7A4D-BE51-58CFA1ADFFFE}"/>
              </a:ext>
            </a:extLst>
          </p:cNvPr>
          <p:cNvCxnSpPr>
            <a:stCxn id="47" idx="0"/>
            <a:endCxn id="49" idx="4"/>
          </p:cNvCxnSpPr>
          <p:nvPr/>
        </p:nvCxnSpPr>
        <p:spPr>
          <a:xfrm flipV="1">
            <a:off x="6828340" y="4750295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uadroTexto 57">
            <a:extLst>
              <a:ext uri="{FF2B5EF4-FFF2-40B4-BE49-F238E27FC236}">
                <a16:creationId xmlns:a16="http://schemas.microsoft.com/office/drawing/2014/main" id="{419C710D-123A-0840-AA3A-935962844B14}"/>
              </a:ext>
            </a:extLst>
          </p:cNvPr>
          <p:cNvSpPr txBox="1"/>
          <p:nvPr/>
        </p:nvSpPr>
        <p:spPr>
          <a:xfrm>
            <a:off x="7542866" y="5159303"/>
            <a:ext cx="947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feat</a:t>
            </a:r>
            <a:endParaRPr lang="es-CO" dirty="0"/>
          </a:p>
        </p:txBody>
      </p:sp>
      <p:sp>
        <p:nvSpPr>
          <p:cNvPr id="52" name="Elipse 56">
            <a:extLst>
              <a:ext uri="{FF2B5EF4-FFF2-40B4-BE49-F238E27FC236}">
                <a16:creationId xmlns:a16="http://schemas.microsoft.com/office/drawing/2014/main" id="{CDD38A00-CCDC-AB4C-A952-FE03B26A8B34}"/>
              </a:ext>
            </a:extLst>
          </p:cNvPr>
          <p:cNvSpPr/>
          <p:nvPr/>
        </p:nvSpPr>
        <p:spPr>
          <a:xfrm>
            <a:off x="7686931" y="4316671"/>
            <a:ext cx="196645" cy="19664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3" name="Elipse 35">
            <a:extLst>
              <a:ext uri="{FF2B5EF4-FFF2-40B4-BE49-F238E27FC236}">
                <a16:creationId xmlns:a16="http://schemas.microsoft.com/office/drawing/2014/main" id="{1D4B4176-CCCC-6349-A7D3-AF9B5AF61388}"/>
              </a:ext>
            </a:extLst>
          </p:cNvPr>
          <p:cNvSpPr/>
          <p:nvPr/>
        </p:nvSpPr>
        <p:spPr>
          <a:xfrm>
            <a:off x="7686931" y="3896506"/>
            <a:ext cx="196645" cy="19664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54" name="Conector recto 6">
            <a:extLst>
              <a:ext uri="{FF2B5EF4-FFF2-40B4-BE49-F238E27FC236}">
                <a16:creationId xmlns:a16="http://schemas.microsoft.com/office/drawing/2014/main" id="{CCA3A052-A280-914C-8199-93D6FEAB40B0}"/>
              </a:ext>
            </a:extLst>
          </p:cNvPr>
          <p:cNvCxnSpPr>
            <a:stCxn id="52" idx="0"/>
            <a:endCxn id="53" idx="4"/>
          </p:cNvCxnSpPr>
          <p:nvPr/>
        </p:nvCxnSpPr>
        <p:spPr>
          <a:xfrm flipV="1">
            <a:off x="7785254" y="4093151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urved Connector 54">
            <a:extLst>
              <a:ext uri="{FF2B5EF4-FFF2-40B4-BE49-F238E27FC236}">
                <a16:creationId xmlns:a16="http://schemas.microsoft.com/office/drawing/2014/main" id="{7496B5C2-4246-E84F-94EE-780E29E89BC6}"/>
              </a:ext>
            </a:extLst>
          </p:cNvPr>
          <p:cNvCxnSpPr>
            <a:stCxn id="49" idx="6"/>
            <a:endCxn id="52" idx="4"/>
          </p:cNvCxnSpPr>
          <p:nvPr/>
        </p:nvCxnSpPr>
        <p:spPr>
          <a:xfrm flipV="1">
            <a:off x="6926662" y="4513316"/>
            <a:ext cx="858592" cy="13865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" descr="Resultado de imagen para github logo">
            <a:extLst>
              <a:ext uri="{FF2B5EF4-FFF2-40B4-BE49-F238E27FC236}">
                <a16:creationId xmlns:a16="http://schemas.microsoft.com/office/drawing/2014/main" id="{8A1BDB04-97D7-1C48-8839-893A2DDA73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38" r="19606" b="31527"/>
          <a:stretch/>
        </p:blipFill>
        <p:spPr bwMode="auto">
          <a:xfrm>
            <a:off x="7034349" y="3118470"/>
            <a:ext cx="627652" cy="593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Actualizar el fork de un repositorio de GitHub -hackeruna.com">
            <a:extLst>
              <a:ext uri="{FF2B5EF4-FFF2-40B4-BE49-F238E27FC236}">
                <a16:creationId xmlns:a16="http://schemas.microsoft.com/office/drawing/2014/main" id="{169EBBC2-5334-B147-8302-0A59EE86F3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2673" y="3486361"/>
            <a:ext cx="424711" cy="424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Resultado de imagen para user logo png">
            <a:extLst>
              <a:ext uri="{FF2B5EF4-FFF2-40B4-BE49-F238E27FC236}">
                <a16:creationId xmlns:a16="http://schemas.microsoft.com/office/drawing/2014/main" id="{323F1DD5-0965-A34F-B542-4FB5F225E8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2690" y="2819685"/>
            <a:ext cx="390969" cy="390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83316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Forking</a:t>
            </a:r>
            <a:r>
              <a:rPr lang="es-ES" dirty="0"/>
              <a:t> </a:t>
            </a:r>
            <a:r>
              <a:rPr lang="es-ES" dirty="0" err="1"/>
              <a:t>workflow</a:t>
            </a:r>
            <a:endParaRPr lang="es-CO" dirty="0"/>
          </a:p>
        </p:txBody>
      </p:sp>
      <p:pic>
        <p:nvPicPr>
          <p:cNvPr id="4" name="Picture 2" descr="Resultado de imagen para github logo">
            <a:extLst>
              <a:ext uri="{FF2B5EF4-FFF2-40B4-BE49-F238E27FC236}">
                <a16:creationId xmlns:a16="http://schemas.microsoft.com/office/drawing/2014/main" id="{E9BA9C05-36B5-894E-A8D8-7FA485CB9D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38" r="19606" b="31527"/>
          <a:stretch/>
        </p:blipFill>
        <p:spPr bwMode="auto">
          <a:xfrm>
            <a:off x="9449763" y="2270669"/>
            <a:ext cx="1278193" cy="1209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esultado de imagen para user logo png">
            <a:extLst>
              <a:ext uri="{FF2B5EF4-FFF2-40B4-BE49-F238E27FC236}">
                <a16:creationId xmlns:a16="http://schemas.microsoft.com/office/drawing/2014/main" id="{0C22F3BE-B5D9-4B41-8DA9-380504C495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6206" y="1845734"/>
            <a:ext cx="498797" cy="498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6ED8012A-8B61-0840-9C87-EEF71D5EBFF2}"/>
              </a:ext>
            </a:extLst>
          </p:cNvPr>
          <p:cNvSpPr/>
          <p:nvPr/>
        </p:nvSpPr>
        <p:spPr>
          <a:xfrm>
            <a:off x="10325003" y="1936706"/>
            <a:ext cx="8306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Creador</a:t>
            </a:r>
            <a:endParaRPr lang="es-CO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3AEDB4FA-A181-9A47-AA0D-62F4EBA43224}"/>
              </a:ext>
            </a:extLst>
          </p:cNvPr>
          <p:cNvSpPr/>
          <p:nvPr/>
        </p:nvSpPr>
        <p:spPr>
          <a:xfrm>
            <a:off x="6810057" y="2463290"/>
            <a:ext cx="1067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/>
              <a:t>Contrib</a:t>
            </a:r>
            <a:r>
              <a:rPr lang="es-ES" dirty="0"/>
              <a:t> A</a:t>
            </a:r>
            <a:endParaRPr lang="es-CO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A9B7C9A-BE58-5E4C-BD01-1AE0910AB4D9}"/>
              </a:ext>
            </a:extLst>
          </p:cNvPr>
          <p:cNvCxnSpPr>
            <a:stCxn id="13" idx="3"/>
            <a:endCxn id="4" idx="1"/>
          </p:cNvCxnSpPr>
          <p:nvPr/>
        </p:nvCxnSpPr>
        <p:spPr>
          <a:xfrm flipV="1">
            <a:off x="7662001" y="2875387"/>
            <a:ext cx="1787762" cy="54002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ángulo 33">
            <a:extLst>
              <a:ext uri="{FF2B5EF4-FFF2-40B4-BE49-F238E27FC236}">
                <a16:creationId xmlns:a16="http://schemas.microsoft.com/office/drawing/2014/main" id="{F1AC612F-B21D-1347-ABFC-BC8A90B4458F}"/>
              </a:ext>
            </a:extLst>
          </p:cNvPr>
          <p:cNvSpPr/>
          <p:nvPr/>
        </p:nvSpPr>
        <p:spPr>
          <a:xfrm>
            <a:off x="3390338" y="3723209"/>
            <a:ext cx="1513615" cy="2112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26" name="Picture 4" descr="Resultado de imagen de git logo png&quot;">
            <a:extLst>
              <a:ext uri="{FF2B5EF4-FFF2-40B4-BE49-F238E27FC236}">
                <a16:creationId xmlns:a16="http://schemas.microsoft.com/office/drawing/2014/main" id="{B055B357-9535-E84B-ABE1-B959C869D6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6689"/>
          <a:stretch/>
        </p:blipFill>
        <p:spPr bwMode="auto">
          <a:xfrm>
            <a:off x="3610975" y="4162512"/>
            <a:ext cx="1128191" cy="1088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ctángulo 9">
            <a:extLst>
              <a:ext uri="{FF2B5EF4-FFF2-40B4-BE49-F238E27FC236}">
                <a16:creationId xmlns:a16="http://schemas.microsoft.com/office/drawing/2014/main" id="{973F953C-34C7-FE49-8B1C-BF48BF02A848}"/>
              </a:ext>
            </a:extLst>
          </p:cNvPr>
          <p:cNvSpPr/>
          <p:nvPr/>
        </p:nvSpPr>
        <p:spPr>
          <a:xfrm>
            <a:off x="3843248" y="5842716"/>
            <a:ext cx="6636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Local</a:t>
            </a:r>
            <a:endParaRPr lang="es-CO" dirty="0"/>
          </a:p>
        </p:txBody>
      </p: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C5889CF9-426B-EE45-875A-39219D12171B}"/>
              </a:ext>
            </a:extLst>
          </p:cNvPr>
          <p:cNvCxnSpPr>
            <a:cxnSpLocks/>
            <a:stCxn id="9" idx="0"/>
            <a:endCxn id="24" idx="1"/>
          </p:cNvCxnSpPr>
          <p:nvPr/>
        </p:nvCxnSpPr>
        <p:spPr>
          <a:xfrm rot="16200000" flipH="1">
            <a:off x="5578424" y="2694469"/>
            <a:ext cx="61211" cy="1947285"/>
          </a:xfrm>
          <a:prstGeom prst="bentConnector4">
            <a:avLst>
              <a:gd name="adj1" fmla="val -373462"/>
              <a:gd name="adj2" fmla="val 532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EB4B9192-D05A-EE4E-A9CE-961D7253874A}"/>
              </a:ext>
            </a:extLst>
          </p:cNvPr>
          <p:cNvSpPr/>
          <p:nvPr/>
        </p:nvSpPr>
        <p:spPr>
          <a:xfrm>
            <a:off x="4506891" y="3637506"/>
            <a:ext cx="256994" cy="2569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ángulo 9">
            <a:extLst>
              <a:ext uri="{FF2B5EF4-FFF2-40B4-BE49-F238E27FC236}">
                <a16:creationId xmlns:a16="http://schemas.microsoft.com/office/drawing/2014/main" id="{C20235DE-DB50-2948-8AA8-239A584D529E}"/>
              </a:ext>
            </a:extLst>
          </p:cNvPr>
          <p:cNvSpPr/>
          <p:nvPr/>
        </p:nvSpPr>
        <p:spPr>
          <a:xfrm>
            <a:off x="4712883" y="3659174"/>
            <a:ext cx="723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/>
              <a:t>origin</a:t>
            </a:r>
            <a:endParaRPr lang="es-CO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3A8FC93-13D8-7742-BFEF-285B603E2E4D}"/>
              </a:ext>
            </a:extLst>
          </p:cNvPr>
          <p:cNvSpPr/>
          <p:nvPr/>
        </p:nvSpPr>
        <p:spPr>
          <a:xfrm>
            <a:off x="3577624" y="3631379"/>
            <a:ext cx="256994" cy="2569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ángulo 9">
            <a:extLst>
              <a:ext uri="{FF2B5EF4-FFF2-40B4-BE49-F238E27FC236}">
                <a16:creationId xmlns:a16="http://schemas.microsoft.com/office/drawing/2014/main" id="{85DAD8B5-F6C1-7843-8D97-CAB0A840E1FD}"/>
              </a:ext>
            </a:extLst>
          </p:cNvPr>
          <p:cNvSpPr/>
          <p:nvPr/>
        </p:nvSpPr>
        <p:spPr>
          <a:xfrm>
            <a:off x="2545687" y="3663006"/>
            <a:ext cx="10788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/>
              <a:t>upstream</a:t>
            </a:r>
            <a:endParaRPr lang="es-CO" dirty="0"/>
          </a:p>
        </p:txBody>
      </p: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70A19363-EE92-2840-9821-5D85AB03A8AA}"/>
              </a:ext>
            </a:extLst>
          </p:cNvPr>
          <p:cNvCxnSpPr>
            <a:cxnSpLocks/>
            <a:endCxn id="30" idx="0"/>
          </p:cNvCxnSpPr>
          <p:nvPr/>
        </p:nvCxnSpPr>
        <p:spPr>
          <a:xfrm rot="10800000" flipV="1">
            <a:off x="3706122" y="2463289"/>
            <a:ext cx="5859571" cy="11680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Elipse 56">
            <a:extLst>
              <a:ext uri="{FF2B5EF4-FFF2-40B4-BE49-F238E27FC236}">
                <a16:creationId xmlns:a16="http://schemas.microsoft.com/office/drawing/2014/main" id="{54F2ACFF-02FE-6E45-83B0-154B9A4D70A8}"/>
              </a:ext>
            </a:extLst>
          </p:cNvPr>
          <p:cNvSpPr/>
          <p:nvPr/>
        </p:nvSpPr>
        <p:spPr>
          <a:xfrm>
            <a:off x="3569678" y="5243287"/>
            <a:ext cx="196645" cy="19664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6" name="CuadroTexto 57">
            <a:extLst>
              <a:ext uri="{FF2B5EF4-FFF2-40B4-BE49-F238E27FC236}">
                <a16:creationId xmlns:a16="http://schemas.microsoft.com/office/drawing/2014/main" id="{204CCB57-A248-C44B-BD96-ACEB897FB7B0}"/>
              </a:ext>
            </a:extLst>
          </p:cNvPr>
          <p:cNvSpPr txBox="1"/>
          <p:nvPr/>
        </p:nvSpPr>
        <p:spPr>
          <a:xfrm>
            <a:off x="3292868" y="5439014"/>
            <a:ext cx="947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master</a:t>
            </a:r>
            <a:endParaRPr lang="es-CO" dirty="0"/>
          </a:p>
        </p:txBody>
      </p:sp>
      <p:sp>
        <p:nvSpPr>
          <p:cNvPr id="37" name="Elipse 35">
            <a:extLst>
              <a:ext uri="{FF2B5EF4-FFF2-40B4-BE49-F238E27FC236}">
                <a16:creationId xmlns:a16="http://schemas.microsoft.com/office/drawing/2014/main" id="{43A665FA-C168-5D4F-9B5D-FFF168A240D0}"/>
              </a:ext>
            </a:extLst>
          </p:cNvPr>
          <p:cNvSpPr/>
          <p:nvPr/>
        </p:nvSpPr>
        <p:spPr>
          <a:xfrm>
            <a:off x="3569678" y="4823122"/>
            <a:ext cx="196645" cy="19664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9" name="Conector recto 6">
            <a:extLst>
              <a:ext uri="{FF2B5EF4-FFF2-40B4-BE49-F238E27FC236}">
                <a16:creationId xmlns:a16="http://schemas.microsoft.com/office/drawing/2014/main" id="{F9F1ABE0-1A91-C148-B5F2-21518E6695EC}"/>
              </a:ext>
            </a:extLst>
          </p:cNvPr>
          <p:cNvCxnSpPr>
            <a:stCxn id="35" idx="0"/>
            <a:endCxn id="37" idx="4"/>
          </p:cNvCxnSpPr>
          <p:nvPr/>
        </p:nvCxnSpPr>
        <p:spPr>
          <a:xfrm flipV="1">
            <a:off x="3668001" y="5019767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uadroTexto 57">
            <a:extLst>
              <a:ext uri="{FF2B5EF4-FFF2-40B4-BE49-F238E27FC236}">
                <a16:creationId xmlns:a16="http://schemas.microsoft.com/office/drawing/2014/main" id="{C1C324FC-78FD-F44C-A819-2A01283F5B1F}"/>
              </a:ext>
            </a:extLst>
          </p:cNvPr>
          <p:cNvSpPr txBox="1"/>
          <p:nvPr/>
        </p:nvSpPr>
        <p:spPr>
          <a:xfrm>
            <a:off x="4382527" y="5428775"/>
            <a:ext cx="947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feat</a:t>
            </a:r>
            <a:endParaRPr lang="es-CO" dirty="0"/>
          </a:p>
        </p:txBody>
      </p:sp>
      <p:sp>
        <p:nvSpPr>
          <p:cNvPr id="41" name="Elipse 56">
            <a:extLst>
              <a:ext uri="{FF2B5EF4-FFF2-40B4-BE49-F238E27FC236}">
                <a16:creationId xmlns:a16="http://schemas.microsoft.com/office/drawing/2014/main" id="{6CCD208D-FA83-DA46-96F3-B8F2E047D756}"/>
              </a:ext>
            </a:extLst>
          </p:cNvPr>
          <p:cNvSpPr/>
          <p:nvPr/>
        </p:nvSpPr>
        <p:spPr>
          <a:xfrm>
            <a:off x="4526592" y="4586143"/>
            <a:ext cx="196645" cy="19664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3" name="Elipse 35">
            <a:extLst>
              <a:ext uri="{FF2B5EF4-FFF2-40B4-BE49-F238E27FC236}">
                <a16:creationId xmlns:a16="http://schemas.microsoft.com/office/drawing/2014/main" id="{93656140-6748-D844-82C9-89192DBA9EB6}"/>
              </a:ext>
            </a:extLst>
          </p:cNvPr>
          <p:cNvSpPr/>
          <p:nvPr/>
        </p:nvSpPr>
        <p:spPr>
          <a:xfrm>
            <a:off x="4526592" y="4165978"/>
            <a:ext cx="196645" cy="19664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44" name="Conector recto 6">
            <a:extLst>
              <a:ext uri="{FF2B5EF4-FFF2-40B4-BE49-F238E27FC236}">
                <a16:creationId xmlns:a16="http://schemas.microsoft.com/office/drawing/2014/main" id="{168F97DF-1266-4C43-B155-8648D23637BC}"/>
              </a:ext>
            </a:extLst>
          </p:cNvPr>
          <p:cNvCxnSpPr>
            <a:stCxn id="41" idx="0"/>
            <a:endCxn id="43" idx="4"/>
          </p:cNvCxnSpPr>
          <p:nvPr/>
        </p:nvCxnSpPr>
        <p:spPr>
          <a:xfrm flipV="1">
            <a:off x="4624915" y="4362623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CEC51BBB-7202-AD40-920A-E0185715E5DE}"/>
              </a:ext>
            </a:extLst>
          </p:cNvPr>
          <p:cNvCxnSpPr>
            <a:stCxn id="37" idx="6"/>
            <a:endCxn id="41" idx="4"/>
          </p:cNvCxnSpPr>
          <p:nvPr/>
        </p:nvCxnSpPr>
        <p:spPr>
          <a:xfrm flipV="1">
            <a:off x="3766323" y="4782788"/>
            <a:ext cx="858592" cy="13865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Marcador de contenido 2">
            <a:extLst>
              <a:ext uri="{FF2B5EF4-FFF2-40B4-BE49-F238E27FC236}">
                <a16:creationId xmlns:a16="http://schemas.microsoft.com/office/drawing/2014/main" id="{619274A1-0CB2-4244-9908-11817ED343AB}"/>
              </a:ext>
            </a:extLst>
          </p:cNvPr>
          <p:cNvSpPr txBox="1">
            <a:spLocks/>
          </p:cNvSpPr>
          <p:nvPr/>
        </p:nvSpPr>
        <p:spPr>
          <a:xfrm>
            <a:off x="83957" y="5009314"/>
            <a:ext cx="3241827" cy="102965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es-ES" dirty="0"/>
              <a:t>Una vez hecho el </a:t>
            </a:r>
            <a:r>
              <a:rPr lang="es-ES" dirty="0" err="1"/>
              <a:t>push</a:t>
            </a:r>
            <a:r>
              <a:rPr lang="es-ES" dirty="0"/>
              <a:t>, estamos listos para hacer un </a:t>
            </a:r>
            <a:r>
              <a:rPr lang="es-ES" dirty="0" err="1"/>
              <a:t>pull</a:t>
            </a:r>
            <a:r>
              <a:rPr lang="es-ES" dirty="0"/>
              <a:t> </a:t>
            </a:r>
            <a:r>
              <a:rPr lang="es-ES" dirty="0" err="1"/>
              <a:t>request</a:t>
            </a:r>
            <a:endParaRPr lang="es-ES" dirty="0"/>
          </a:p>
          <a:p>
            <a:pPr marL="0" indent="0">
              <a:buFont typeface="Calibri" panose="020F0502020204030204" pitchFamily="34" charset="0"/>
              <a:buNone/>
            </a:pPr>
            <a:endParaRPr lang="es-ES" dirty="0"/>
          </a:p>
          <a:p>
            <a:pPr marL="0" indent="0">
              <a:buFont typeface="Calibri" panose="020F0502020204030204" pitchFamily="34" charset="0"/>
              <a:buNone/>
            </a:pPr>
            <a:endParaRPr lang="es-ES" dirty="0"/>
          </a:p>
        </p:txBody>
      </p:sp>
      <p:sp>
        <p:nvSpPr>
          <p:cNvPr id="32" name="Rectángulo 33">
            <a:extLst>
              <a:ext uri="{FF2B5EF4-FFF2-40B4-BE49-F238E27FC236}">
                <a16:creationId xmlns:a16="http://schemas.microsoft.com/office/drawing/2014/main" id="{EF9ABF78-CD87-174C-9F9F-E211CE662B89}"/>
              </a:ext>
            </a:extLst>
          </p:cNvPr>
          <p:cNvSpPr/>
          <p:nvPr/>
        </p:nvSpPr>
        <p:spPr>
          <a:xfrm>
            <a:off x="6550677" y="3453737"/>
            <a:ext cx="1513615" cy="2112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5" name="Rectángulo 9">
            <a:extLst>
              <a:ext uri="{FF2B5EF4-FFF2-40B4-BE49-F238E27FC236}">
                <a16:creationId xmlns:a16="http://schemas.microsoft.com/office/drawing/2014/main" id="{9B6051D8-6655-8E45-A986-EDADF9EA86CC}"/>
              </a:ext>
            </a:extLst>
          </p:cNvPr>
          <p:cNvSpPr/>
          <p:nvPr/>
        </p:nvSpPr>
        <p:spPr>
          <a:xfrm>
            <a:off x="7003587" y="5573244"/>
            <a:ext cx="6636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Local</a:t>
            </a:r>
            <a:endParaRPr lang="es-CO" dirty="0"/>
          </a:p>
        </p:txBody>
      </p:sp>
      <p:sp>
        <p:nvSpPr>
          <p:cNvPr id="47" name="Elipse 56">
            <a:extLst>
              <a:ext uri="{FF2B5EF4-FFF2-40B4-BE49-F238E27FC236}">
                <a16:creationId xmlns:a16="http://schemas.microsoft.com/office/drawing/2014/main" id="{D5EC0DE2-8438-2143-8C4F-BA1A7344BDAF}"/>
              </a:ext>
            </a:extLst>
          </p:cNvPr>
          <p:cNvSpPr/>
          <p:nvPr/>
        </p:nvSpPr>
        <p:spPr>
          <a:xfrm>
            <a:off x="6730017" y="4973815"/>
            <a:ext cx="196645" cy="19664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8" name="CuadroTexto 57">
            <a:extLst>
              <a:ext uri="{FF2B5EF4-FFF2-40B4-BE49-F238E27FC236}">
                <a16:creationId xmlns:a16="http://schemas.microsoft.com/office/drawing/2014/main" id="{5D65F760-0C26-5C42-995B-4C96C9BE45CE}"/>
              </a:ext>
            </a:extLst>
          </p:cNvPr>
          <p:cNvSpPr txBox="1"/>
          <p:nvPr/>
        </p:nvSpPr>
        <p:spPr>
          <a:xfrm>
            <a:off x="6453207" y="5169542"/>
            <a:ext cx="947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master</a:t>
            </a:r>
            <a:endParaRPr lang="es-CO" dirty="0"/>
          </a:p>
        </p:txBody>
      </p:sp>
      <p:sp>
        <p:nvSpPr>
          <p:cNvPr id="49" name="Elipse 35">
            <a:extLst>
              <a:ext uri="{FF2B5EF4-FFF2-40B4-BE49-F238E27FC236}">
                <a16:creationId xmlns:a16="http://schemas.microsoft.com/office/drawing/2014/main" id="{90101B2C-52F6-3D46-BEAB-369D12BCEA97}"/>
              </a:ext>
            </a:extLst>
          </p:cNvPr>
          <p:cNvSpPr/>
          <p:nvPr/>
        </p:nvSpPr>
        <p:spPr>
          <a:xfrm>
            <a:off x="6730017" y="4553650"/>
            <a:ext cx="196645" cy="19664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50" name="Conector recto 6">
            <a:extLst>
              <a:ext uri="{FF2B5EF4-FFF2-40B4-BE49-F238E27FC236}">
                <a16:creationId xmlns:a16="http://schemas.microsoft.com/office/drawing/2014/main" id="{F37D3B8C-A22B-7A4D-BE51-58CFA1ADFFFE}"/>
              </a:ext>
            </a:extLst>
          </p:cNvPr>
          <p:cNvCxnSpPr>
            <a:stCxn id="47" idx="0"/>
            <a:endCxn id="49" idx="4"/>
          </p:cNvCxnSpPr>
          <p:nvPr/>
        </p:nvCxnSpPr>
        <p:spPr>
          <a:xfrm flipV="1">
            <a:off x="6828340" y="4750295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uadroTexto 57">
            <a:extLst>
              <a:ext uri="{FF2B5EF4-FFF2-40B4-BE49-F238E27FC236}">
                <a16:creationId xmlns:a16="http://schemas.microsoft.com/office/drawing/2014/main" id="{419C710D-123A-0840-AA3A-935962844B14}"/>
              </a:ext>
            </a:extLst>
          </p:cNvPr>
          <p:cNvSpPr txBox="1"/>
          <p:nvPr/>
        </p:nvSpPr>
        <p:spPr>
          <a:xfrm>
            <a:off x="7542866" y="5159303"/>
            <a:ext cx="947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feat</a:t>
            </a:r>
            <a:endParaRPr lang="es-CO" dirty="0"/>
          </a:p>
        </p:txBody>
      </p:sp>
      <p:sp>
        <p:nvSpPr>
          <p:cNvPr id="52" name="Elipse 56">
            <a:extLst>
              <a:ext uri="{FF2B5EF4-FFF2-40B4-BE49-F238E27FC236}">
                <a16:creationId xmlns:a16="http://schemas.microsoft.com/office/drawing/2014/main" id="{CDD38A00-CCDC-AB4C-A952-FE03B26A8B34}"/>
              </a:ext>
            </a:extLst>
          </p:cNvPr>
          <p:cNvSpPr/>
          <p:nvPr/>
        </p:nvSpPr>
        <p:spPr>
          <a:xfrm>
            <a:off x="7686931" y="4316671"/>
            <a:ext cx="196645" cy="19664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3" name="Elipse 35">
            <a:extLst>
              <a:ext uri="{FF2B5EF4-FFF2-40B4-BE49-F238E27FC236}">
                <a16:creationId xmlns:a16="http://schemas.microsoft.com/office/drawing/2014/main" id="{1D4B4176-CCCC-6349-A7D3-AF9B5AF61388}"/>
              </a:ext>
            </a:extLst>
          </p:cNvPr>
          <p:cNvSpPr/>
          <p:nvPr/>
        </p:nvSpPr>
        <p:spPr>
          <a:xfrm>
            <a:off x="7686931" y="3896506"/>
            <a:ext cx="196645" cy="19664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54" name="Conector recto 6">
            <a:extLst>
              <a:ext uri="{FF2B5EF4-FFF2-40B4-BE49-F238E27FC236}">
                <a16:creationId xmlns:a16="http://schemas.microsoft.com/office/drawing/2014/main" id="{CCA3A052-A280-914C-8199-93D6FEAB40B0}"/>
              </a:ext>
            </a:extLst>
          </p:cNvPr>
          <p:cNvCxnSpPr>
            <a:stCxn id="52" idx="0"/>
            <a:endCxn id="53" idx="4"/>
          </p:cNvCxnSpPr>
          <p:nvPr/>
        </p:nvCxnSpPr>
        <p:spPr>
          <a:xfrm flipV="1">
            <a:off x="7785254" y="4093151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urved Connector 54">
            <a:extLst>
              <a:ext uri="{FF2B5EF4-FFF2-40B4-BE49-F238E27FC236}">
                <a16:creationId xmlns:a16="http://schemas.microsoft.com/office/drawing/2014/main" id="{7496B5C2-4246-E84F-94EE-780E29E89BC6}"/>
              </a:ext>
            </a:extLst>
          </p:cNvPr>
          <p:cNvCxnSpPr>
            <a:stCxn id="49" idx="6"/>
            <a:endCxn id="52" idx="4"/>
          </p:cNvCxnSpPr>
          <p:nvPr/>
        </p:nvCxnSpPr>
        <p:spPr>
          <a:xfrm flipV="1">
            <a:off x="6926662" y="4513316"/>
            <a:ext cx="858592" cy="13865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" descr="Resultado de imagen para github logo">
            <a:extLst>
              <a:ext uri="{FF2B5EF4-FFF2-40B4-BE49-F238E27FC236}">
                <a16:creationId xmlns:a16="http://schemas.microsoft.com/office/drawing/2014/main" id="{8A1BDB04-97D7-1C48-8839-893A2DDA73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38" r="19606" b="31527"/>
          <a:stretch/>
        </p:blipFill>
        <p:spPr bwMode="auto">
          <a:xfrm>
            <a:off x="7034349" y="3118470"/>
            <a:ext cx="627652" cy="593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Actualizar el fork de un repositorio de GitHub -hackeruna.com">
            <a:extLst>
              <a:ext uri="{FF2B5EF4-FFF2-40B4-BE49-F238E27FC236}">
                <a16:creationId xmlns:a16="http://schemas.microsoft.com/office/drawing/2014/main" id="{169EBBC2-5334-B147-8302-0A59EE86F3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2673" y="3486361"/>
            <a:ext cx="424711" cy="424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Resultado de imagen para user logo png">
            <a:extLst>
              <a:ext uri="{FF2B5EF4-FFF2-40B4-BE49-F238E27FC236}">
                <a16:creationId xmlns:a16="http://schemas.microsoft.com/office/drawing/2014/main" id="{323F1DD5-0965-A34F-B542-4FB5F225E8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2690" y="2819685"/>
            <a:ext cx="390969" cy="390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9589260-89F0-7A49-AEBF-19DEA48F7B5D}"/>
              </a:ext>
            </a:extLst>
          </p:cNvPr>
          <p:cNvSpPr/>
          <p:nvPr/>
        </p:nvSpPr>
        <p:spPr>
          <a:xfrm>
            <a:off x="8105631" y="3213250"/>
            <a:ext cx="13224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err="1"/>
              <a:t>pull</a:t>
            </a:r>
            <a:r>
              <a:rPr lang="es-ES" b="1" dirty="0"/>
              <a:t> </a:t>
            </a:r>
            <a:r>
              <a:rPr lang="es-ES" b="1" dirty="0" err="1"/>
              <a:t>request</a:t>
            </a:r>
            <a:endParaRPr lang="en-US" b="1" dirty="0"/>
          </a:p>
        </p:txBody>
      </p:sp>
      <p:sp>
        <p:nvSpPr>
          <p:cNvPr id="46" name="Elipse 56">
            <a:extLst>
              <a:ext uri="{FF2B5EF4-FFF2-40B4-BE49-F238E27FC236}">
                <a16:creationId xmlns:a16="http://schemas.microsoft.com/office/drawing/2014/main" id="{AE3EBFCF-9AA8-634C-9474-260272B8E95C}"/>
              </a:ext>
            </a:extLst>
          </p:cNvPr>
          <p:cNvSpPr/>
          <p:nvPr/>
        </p:nvSpPr>
        <p:spPr>
          <a:xfrm>
            <a:off x="7678967" y="4310947"/>
            <a:ext cx="196645" cy="19664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6" name="Elipse 35">
            <a:extLst>
              <a:ext uri="{FF2B5EF4-FFF2-40B4-BE49-F238E27FC236}">
                <a16:creationId xmlns:a16="http://schemas.microsoft.com/office/drawing/2014/main" id="{A8AC0BAE-39CC-4940-A300-2FA544EA80E3}"/>
              </a:ext>
            </a:extLst>
          </p:cNvPr>
          <p:cNvSpPr/>
          <p:nvPr/>
        </p:nvSpPr>
        <p:spPr>
          <a:xfrm>
            <a:off x="7678967" y="3890782"/>
            <a:ext cx="196645" cy="19664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681861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Forking</a:t>
            </a:r>
            <a:r>
              <a:rPr lang="es-ES" dirty="0"/>
              <a:t> </a:t>
            </a:r>
            <a:r>
              <a:rPr lang="es-ES" dirty="0" err="1"/>
              <a:t>workflow</a:t>
            </a:r>
            <a:endParaRPr lang="es-CO" dirty="0"/>
          </a:p>
        </p:txBody>
      </p:sp>
      <p:pic>
        <p:nvPicPr>
          <p:cNvPr id="4" name="Picture 2" descr="Resultado de imagen para github logo">
            <a:extLst>
              <a:ext uri="{FF2B5EF4-FFF2-40B4-BE49-F238E27FC236}">
                <a16:creationId xmlns:a16="http://schemas.microsoft.com/office/drawing/2014/main" id="{E9BA9C05-36B5-894E-A8D8-7FA485CB9D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38" r="19606" b="31527"/>
          <a:stretch/>
        </p:blipFill>
        <p:spPr bwMode="auto">
          <a:xfrm>
            <a:off x="9449763" y="2270669"/>
            <a:ext cx="1278193" cy="1209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esultado de imagen para user logo png">
            <a:extLst>
              <a:ext uri="{FF2B5EF4-FFF2-40B4-BE49-F238E27FC236}">
                <a16:creationId xmlns:a16="http://schemas.microsoft.com/office/drawing/2014/main" id="{0C22F3BE-B5D9-4B41-8DA9-380504C495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6206" y="1845734"/>
            <a:ext cx="498797" cy="498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6ED8012A-8B61-0840-9C87-EEF71D5EBFF2}"/>
              </a:ext>
            </a:extLst>
          </p:cNvPr>
          <p:cNvSpPr/>
          <p:nvPr/>
        </p:nvSpPr>
        <p:spPr>
          <a:xfrm>
            <a:off x="10325003" y="1936706"/>
            <a:ext cx="8306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Creador</a:t>
            </a:r>
            <a:endParaRPr lang="es-CO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3AEDB4FA-A181-9A47-AA0D-62F4EBA43224}"/>
              </a:ext>
            </a:extLst>
          </p:cNvPr>
          <p:cNvSpPr/>
          <p:nvPr/>
        </p:nvSpPr>
        <p:spPr>
          <a:xfrm>
            <a:off x="6810057" y="2463290"/>
            <a:ext cx="1067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/>
              <a:t>Contrib</a:t>
            </a:r>
            <a:r>
              <a:rPr lang="es-ES" dirty="0"/>
              <a:t> A</a:t>
            </a:r>
            <a:endParaRPr lang="es-CO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A9B7C9A-BE58-5E4C-BD01-1AE0910AB4D9}"/>
              </a:ext>
            </a:extLst>
          </p:cNvPr>
          <p:cNvCxnSpPr>
            <a:stCxn id="13" idx="3"/>
            <a:endCxn id="4" idx="1"/>
          </p:cNvCxnSpPr>
          <p:nvPr/>
        </p:nvCxnSpPr>
        <p:spPr>
          <a:xfrm flipV="1">
            <a:off x="7662001" y="2875387"/>
            <a:ext cx="1787762" cy="540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ángulo 33">
            <a:extLst>
              <a:ext uri="{FF2B5EF4-FFF2-40B4-BE49-F238E27FC236}">
                <a16:creationId xmlns:a16="http://schemas.microsoft.com/office/drawing/2014/main" id="{F1AC612F-B21D-1347-ABFC-BC8A90B4458F}"/>
              </a:ext>
            </a:extLst>
          </p:cNvPr>
          <p:cNvSpPr/>
          <p:nvPr/>
        </p:nvSpPr>
        <p:spPr>
          <a:xfrm>
            <a:off x="3390338" y="3723209"/>
            <a:ext cx="1513615" cy="2112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26" name="Picture 4" descr="Resultado de imagen de git logo png&quot;">
            <a:extLst>
              <a:ext uri="{FF2B5EF4-FFF2-40B4-BE49-F238E27FC236}">
                <a16:creationId xmlns:a16="http://schemas.microsoft.com/office/drawing/2014/main" id="{B055B357-9535-E84B-ABE1-B959C869D6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6689"/>
          <a:stretch/>
        </p:blipFill>
        <p:spPr bwMode="auto">
          <a:xfrm>
            <a:off x="3610975" y="4162512"/>
            <a:ext cx="1128191" cy="1088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ctángulo 9">
            <a:extLst>
              <a:ext uri="{FF2B5EF4-FFF2-40B4-BE49-F238E27FC236}">
                <a16:creationId xmlns:a16="http://schemas.microsoft.com/office/drawing/2014/main" id="{973F953C-34C7-FE49-8B1C-BF48BF02A848}"/>
              </a:ext>
            </a:extLst>
          </p:cNvPr>
          <p:cNvSpPr/>
          <p:nvPr/>
        </p:nvSpPr>
        <p:spPr>
          <a:xfrm>
            <a:off x="3843248" y="5842716"/>
            <a:ext cx="6636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Local</a:t>
            </a:r>
            <a:endParaRPr lang="es-CO" dirty="0"/>
          </a:p>
        </p:txBody>
      </p: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C5889CF9-426B-EE45-875A-39219D12171B}"/>
              </a:ext>
            </a:extLst>
          </p:cNvPr>
          <p:cNvCxnSpPr>
            <a:cxnSpLocks/>
            <a:stCxn id="9" idx="0"/>
            <a:endCxn id="24" idx="1"/>
          </p:cNvCxnSpPr>
          <p:nvPr/>
        </p:nvCxnSpPr>
        <p:spPr>
          <a:xfrm rot="16200000" flipH="1">
            <a:off x="5578424" y="2694469"/>
            <a:ext cx="61211" cy="1947285"/>
          </a:xfrm>
          <a:prstGeom prst="bentConnector4">
            <a:avLst>
              <a:gd name="adj1" fmla="val -373462"/>
              <a:gd name="adj2" fmla="val 532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EB4B9192-D05A-EE4E-A9CE-961D7253874A}"/>
              </a:ext>
            </a:extLst>
          </p:cNvPr>
          <p:cNvSpPr/>
          <p:nvPr/>
        </p:nvSpPr>
        <p:spPr>
          <a:xfrm>
            <a:off x="4506891" y="3637506"/>
            <a:ext cx="256994" cy="2569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ángulo 9">
            <a:extLst>
              <a:ext uri="{FF2B5EF4-FFF2-40B4-BE49-F238E27FC236}">
                <a16:creationId xmlns:a16="http://schemas.microsoft.com/office/drawing/2014/main" id="{C20235DE-DB50-2948-8AA8-239A584D529E}"/>
              </a:ext>
            </a:extLst>
          </p:cNvPr>
          <p:cNvSpPr/>
          <p:nvPr/>
        </p:nvSpPr>
        <p:spPr>
          <a:xfrm>
            <a:off x="4712883" y="3659174"/>
            <a:ext cx="723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/>
              <a:t>origin</a:t>
            </a:r>
            <a:endParaRPr lang="es-CO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3A8FC93-13D8-7742-BFEF-285B603E2E4D}"/>
              </a:ext>
            </a:extLst>
          </p:cNvPr>
          <p:cNvSpPr/>
          <p:nvPr/>
        </p:nvSpPr>
        <p:spPr>
          <a:xfrm>
            <a:off x="3577624" y="3631379"/>
            <a:ext cx="256994" cy="2569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ángulo 9">
            <a:extLst>
              <a:ext uri="{FF2B5EF4-FFF2-40B4-BE49-F238E27FC236}">
                <a16:creationId xmlns:a16="http://schemas.microsoft.com/office/drawing/2014/main" id="{85DAD8B5-F6C1-7843-8D97-CAB0A840E1FD}"/>
              </a:ext>
            </a:extLst>
          </p:cNvPr>
          <p:cNvSpPr/>
          <p:nvPr/>
        </p:nvSpPr>
        <p:spPr>
          <a:xfrm>
            <a:off x="2545687" y="3663006"/>
            <a:ext cx="10788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/>
              <a:t>upstream</a:t>
            </a:r>
            <a:endParaRPr lang="es-CO" dirty="0"/>
          </a:p>
        </p:txBody>
      </p: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70A19363-EE92-2840-9821-5D85AB03A8AA}"/>
              </a:ext>
            </a:extLst>
          </p:cNvPr>
          <p:cNvCxnSpPr>
            <a:cxnSpLocks/>
            <a:endCxn id="30" idx="0"/>
          </p:cNvCxnSpPr>
          <p:nvPr/>
        </p:nvCxnSpPr>
        <p:spPr>
          <a:xfrm rot="10800000" flipV="1">
            <a:off x="3706122" y="2463289"/>
            <a:ext cx="5859571" cy="11680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Elipse 56">
            <a:extLst>
              <a:ext uri="{FF2B5EF4-FFF2-40B4-BE49-F238E27FC236}">
                <a16:creationId xmlns:a16="http://schemas.microsoft.com/office/drawing/2014/main" id="{54F2ACFF-02FE-6E45-83B0-154B9A4D70A8}"/>
              </a:ext>
            </a:extLst>
          </p:cNvPr>
          <p:cNvSpPr/>
          <p:nvPr/>
        </p:nvSpPr>
        <p:spPr>
          <a:xfrm>
            <a:off x="3569678" y="5243287"/>
            <a:ext cx="196645" cy="19664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6" name="CuadroTexto 57">
            <a:extLst>
              <a:ext uri="{FF2B5EF4-FFF2-40B4-BE49-F238E27FC236}">
                <a16:creationId xmlns:a16="http://schemas.microsoft.com/office/drawing/2014/main" id="{204CCB57-A248-C44B-BD96-ACEB897FB7B0}"/>
              </a:ext>
            </a:extLst>
          </p:cNvPr>
          <p:cNvSpPr txBox="1"/>
          <p:nvPr/>
        </p:nvSpPr>
        <p:spPr>
          <a:xfrm>
            <a:off x="3292868" y="5439014"/>
            <a:ext cx="947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master</a:t>
            </a:r>
            <a:endParaRPr lang="es-CO" dirty="0"/>
          </a:p>
        </p:txBody>
      </p:sp>
      <p:sp>
        <p:nvSpPr>
          <p:cNvPr id="37" name="Elipse 35">
            <a:extLst>
              <a:ext uri="{FF2B5EF4-FFF2-40B4-BE49-F238E27FC236}">
                <a16:creationId xmlns:a16="http://schemas.microsoft.com/office/drawing/2014/main" id="{43A665FA-C168-5D4F-9B5D-FFF168A240D0}"/>
              </a:ext>
            </a:extLst>
          </p:cNvPr>
          <p:cNvSpPr/>
          <p:nvPr/>
        </p:nvSpPr>
        <p:spPr>
          <a:xfrm>
            <a:off x="3569678" y="4823122"/>
            <a:ext cx="196645" cy="19664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9" name="Conector recto 6">
            <a:extLst>
              <a:ext uri="{FF2B5EF4-FFF2-40B4-BE49-F238E27FC236}">
                <a16:creationId xmlns:a16="http://schemas.microsoft.com/office/drawing/2014/main" id="{F9F1ABE0-1A91-C148-B5F2-21518E6695EC}"/>
              </a:ext>
            </a:extLst>
          </p:cNvPr>
          <p:cNvCxnSpPr>
            <a:stCxn id="35" idx="0"/>
            <a:endCxn id="37" idx="4"/>
          </p:cNvCxnSpPr>
          <p:nvPr/>
        </p:nvCxnSpPr>
        <p:spPr>
          <a:xfrm flipV="1">
            <a:off x="3668001" y="5019767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uadroTexto 57">
            <a:extLst>
              <a:ext uri="{FF2B5EF4-FFF2-40B4-BE49-F238E27FC236}">
                <a16:creationId xmlns:a16="http://schemas.microsoft.com/office/drawing/2014/main" id="{C1C324FC-78FD-F44C-A819-2A01283F5B1F}"/>
              </a:ext>
            </a:extLst>
          </p:cNvPr>
          <p:cNvSpPr txBox="1"/>
          <p:nvPr/>
        </p:nvSpPr>
        <p:spPr>
          <a:xfrm>
            <a:off x="4382527" y="5428775"/>
            <a:ext cx="947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feat</a:t>
            </a:r>
            <a:endParaRPr lang="es-CO" dirty="0"/>
          </a:p>
        </p:txBody>
      </p:sp>
      <p:sp>
        <p:nvSpPr>
          <p:cNvPr id="41" name="Elipse 56">
            <a:extLst>
              <a:ext uri="{FF2B5EF4-FFF2-40B4-BE49-F238E27FC236}">
                <a16:creationId xmlns:a16="http://schemas.microsoft.com/office/drawing/2014/main" id="{6CCD208D-FA83-DA46-96F3-B8F2E047D756}"/>
              </a:ext>
            </a:extLst>
          </p:cNvPr>
          <p:cNvSpPr/>
          <p:nvPr/>
        </p:nvSpPr>
        <p:spPr>
          <a:xfrm>
            <a:off x="4526592" y="4586143"/>
            <a:ext cx="196645" cy="19664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3" name="Elipse 35">
            <a:extLst>
              <a:ext uri="{FF2B5EF4-FFF2-40B4-BE49-F238E27FC236}">
                <a16:creationId xmlns:a16="http://schemas.microsoft.com/office/drawing/2014/main" id="{93656140-6748-D844-82C9-89192DBA9EB6}"/>
              </a:ext>
            </a:extLst>
          </p:cNvPr>
          <p:cNvSpPr/>
          <p:nvPr/>
        </p:nvSpPr>
        <p:spPr>
          <a:xfrm>
            <a:off x="4526592" y="4165978"/>
            <a:ext cx="196645" cy="19664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44" name="Conector recto 6">
            <a:extLst>
              <a:ext uri="{FF2B5EF4-FFF2-40B4-BE49-F238E27FC236}">
                <a16:creationId xmlns:a16="http://schemas.microsoft.com/office/drawing/2014/main" id="{168F97DF-1266-4C43-B155-8648D23637BC}"/>
              </a:ext>
            </a:extLst>
          </p:cNvPr>
          <p:cNvCxnSpPr>
            <a:stCxn id="41" idx="0"/>
            <a:endCxn id="43" idx="4"/>
          </p:cNvCxnSpPr>
          <p:nvPr/>
        </p:nvCxnSpPr>
        <p:spPr>
          <a:xfrm flipV="1">
            <a:off x="4624915" y="4362623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CEC51BBB-7202-AD40-920A-E0185715E5DE}"/>
              </a:ext>
            </a:extLst>
          </p:cNvPr>
          <p:cNvCxnSpPr>
            <a:stCxn id="37" idx="6"/>
            <a:endCxn id="41" idx="4"/>
          </p:cNvCxnSpPr>
          <p:nvPr/>
        </p:nvCxnSpPr>
        <p:spPr>
          <a:xfrm flipV="1">
            <a:off x="3766323" y="4782788"/>
            <a:ext cx="858592" cy="13865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Marcador de contenido 2">
            <a:extLst>
              <a:ext uri="{FF2B5EF4-FFF2-40B4-BE49-F238E27FC236}">
                <a16:creationId xmlns:a16="http://schemas.microsoft.com/office/drawing/2014/main" id="{619274A1-0CB2-4244-9908-11817ED343AB}"/>
              </a:ext>
            </a:extLst>
          </p:cNvPr>
          <p:cNvSpPr txBox="1">
            <a:spLocks/>
          </p:cNvSpPr>
          <p:nvPr/>
        </p:nvSpPr>
        <p:spPr>
          <a:xfrm>
            <a:off x="83957" y="5009314"/>
            <a:ext cx="3241827" cy="102965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es-ES" dirty="0"/>
              <a:t>Una vez hecho el </a:t>
            </a:r>
            <a:r>
              <a:rPr lang="es-ES" dirty="0" err="1"/>
              <a:t>push</a:t>
            </a:r>
            <a:r>
              <a:rPr lang="es-ES" dirty="0"/>
              <a:t>, estamos listos para hacer un </a:t>
            </a:r>
            <a:r>
              <a:rPr lang="es-ES" dirty="0" err="1"/>
              <a:t>pull</a:t>
            </a:r>
            <a:r>
              <a:rPr lang="es-ES" dirty="0"/>
              <a:t> </a:t>
            </a:r>
            <a:r>
              <a:rPr lang="es-ES" dirty="0" err="1"/>
              <a:t>request</a:t>
            </a:r>
            <a:endParaRPr lang="es-ES" dirty="0"/>
          </a:p>
          <a:p>
            <a:pPr marL="0" indent="0">
              <a:buFont typeface="Calibri" panose="020F0502020204030204" pitchFamily="34" charset="0"/>
              <a:buNone/>
            </a:pPr>
            <a:endParaRPr lang="es-ES" dirty="0"/>
          </a:p>
          <a:p>
            <a:pPr marL="0" indent="0">
              <a:buFont typeface="Calibri" panose="020F0502020204030204" pitchFamily="34" charset="0"/>
              <a:buNone/>
            </a:pPr>
            <a:endParaRPr lang="es-ES" dirty="0"/>
          </a:p>
        </p:txBody>
      </p:sp>
      <p:sp>
        <p:nvSpPr>
          <p:cNvPr id="32" name="Rectángulo 33">
            <a:extLst>
              <a:ext uri="{FF2B5EF4-FFF2-40B4-BE49-F238E27FC236}">
                <a16:creationId xmlns:a16="http://schemas.microsoft.com/office/drawing/2014/main" id="{EF9ABF78-CD87-174C-9F9F-E211CE662B89}"/>
              </a:ext>
            </a:extLst>
          </p:cNvPr>
          <p:cNvSpPr/>
          <p:nvPr/>
        </p:nvSpPr>
        <p:spPr>
          <a:xfrm>
            <a:off x="6550677" y="3453737"/>
            <a:ext cx="1513615" cy="2112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5" name="Rectángulo 9">
            <a:extLst>
              <a:ext uri="{FF2B5EF4-FFF2-40B4-BE49-F238E27FC236}">
                <a16:creationId xmlns:a16="http://schemas.microsoft.com/office/drawing/2014/main" id="{9B6051D8-6655-8E45-A986-EDADF9EA86CC}"/>
              </a:ext>
            </a:extLst>
          </p:cNvPr>
          <p:cNvSpPr/>
          <p:nvPr/>
        </p:nvSpPr>
        <p:spPr>
          <a:xfrm>
            <a:off x="7003587" y="5573244"/>
            <a:ext cx="6636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Local</a:t>
            </a:r>
            <a:endParaRPr lang="es-CO" dirty="0"/>
          </a:p>
        </p:txBody>
      </p:sp>
      <p:sp>
        <p:nvSpPr>
          <p:cNvPr id="47" name="Elipse 56">
            <a:extLst>
              <a:ext uri="{FF2B5EF4-FFF2-40B4-BE49-F238E27FC236}">
                <a16:creationId xmlns:a16="http://schemas.microsoft.com/office/drawing/2014/main" id="{D5EC0DE2-8438-2143-8C4F-BA1A7344BDAF}"/>
              </a:ext>
            </a:extLst>
          </p:cNvPr>
          <p:cNvSpPr/>
          <p:nvPr/>
        </p:nvSpPr>
        <p:spPr>
          <a:xfrm>
            <a:off x="6730017" y="4973815"/>
            <a:ext cx="196645" cy="19664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8" name="CuadroTexto 57">
            <a:extLst>
              <a:ext uri="{FF2B5EF4-FFF2-40B4-BE49-F238E27FC236}">
                <a16:creationId xmlns:a16="http://schemas.microsoft.com/office/drawing/2014/main" id="{5D65F760-0C26-5C42-995B-4C96C9BE45CE}"/>
              </a:ext>
            </a:extLst>
          </p:cNvPr>
          <p:cNvSpPr txBox="1"/>
          <p:nvPr/>
        </p:nvSpPr>
        <p:spPr>
          <a:xfrm>
            <a:off x="6453207" y="5169542"/>
            <a:ext cx="947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master</a:t>
            </a:r>
            <a:endParaRPr lang="es-CO" dirty="0"/>
          </a:p>
        </p:txBody>
      </p:sp>
      <p:sp>
        <p:nvSpPr>
          <p:cNvPr id="49" name="Elipse 35">
            <a:extLst>
              <a:ext uri="{FF2B5EF4-FFF2-40B4-BE49-F238E27FC236}">
                <a16:creationId xmlns:a16="http://schemas.microsoft.com/office/drawing/2014/main" id="{90101B2C-52F6-3D46-BEAB-369D12BCEA97}"/>
              </a:ext>
            </a:extLst>
          </p:cNvPr>
          <p:cNvSpPr/>
          <p:nvPr/>
        </p:nvSpPr>
        <p:spPr>
          <a:xfrm>
            <a:off x="6730017" y="4553650"/>
            <a:ext cx="196645" cy="19664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50" name="Conector recto 6">
            <a:extLst>
              <a:ext uri="{FF2B5EF4-FFF2-40B4-BE49-F238E27FC236}">
                <a16:creationId xmlns:a16="http://schemas.microsoft.com/office/drawing/2014/main" id="{F37D3B8C-A22B-7A4D-BE51-58CFA1ADFFFE}"/>
              </a:ext>
            </a:extLst>
          </p:cNvPr>
          <p:cNvCxnSpPr>
            <a:stCxn id="47" idx="0"/>
            <a:endCxn id="49" idx="4"/>
          </p:cNvCxnSpPr>
          <p:nvPr/>
        </p:nvCxnSpPr>
        <p:spPr>
          <a:xfrm flipV="1">
            <a:off x="6828340" y="4750295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uadroTexto 57">
            <a:extLst>
              <a:ext uri="{FF2B5EF4-FFF2-40B4-BE49-F238E27FC236}">
                <a16:creationId xmlns:a16="http://schemas.microsoft.com/office/drawing/2014/main" id="{419C710D-123A-0840-AA3A-935962844B14}"/>
              </a:ext>
            </a:extLst>
          </p:cNvPr>
          <p:cNvSpPr txBox="1"/>
          <p:nvPr/>
        </p:nvSpPr>
        <p:spPr>
          <a:xfrm>
            <a:off x="7542866" y="5159303"/>
            <a:ext cx="947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feat</a:t>
            </a:r>
            <a:endParaRPr lang="es-CO" dirty="0"/>
          </a:p>
        </p:txBody>
      </p:sp>
      <p:sp>
        <p:nvSpPr>
          <p:cNvPr id="52" name="Elipse 56">
            <a:extLst>
              <a:ext uri="{FF2B5EF4-FFF2-40B4-BE49-F238E27FC236}">
                <a16:creationId xmlns:a16="http://schemas.microsoft.com/office/drawing/2014/main" id="{CDD38A00-CCDC-AB4C-A952-FE03B26A8B34}"/>
              </a:ext>
            </a:extLst>
          </p:cNvPr>
          <p:cNvSpPr/>
          <p:nvPr/>
        </p:nvSpPr>
        <p:spPr>
          <a:xfrm>
            <a:off x="7686931" y="4316671"/>
            <a:ext cx="196645" cy="19664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3" name="Elipse 35">
            <a:extLst>
              <a:ext uri="{FF2B5EF4-FFF2-40B4-BE49-F238E27FC236}">
                <a16:creationId xmlns:a16="http://schemas.microsoft.com/office/drawing/2014/main" id="{1D4B4176-CCCC-6349-A7D3-AF9B5AF61388}"/>
              </a:ext>
            </a:extLst>
          </p:cNvPr>
          <p:cNvSpPr/>
          <p:nvPr/>
        </p:nvSpPr>
        <p:spPr>
          <a:xfrm>
            <a:off x="7686931" y="3896506"/>
            <a:ext cx="196645" cy="19664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54" name="Conector recto 6">
            <a:extLst>
              <a:ext uri="{FF2B5EF4-FFF2-40B4-BE49-F238E27FC236}">
                <a16:creationId xmlns:a16="http://schemas.microsoft.com/office/drawing/2014/main" id="{CCA3A052-A280-914C-8199-93D6FEAB40B0}"/>
              </a:ext>
            </a:extLst>
          </p:cNvPr>
          <p:cNvCxnSpPr>
            <a:stCxn id="52" idx="0"/>
            <a:endCxn id="53" idx="4"/>
          </p:cNvCxnSpPr>
          <p:nvPr/>
        </p:nvCxnSpPr>
        <p:spPr>
          <a:xfrm flipV="1">
            <a:off x="7785254" y="4093151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urved Connector 54">
            <a:extLst>
              <a:ext uri="{FF2B5EF4-FFF2-40B4-BE49-F238E27FC236}">
                <a16:creationId xmlns:a16="http://schemas.microsoft.com/office/drawing/2014/main" id="{7496B5C2-4246-E84F-94EE-780E29E89BC6}"/>
              </a:ext>
            </a:extLst>
          </p:cNvPr>
          <p:cNvCxnSpPr>
            <a:stCxn id="49" idx="6"/>
            <a:endCxn id="52" idx="4"/>
          </p:cNvCxnSpPr>
          <p:nvPr/>
        </p:nvCxnSpPr>
        <p:spPr>
          <a:xfrm flipV="1">
            <a:off x="6926662" y="4513316"/>
            <a:ext cx="858592" cy="13865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" descr="Resultado de imagen para github logo">
            <a:extLst>
              <a:ext uri="{FF2B5EF4-FFF2-40B4-BE49-F238E27FC236}">
                <a16:creationId xmlns:a16="http://schemas.microsoft.com/office/drawing/2014/main" id="{8A1BDB04-97D7-1C48-8839-893A2DDA73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38" r="19606" b="31527"/>
          <a:stretch/>
        </p:blipFill>
        <p:spPr bwMode="auto">
          <a:xfrm>
            <a:off x="7034349" y="3118470"/>
            <a:ext cx="627652" cy="593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Actualizar el fork de un repositorio de GitHub -hackeruna.com">
            <a:extLst>
              <a:ext uri="{FF2B5EF4-FFF2-40B4-BE49-F238E27FC236}">
                <a16:creationId xmlns:a16="http://schemas.microsoft.com/office/drawing/2014/main" id="{169EBBC2-5334-B147-8302-0A59EE86F3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2673" y="3486361"/>
            <a:ext cx="424711" cy="424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Resultado de imagen para user logo png">
            <a:extLst>
              <a:ext uri="{FF2B5EF4-FFF2-40B4-BE49-F238E27FC236}">
                <a16:creationId xmlns:a16="http://schemas.microsoft.com/office/drawing/2014/main" id="{323F1DD5-0965-A34F-B542-4FB5F225E8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2690" y="2819685"/>
            <a:ext cx="390969" cy="390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Elipse 56">
            <a:extLst>
              <a:ext uri="{FF2B5EF4-FFF2-40B4-BE49-F238E27FC236}">
                <a16:creationId xmlns:a16="http://schemas.microsoft.com/office/drawing/2014/main" id="{58A3E3F1-4610-8646-99BD-39CD7C5E7408}"/>
              </a:ext>
            </a:extLst>
          </p:cNvPr>
          <p:cNvSpPr/>
          <p:nvPr/>
        </p:nvSpPr>
        <p:spPr>
          <a:xfrm>
            <a:off x="7678967" y="4310947"/>
            <a:ext cx="196645" cy="19664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6" name="Elipse 35">
            <a:extLst>
              <a:ext uri="{FF2B5EF4-FFF2-40B4-BE49-F238E27FC236}">
                <a16:creationId xmlns:a16="http://schemas.microsoft.com/office/drawing/2014/main" id="{9186EE00-3E16-3041-9862-EAA632FDE308}"/>
              </a:ext>
            </a:extLst>
          </p:cNvPr>
          <p:cNvSpPr/>
          <p:nvPr/>
        </p:nvSpPr>
        <p:spPr>
          <a:xfrm>
            <a:off x="7678967" y="3890782"/>
            <a:ext cx="196645" cy="19664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277596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Forking</a:t>
            </a:r>
            <a:r>
              <a:rPr lang="es-ES" dirty="0"/>
              <a:t> </a:t>
            </a:r>
            <a:r>
              <a:rPr lang="es-ES" dirty="0" err="1"/>
              <a:t>workflow</a:t>
            </a:r>
            <a:endParaRPr lang="es-CO" dirty="0"/>
          </a:p>
        </p:txBody>
      </p:sp>
      <p:pic>
        <p:nvPicPr>
          <p:cNvPr id="4" name="Picture 2" descr="Resultado de imagen para github logo">
            <a:extLst>
              <a:ext uri="{FF2B5EF4-FFF2-40B4-BE49-F238E27FC236}">
                <a16:creationId xmlns:a16="http://schemas.microsoft.com/office/drawing/2014/main" id="{E9BA9C05-36B5-894E-A8D8-7FA485CB9D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38" r="19606" b="31527"/>
          <a:stretch/>
        </p:blipFill>
        <p:spPr bwMode="auto">
          <a:xfrm>
            <a:off x="9449763" y="2270669"/>
            <a:ext cx="1278193" cy="1209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esultado de imagen para user logo png">
            <a:extLst>
              <a:ext uri="{FF2B5EF4-FFF2-40B4-BE49-F238E27FC236}">
                <a16:creationId xmlns:a16="http://schemas.microsoft.com/office/drawing/2014/main" id="{0C22F3BE-B5D9-4B41-8DA9-380504C495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6206" y="1845734"/>
            <a:ext cx="498797" cy="498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6ED8012A-8B61-0840-9C87-EEF71D5EBFF2}"/>
              </a:ext>
            </a:extLst>
          </p:cNvPr>
          <p:cNvSpPr/>
          <p:nvPr/>
        </p:nvSpPr>
        <p:spPr>
          <a:xfrm>
            <a:off x="10325003" y="1936706"/>
            <a:ext cx="8306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Creador</a:t>
            </a:r>
            <a:endParaRPr lang="es-CO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3AEDB4FA-A181-9A47-AA0D-62F4EBA43224}"/>
              </a:ext>
            </a:extLst>
          </p:cNvPr>
          <p:cNvSpPr/>
          <p:nvPr/>
        </p:nvSpPr>
        <p:spPr>
          <a:xfrm>
            <a:off x="6810057" y="2463290"/>
            <a:ext cx="1067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/>
              <a:t>Contrib</a:t>
            </a:r>
            <a:r>
              <a:rPr lang="es-ES" dirty="0"/>
              <a:t> A</a:t>
            </a:r>
            <a:endParaRPr lang="es-CO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A9B7C9A-BE58-5E4C-BD01-1AE0910AB4D9}"/>
              </a:ext>
            </a:extLst>
          </p:cNvPr>
          <p:cNvCxnSpPr>
            <a:stCxn id="13" idx="3"/>
            <a:endCxn id="4" idx="1"/>
          </p:cNvCxnSpPr>
          <p:nvPr/>
        </p:nvCxnSpPr>
        <p:spPr>
          <a:xfrm flipV="1">
            <a:off x="7662001" y="2875387"/>
            <a:ext cx="1787762" cy="540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ángulo 33">
            <a:extLst>
              <a:ext uri="{FF2B5EF4-FFF2-40B4-BE49-F238E27FC236}">
                <a16:creationId xmlns:a16="http://schemas.microsoft.com/office/drawing/2014/main" id="{F1AC612F-B21D-1347-ABFC-BC8A90B4458F}"/>
              </a:ext>
            </a:extLst>
          </p:cNvPr>
          <p:cNvSpPr/>
          <p:nvPr/>
        </p:nvSpPr>
        <p:spPr>
          <a:xfrm>
            <a:off x="3390338" y="3723209"/>
            <a:ext cx="1513615" cy="2112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26" name="Picture 4" descr="Resultado de imagen de git logo png&quot;">
            <a:extLst>
              <a:ext uri="{FF2B5EF4-FFF2-40B4-BE49-F238E27FC236}">
                <a16:creationId xmlns:a16="http://schemas.microsoft.com/office/drawing/2014/main" id="{B055B357-9535-E84B-ABE1-B959C869D6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6689"/>
          <a:stretch/>
        </p:blipFill>
        <p:spPr bwMode="auto">
          <a:xfrm>
            <a:off x="3610975" y="4162512"/>
            <a:ext cx="1128191" cy="1088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ctángulo 9">
            <a:extLst>
              <a:ext uri="{FF2B5EF4-FFF2-40B4-BE49-F238E27FC236}">
                <a16:creationId xmlns:a16="http://schemas.microsoft.com/office/drawing/2014/main" id="{973F953C-34C7-FE49-8B1C-BF48BF02A848}"/>
              </a:ext>
            </a:extLst>
          </p:cNvPr>
          <p:cNvSpPr/>
          <p:nvPr/>
        </p:nvSpPr>
        <p:spPr>
          <a:xfrm>
            <a:off x="3843248" y="5842716"/>
            <a:ext cx="6636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Local</a:t>
            </a:r>
            <a:endParaRPr lang="es-CO" dirty="0"/>
          </a:p>
        </p:txBody>
      </p: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C5889CF9-426B-EE45-875A-39219D12171B}"/>
              </a:ext>
            </a:extLst>
          </p:cNvPr>
          <p:cNvCxnSpPr>
            <a:cxnSpLocks/>
            <a:stCxn id="9" idx="0"/>
            <a:endCxn id="24" idx="1"/>
          </p:cNvCxnSpPr>
          <p:nvPr/>
        </p:nvCxnSpPr>
        <p:spPr>
          <a:xfrm rot="16200000" flipH="1">
            <a:off x="5578424" y="2694469"/>
            <a:ext cx="61211" cy="1947285"/>
          </a:xfrm>
          <a:prstGeom prst="bentConnector4">
            <a:avLst>
              <a:gd name="adj1" fmla="val -373462"/>
              <a:gd name="adj2" fmla="val 532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EB4B9192-D05A-EE4E-A9CE-961D7253874A}"/>
              </a:ext>
            </a:extLst>
          </p:cNvPr>
          <p:cNvSpPr/>
          <p:nvPr/>
        </p:nvSpPr>
        <p:spPr>
          <a:xfrm>
            <a:off x="4506891" y="3637506"/>
            <a:ext cx="256994" cy="2569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ángulo 9">
            <a:extLst>
              <a:ext uri="{FF2B5EF4-FFF2-40B4-BE49-F238E27FC236}">
                <a16:creationId xmlns:a16="http://schemas.microsoft.com/office/drawing/2014/main" id="{C20235DE-DB50-2948-8AA8-239A584D529E}"/>
              </a:ext>
            </a:extLst>
          </p:cNvPr>
          <p:cNvSpPr/>
          <p:nvPr/>
        </p:nvSpPr>
        <p:spPr>
          <a:xfrm>
            <a:off x="4712883" y="3659174"/>
            <a:ext cx="723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/>
              <a:t>origin</a:t>
            </a:r>
            <a:endParaRPr lang="es-CO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3A8FC93-13D8-7742-BFEF-285B603E2E4D}"/>
              </a:ext>
            </a:extLst>
          </p:cNvPr>
          <p:cNvSpPr/>
          <p:nvPr/>
        </p:nvSpPr>
        <p:spPr>
          <a:xfrm>
            <a:off x="3577624" y="3631379"/>
            <a:ext cx="256994" cy="2569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ángulo 9">
            <a:extLst>
              <a:ext uri="{FF2B5EF4-FFF2-40B4-BE49-F238E27FC236}">
                <a16:creationId xmlns:a16="http://schemas.microsoft.com/office/drawing/2014/main" id="{85DAD8B5-F6C1-7843-8D97-CAB0A840E1FD}"/>
              </a:ext>
            </a:extLst>
          </p:cNvPr>
          <p:cNvSpPr/>
          <p:nvPr/>
        </p:nvSpPr>
        <p:spPr>
          <a:xfrm>
            <a:off x="2545687" y="3663006"/>
            <a:ext cx="10788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/>
              <a:t>upstream</a:t>
            </a:r>
            <a:endParaRPr lang="es-CO" dirty="0"/>
          </a:p>
        </p:txBody>
      </p: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70A19363-EE92-2840-9821-5D85AB03A8AA}"/>
              </a:ext>
            </a:extLst>
          </p:cNvPr>
          <p:cNvCxnSpPr>
            <a:cxnSpLocks/>
            <a:endCxn id="30" idx="0"/>
          </p:cNvCxnSpPr>
          <p:nvPr/>
        </p:nvCxnSpPr>
        <p:spPr>
          <a:xfrm rot="10800000" flipV="1">
            <a:off x="3706122" y="2463289"/>
            <a:ext cx="5859571" cy="11680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Elipse 56">
            <a:extLst>
              <a:ext uri="{FF2B5EF4-FFF2-40B4-BE49-F238E27FC236}">
                <a16:creationId xmlns:a16="http://schemas.microsoft.com/office/drawing/2014/main" id="{54F2ACFF-02FE-6E45-83B0-154B9A4D70A8}"/>
              </a:ext>
            </a:extLst>
          </p:cNvPr>
          <p:cNvSpPr/>
          <p:nvPr/>
        </p:nvSpPr>
        <p:spPr>
          <a:xfrm>
            <a:off x="3569678" y="5243287"/>
            <a:ext cx="196645" cy="19664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6" name="CuadroTexto 57">
            <a:extLst>
              <a:ext uri="{FF2B5EF4-FFF2-40B4-BE49-F238E27FC236}">
                <a16:creationId xmlns:a16="http://schemas.microsoft.com/office/drawing/2014/main" id="{204CCB57-A248-C44B-BD96-ACEB897FB7B0}"/>
              </a:ext>
            </a:extLst>
          </p:cNvPr>
          <p:cNvSpPr txBox="1"/>
          <p:nvPr/>
        </p:nvSpPr>
        <p:spPr>
          <a:xfrm>
            <a:off x="3292868" y="5439014"/>
            <a:ext cx="947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master</a:t>
            </a:r>
            <a:endParaRPr lang="es-CO" dirty="0"/>
          </a:p>
        </p:txBody>
      </p:sp>
      <p:sp>
        <p:nvSpPr>
          <p:cNvPr id="37" name="Elipse 35">
            <a:extLst>
              <a:ext uri="{FF2B5EF4-FFF2-40B4-BE49-F238E27FC236}">
                <a16:creationId xmlns:a16="http://schemas.microsoft.com/office/drawing/2014/main" id="{43A665FA-C168-5D4F-9B5D-FFF168A240D0}"/>
              </a:ext>
            </a:extLst>
          </p:cNvPr>
          <p:cNvSpPr/>
          <p:nvPr/>
        </p:nvSpPr>
        <p:spPr>
          <a:xfrm>
            <a:off x="3569678" y="4823122"/>
            <a:ext cx="196645" cy="19664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9" name="Conector recto 6">
            <a:extLst>
              <a:ext uri="{FF2B5EF4-FFF2-40B4-BE49-F238E27FC236}">
                <a16:creationId xmlns:a16="http://schemas.microsoft.com/office/drawing/2014/main" id="{F9F1ABE0-1A91-C148-B5F2-21518E6695EC}"/>
              </a:ext>
            </a:extLst>
          </p:cNvPr>
          <p:cNvCxnSpPr>
            <a:stCxn id="35" idx="0"/>
            <a:endCxn id="37" idx="4"/>
          </p:cNvCxnSpPr>
          <p:nvPr/>
        </p:nvCxnSpPr>
        <p:spPr>
          <a:xfrm flipV="1">
            <a:off x="3668001" y="5019767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uadroTexto 57">
            <a:extLst>
              <a:ext uri="{FF2B5EF4-FFF2-40B4-BE49-F238E27FC236}">
                <a16:creationId xmlns:a16="http://schemas.microsoft.com/office/drawing/2014/main" id="{C1C324FC-78FD-F44C-A819-2A01283F5B1F}"/>
              </a:ext>
            </a:extLst>
          </p:cNvPr>
          <p:cNvSpPr txBox="1"/>
          <p:nvPr/>
        </p:nvSpPr>
        <p:spPr>
          <a:xfrm>
            <a:off x="4382527" y="5428775"/>
            <a:ext cx="947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feat</a:t>
            </a:r>
            <a:endParaRPr lang="es-CO" dirty="0"/>
          </a:p>
        </p:txBody>
      </p:sp>
      <p:sp>
        <p:nvSpPr>
          <p:cNvPr id="41" name="Elipse 56">
            <a:extLst>
              <a:ext uri="{FF2B5EF4-FFF2-40B4-BE49-F238E27FC236}">
                <a16:creationId xmlns:a16="http://schemas.microsoft.com/office/drawing/2014/main" id="{6CCD208D-FA83-DA46-96F3-B8F2E047D756}"/>
              </a:ext>
            </a:extLst>
          </p:cNvPr>
          <p:cNvSpPr/>
          <p:nvPr/>
        </p:nvSpPr>
        <p:spPr>
          <a:xfrm>
            <a:off x="4526592" y="4586143"/>
            <a:ext cx="196645" cy="19664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3" name="Elipse 35">
            <a:extLst>
              <a:ext uri="{FF2B5EF4-FFF2-40B4-BE49-F238E27FC236}">
                <a16:creationId xmlns:a16="http://schemas.microsoft.com/office/drawing/2014/main" id="{93656140-6748-D844-82C9-89192DBA9EB6}"/>
              </a:ext>
            </a:extLst>
          </p:cNvPr>
          <p:cNvSpPr/>
          <p:nvPr/>
        </p:nvSpPr>
        <p:spPr>
          <a:xfrm>
            <a:off x="4526592" y="4165978"/>
            <a:ext cx="196645" cy="19664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44" name="Conector recto 6">
            <a:extLst>
              <a:ext uri="{FF2B5EF4-FFF2-40B4-BE49-F238E27FC236}">
                <a16:creationId xmlns:a16="http://schemas.microsoft.com/office/drawing/2014/main" id="{168F97DF-1266-4C43-B155-8648D23637BC}"/>
              </a:ext>
            </a:extLst>
          </p:cNvPr>
          <p:cNvCxnSpPr>
            <a:stCxn id="41" idx="0"/>
            <a:endCxn id="43" idx="4"/>
          </p:cNvCxnSpPr>
          <p:nvPr/>
        </p:nvCxnSpPr>
        <p:spPr>
          <a:xfrm flipV="1">
            <a:off x="4624915" y="4362623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CEC51BBB-7202-AD40-920A-E0185715E5DE}"/>
              </a:ext>
            </a:extLst>
          </p:cNvPr>
          <p:cNvCxnSpPr>
            <a:stCxn id="37" idx="6"/>
            <a:endCxn id="41" idx="4"/>
          </p:cNvCxnSpPr>
          <p:nvPr/>
        </p:nvCxnSpPr>
        <p:spPr>
          <a:xfrm flipV="1">
            <a:off x="3766323" y="4782788"/>
            <a:ext cx="858592" cy="13865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Marcador de contenido 2">
            <a:extLst>
              <a:ext uri="{FF2B5EF4-FFF2-40B4-BE49-F238E27FC236}">
                <a16:creationId xmlns:a16="http://schemas.microsoft.com/office/drawing/2014/main" id="{619274A1-0CB2-4244-9908-11817ED343AB}"/>
              </a:ext>
            </a:extLst>
          </p:cNvPr>
          <p:cNvSpPr txBox="1">
            <a:spLocks/>
          </p:cNvSpPr>
          <p:nvPr/>
        </p:nvSpPr>
        <p:spPr>
          <a:xfrm>
            <a:off x="8643845" y="3647685"/>
            <a:ext cx="3241827" cy="102965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es-ES" dirty="0"/>
              <a:t>Finalmente el creador hace </a:t>
            </a:r>
            <a:r>
              <a:rPr lang="es-ES" dirty="0" err="1"/>
              <a:t>merge</a:t>
            </a:r>
            <a:r>
              <a:rPr lang="es-ES" dirty="0"/>
              <a:t> con la rama recibida (</a:t>
            </a:r>
            <a:r>
              <a:rPr lang="es-ES" dirty="0" err="1"/>
              <a:t>feat</a:t>
            </a:r>
            <a:r>
              <a:rPr lang="es-ES" dirty="0"/>
              <a:t>)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es-ES" dirty="0"/>
          </a:p>
          <a:p>
            <a:pPr marL="0" indent="0">
              <a:buFont typeface="Calibri" panose="020F0502020204030204" pitchFamily="34" charset="0"/>
              <a:buNone/>
            </a:pPr>
            <a:endParaRPr lang="es-ES" dirty="0"/>
          </a:p>
        </p:txBody>
      </p:sp>
      <p:sp>
        <p:nvSpPr>
          <p:cNvPr id="32" name="Rectángulo 33">
            <a:extLst>
              <a:ext uri="{FF2B5EF4-FFF2-40B4-BE49-F238E27FC236}">
                <a16:creationId xmlns:a16="http://schemas.microsoft.com/office/drawing/2014/main" id="{EF9ABF78-CD87-174C-9F9F-E211CE662B89}"/>
              </a:ext>
            </a:extLst>
          </p:cNvPr>
          <p:cNvSpPr/>
          <p:nvPr/>
        </p:nvSpPr>
        <p:spPr>
          <a:xfrm>
            <a:off x="6550677" y="3453737"/>
            <a:ext cx="1513615" cy="2112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5" name="Rectángulo 9">
            <a:extLst>
              <a:ext uri="{FF2B5EF4-FFF2-40B4-BE49-F238E27FC236}">
                <a16:creationId xmlns:a16="http://schemas.microsoft.com/office/drawing/2014/main" id="{9B6051D8-6655-8E45-A986-EDADF9EA86CC}"/>
              </a:ext>
            </a:extLst>
          </p:cNvPr>
          <p:cNvSpPr/>
          <p:nvPr/>
        </p:nvSpPr>
        <p:spPr>
          <a:xfrm>
            <a:off x="7003587" y="5573244"/>
            <a:ext cx="6636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Local</a:t>
            </a:r>
            <a:endParaRPr lang="es-CO" dirty="0"/>
          </a:p>
        </p:txBody>
      </p:sp>
      <p:sp>
        <p:nvSpPr>
          <p:cNvPr id="47" name="Elipse 56">
            <a:extLst>
              <a:ext uri="{FF2B5EF4-FFF2-40B4-BE49-F238E27FC236}">
                <a16:creationId xmlns:a16="http://schemas.microsoft.com/office/drawing/2014/main" id="{D5EC0DE2-8438-2143-8C4F-BA1A7344BDAF}"/>
              </a:ext>
            </a:extLst>
          </p:cNvPr>
          <p:cNvSpPr/>
          <p:nvPr/>
        </p:nvSpPr>
        <p:spPr>
          <a:xfrm>
            <a:off x="6730017" y="4973815"/>
            <a:ext cx="196645" cy="19664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8" name="CuadroTexto 57">
            <a:extLst>
              <a:ext uri="{FF2B5EF4-FFF2-40B4-BE49-F238E27FC236}">
                <a16:creationId xmlns:a16="http://schemas.microsoft.com/office/drawing/2014/main" id="{5D65F760-0C26-5C42-995B-4C96C9BE45CE}"/>
              </a:ext>
            </a:extLst>
          </p:cNvPr>
          <p:cNvSpPr txBox="1"/>
          <p:nvPr/>
        </p:nvSpPr>
        <p:spPr>
          <a:xfrm>
            <a:off x="6453207" y="5169542"/>
            <a:ext cx="947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master</a:t>
            </a:r>
            <a:endParaRPr lang="es-CO" dirty="0"/>
          </a:p>
        </p:txBody>
      </p:sp>
      <p:sp>
        <p:nvSpPr>
          <p:cNvPr id="49" name="Elipse 35">
            <a:extLst>
              <a:ext uri="{FF2B5EF4-FFF2-40B4-BE49-F238E27FC236}">
                <a16:creationId xmlns:a16="http://schemas.microsoft.com/office/drawing/2014/main" id="{90101B2C-52F6-3D46-BEAB-369D12BCEA97}"/>
              </a:ext>
            </a:extLst>
          </p:cNvPr>
          <p:cNvSpPr/>
          <p:nvPr/>
        </p:nvSpPr>
        <p:spPr>
          <a:xfrm>
            <a:off x="6730017" y="4553650"/>
            <a:ext cx="196645" cy="19664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50" name="Conector recto 6">
            <a:extLst>
              <a:ext uri="{FF2B5EF4-FFF2-40B4-BE49-F238E27FC236}">
                <a16:creationId xmlns:a16="http://schemas.microsoft.com/office/drawing/2014/main" id="{F37D3B8C-A22B-7A4D-BE51-58CFA1ADFFFE}"/>
              </a:ext>
            </a:extLst>
          </p:cNvPr>
          <p:cNvCxnSpPr>
            <a:stCxn id="47" idx="0"/>
            <a:endCxn id="49" idx="4"/>
          </p:cNvCxnSpPr>
          <p:nvPr/>
        </p:nvCxnSpPr>
        <p:spPr>
          <a:xfrm flipV="1">
            <a:off x="6828340" y="4750295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uadroTexto 57">
            <a:extLst>
              <a:ext uri="{FF2B5EF4-FFF2-40B4-BE49-F238E27FC236}">
                <a16:creationId xmlns:a16="http://schemas.microsoft.com/office/drawing/2014/main" id="{419C710D-123A-0840-AA3A-935962844B14}"/>
              </a:ext>
            </a:extLst>
          </p:cNvPr>
          <p:cNvSpPr txBox="1"/>
          <p:nvPr/>
        </p:nvSpPr>
        <p:spPr>
          <a:xfrm>
            <a:off x="7542866" y="5159303"/>
            <a:ext cx="947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feat</a:t>
            </a:r>
            <a:endParaRPr lang="es-CO" dirty="0"/>
          </a:p>
        </p:txBody>
      </p:sp>
      <p:sp>
        <p:nvSpPr>
          <p:cNvPr id="52" name="Elipse 56">
            <a:extLst>
              <a:ext uri="{FF2B5EF4-FFF2-40B4-BE49-F238E27FC236}">
                <a16:creationId xmlns:a16="http://schemas.microsoft.com/office/drawing/2014/main" id="{CDD38A00-CCDC-AB4C-A952-FE03B26A8B34}"/>
              </a:ext>
            </a:extLst>
          </p:cNvPr>
          <p:cNvSpPr/>
          <p:nvPr/>
        </p:nvSpPr>
        <p:spPr>
          <a:xfrm>
            <a:off x="7686931" y="4316671"/>
            <a:ext cx="196645" cy="19664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3" name="Elipse 35">
            <a:extLst>
              <a:ext uri="{FF2B5EF4-FFF2-40B4-BE49-F238E27FC236}">
                <a16:creationId xmlns:a16="http://schemas.microsoft.com/office/drawing/2014/main" id="{1D4B4176-CCCC-6349-A7D3-AF9B5AF61388}"/>
              </a:ext>
            </a:extLst>
          </p:cNvPr>
          <p:cNvSpPr/>
          <p:nvPr/>
        </p:nvSpPr>
        <p:spPr>
          <a:xfrm>
            <a:off x="7686931" y="3896506"/>
            <a:ext cx="196645" cy="19664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54" name="Conector recto 6">
            <a:extLst>
              <a:ext uri="{FF2B5EF4-FFF2-40B4-BE49-F238E27FC236}">
                <a16:creationId xmlns:a16="http://schemas.microsoft.com/office/drawing/2014/main" id="{CCA3A052-A280-914C-8199-93D6FEAB40B0}"/>
              </a:ext>
            </a:extLst>
          </p:cNvPr>
          <p:cNvCxnSpPr>
            <a:stCxn id="52" idx="0"/>
            <a:endCxn id="53" idx="4"/>
          </p:cNvCxnSpPr>
          <p:nvPr/>
        </p:nvCxnSpPr>
        <p:spPr>
          <a:xfrm flipV="1">
            <a:off x="7785254" y="4093151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urved Connector 54">
            <a:extLst>
              <a:ext uri="{FF2B5EF4-FFF2-40B4-BE49-F238E27FC236}">
                <a16:creationId xmlns:a16="http://schemas.microsoft.com/office/drawing/2014/main" id="{7496B5C2-4246-E84F-94EE-780E29E89BC6}"/>
              </a:ext>
            </a:extLst>
          </p:cNvPr>
          <p:cNvCxnSpPr>
            <a:stCxn id="49" idx="6"/>
            <a:endCxn id="52" idx="4"/>
          </p:cNvCxnSpPr>
          <p:nvPr/>
        </p:nvCxnSpPr>
        <p:spPr>
          <a:xfrm flipV="1">
            <a:off x="6926662" y="4513316"/>
            <a:ext cx="858592" cy="13865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" descr="Resultado de imagen para github logo">
            <a:extLst>
              <a:ext uri="{FF2B5EF4-FFF2-40B4-BE49-F238E27FC236}">
                <a16:creationId xmlns:a16="http://schemas.microsoft.com/office/drawing/2014/main" id="{8A1BDB04-97D7-1C48-8839-893A2DDA73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38" r="19606" b="31527"/>
          <a:stretch/>
        </p:blipFill>
        <p:spPr bwMode="auto">
          <a:xfrm>
            <a:off x="7034349" y="3118470"/>
            <a:ext cx="627652" cy="593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Actualizar el fork de un repositorio de GitHub -hackeruna.com">
            <a:extLst>
              <a:ext uri="{FF2B5EF4-FFF2-40B4-BE49-F238E27FC236}">
                <a16:creationId xmlns:a16="http://schemas.microsoft.com/office/drawing/2014/main" id="{169EBBC2-5334-B147-8302-0A59EE86F3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2673" y="3486361"/>
            <a:ext cx="424711" cy="424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Resultado de imagen para user logo png">
            <a:extLst>
              <a:ext uri="{FF2B5EF4-FFF2-40B4-BE49-F238E27FC236}">
                <a16:creationId xmlns:a16="http://schemas.microsoft.com/office/drawing/2014/main" id="{323F1DD5-0965-A34F-B542-4FB5F225E8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2690" y="2819685"/>
            <a:ext cx="390969" cy="390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Elipse 56">
            <a:extLst>
              <a:ext uri="{FF2B5EF4-FFF2-40B4-BE49-F238E27FC236}">
                <a16:creationId xmlns:a16="http://schemas.microsoft.com/office/drawing/2014/main" id="{8ADC3408-968E-2748-8D3A-D8336F23DFC1}"/>
              </a:ext>
            </a:extLst>
          </p:cNvPr>
          <p:cNvSpPr/>
          <p:nvPr/>
        </p:nvSpPr>
        <p:spPr>
          <a:xfrm>
            <a:off x="7678967" y="4310947"/>
            <a:ext cx="196645" cy="19664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6" name="Elipse 35">
            <a:extLst>
              <a:ext uri="{FF2B5EF4-FFF2-40B4-BE49-F238E27FC236}">
                <a16:creationId xmlns:a16="http://schemas.microsoft.com/office/drawing/2014/main" id="{72CE767B-1AFB-D140-8269-7BA8E7F103B5}"/>
              </a:ext>
            </a:extLst>
          </p:cNvPr>
          <p:cNvSpPr/>
          <p:nvPr/>
        </p:nvSpPr>
        <p:spPr>
          <a:xfrm>
            <a:off x="7678967" y="3890782"/>
            <a:ext cx="196645" cy="19664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9212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Colaboraciones	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5168766" cy="4023360"/>
          </a:xfrm>
        </p:spPr>
        <p:txBody>
          <a:bodyPr/>
          <a:lstStyle/>
          <a:p>
            <a:r>
              <a:rPr lang="es-ES" dirty="0"/>
              <a:t>Para poder colaborar en un proyecto público debe ubicar el repositorio al que quiere colaborar.</a:t>
            </a:r>
          </a:p>
          <a:p>
            <a:endParaRPr lang="es-ES" dirty="0"/>
          </a:p>
          <a:p>
            <a:r>
              <a:rPr lang="es-ES" dirty="0"/>
              <a:t>Luego, en la página le saldrá un botón para hacer un </a:t>
            </a:r>
            <a:r>
              <a:rPr lang="es-ES" dirty="0" err="1"/>
              <a:t>fork</a:t>
            </a:r>
            <a:endParaRPr lang="es-ES" dirty="0"/>
          </a:p>
          <a:p>
            <a:pPr marL="292608" lvl="1" indent="0">
              <a:buNone/>
            </a:pPr>
            <a:endParaRPr lang="es-ES" dirty="0"/>
          </a:p>
        </p:txBody>
      </p:sp>
      <p:pic>
        <p:nvPicPr>
          <p:cNvPr id="4" name="Picture 2" descr="Resultado de imagen para github logo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38" r="19606" b="31527"/>
          <a:stretch/>
        </p:blipFill>
        <p:spPr bwMode="auto">
          <a:xfrm>
            <a:off x="9687236" y="3368032"/>
            <a:ext cx="1278193" cy="1209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9166125" y="4685148"/>
            <a:ext cx="2320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Repositorio Público</a:t>
            </a:r>
            <a:endParaRPr lang="es-CO" dirty="0"/>
          </a:p>
        </p:txBody>
      </p:sp>
      <p:pic>
        <p:nvPicPr>
          <p:cNvPr id="6" name="Picture 2" descr="Resultado de imagen para user logo 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6932" y="2158032"/>
            <a:ext cx="498797" cy="498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Conector recto de flecha 6"/>
          <p:cNvCxnSpPr>
            <a:stCxn id="6" idx="2"/>
            <a:endCxn id="4" idx="0"/>
          </p:cNvCxnSpPr>
          <p:nvPr/>
        </p:nvCxnSpPr>
        <p:spPr>
          <a:xfrm>
            <a:off x="10326331" y="2656829"/>
            <a:ext cx="2" cy="711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ángulo 7"/>
          <p:cNvSpPr/>
          <p:nvPr/>
        </p:nvSpPr>
        <p:spPr>
          <a:xfrm>
            <a:off x="10575729" y="2249004"/>
            <a:ext cx="8306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Creador</a:t>
            </a:r>
            <a:endParaRPr lang="es-CO" dirty="0"/>
          </a:p>
        </p:txBody>
      </p:sp>
      <p:pic>
        <p:nvPicPr>
          <p:cNvPr id="9" name="Picture 2" descr="Resultado de imagen para user logo 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8777" y="2767559"/>
            <a:ext cx="498797" cy="498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ángulo 9"/>
          <p:cNvSpPr/>
          <p:nvPr/>
        </p:nvSpPr>
        <p:spPr>
          <a:xfrm>
            <a:off x="6916935" y="2464310"/>
            <a:ext cx="8624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/>
              <a:t>Usario</a:t>
            </a:r>
            <a:r>
              <a:rPr lang="es-ES" dirty="0"/>
              <a:t> A</a:t>
            </a:r>
            <a:endParaRPr lang="es-CO" dirty="0"/>
          </a:p>
        </p:txBody>
      </p:sp>
      <p:cxnSp>
        <p:nvCxnSpPr>
          <p:cNvPr id="15" name="Conector angular 14"/>
          <p:cNvCxnSpPr>
            <a:stCxn id="9" idx="3"/>
            <a:endCxn id="4" idx="1"/>
          </p:cNvCxnSpPr>
          <p:nvPr/>
        </p:nvCxnSpPr>
        <p:spPr>
          <a:xfrm>
            <a:off x="7597574" y="3016958"/>
            <a:ext cx="2089662" cy="95579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Imagen 17"/>
          <p:cNvPicPr>
            <a:picLocks noChangeAspect="1"/>
          </p:cNvPicPr>
          <p:nvPr/>
        </p:nvPicPr>
        <p:blipFill rotWithShape="1">
          <a:blip r:embed="rId4"/>
          <a:srcRect l="78686" t="45174" r="11840" b="48463"/>
          <a:stretch/>
        </p:blipFill>
        <p:spPr>
          <a:xfrm>
            <a:off x="2926079" y="4250209"/>
            <a:ext cx="1732549" cy="654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9762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Forking</a:t>
            </a:r>
            <a:r>
              <a:rPr lang="es-ES" dirty="0"/>
              <a:t> </a:t>
            </a:r>
            <a:r>
              <a:rPr lang="es-ES" dirty="0" err="1"/>
              <a:t>workflow</a:t>
            </a:r>
            <a:endParaRPr lang="es-CO" dirty="0"/>
          </a:p>
        </p:txBody>
      </p:sp>
      <p:pic>
        <p:nvPicPr>
          <p:cNvPr id="4" name="Picture 2" descr="Resultado de imagen para github logo">
            <a:extLst>
              <a:ext uri="{FF2B5EF4-FFF2-40B4-BE49-F238E27FC236}">
                <a16:creationId xmlns:a16="http://schemas.microsoft.com/office/drawing/2014/main" id="{E9BA9C05-36B5-894E-A8D8-7FA485CB9D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38" r="19606" b="31527"/>
          <a:stretch/>
        </p:blipFill>
        <p:spPr bwMode="auto">
          <a:xfrm>
            <a:off x="9449763" y="2270669"/>
            <a:ext cx="1278193" cy="1209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esultado de imagen para user logo png">
            <a:extLst>
              <a:ext uri="{FF2B5EF4-FFF2-40B4-BE49-F238E27FC236}">
                <a16:creationId xmlns:a16="http://schemas.microsoft.com/office/drawing/2014/main" id="{0C22F3BE-B5D9-4B41-8DA9-380504C495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6206" y="1845734"/>
            <a:ext cx="498797" cy="498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6ED8012A-8B61-0840-9C87-EEF71D5EBFF2}"/>
              </a:ext>
            </a:extLst>
          </p:cNvPr>
          <p:cNvSpPr/>
          <p:nvPr/>
        </p:nvSpPr>
        <p:spPr>
          <a:xfrm>
            <a:off x="10325003" y="1936706"/>
            <a:ext cx="8306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Creador</a:t>
            </a:r>
            <a:endParaRPr lang="es-CO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3AEDB4FA-A181-9A47-AA0D-62F4EBA43224}"/>
              </a:ext>
            </a:extLst>
          </p:cNvPr>
          <p:cNvSpPr/>
          <p:nvPr/>
        </p:nvSpPr>
        <p:spPr>
          <a:xfrm>
            <a:off x="6810057" y="2463290"/>
            <a:ext cx="1067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/>
              <a:t>Contrib</a:t>
            </a:r>
            <a:r>
              <a:rPr lang="es-ES" dirty="0"/>
              <a:t> A</a:t>
            </a:r>
            <a:endParaRPr lang="es-CO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A9B7C9A-BE58-5E4C-BD01-1AE0910AB4D9}"/>
              </a:ext>
            </a:extLst>
          </p:cNvPr>
          <p:cNvCxnSpPr>
            <a:stCxn id="13" idx="3"/>
            <a:endCxn id="4" idx="1"/>
          </p:cNvCxnSpPr>
          <p:nvPr/>
        </p:nvCxnSpPr>
        <p:spPr>
          <a:xfrm flipV="1">
            <a:off x="7662001" y="2875387"/>
            <a:ext cx="1787762" cy="540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ángulo 33">
            <a:extLst>
              <a:ext uri="{FF2B5EF4-FFF2-40B4-BE49-F238E27FC236}">
                <a16:creationId xmlns:a16="http://schemas.microsoft.com/office/drawing/2014/main" id="{F1AC612F-B21D-1347-ABFC-BC8A90B4458F}"/>
              </a:ext>
            </a:extLst>
          </p:cNvPr>
          <p:cNvSpPr/>
          <p:nvPr/>
        </p:nvSpPr>
        <p:spPr>
          <a:xfrm>
            <a:off x="3390338" y="3723209"/>
            <a:ext cx="1513615" cy="2112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26" name="Picture 4" descr="Resultado de imagen de git logo png&quot;">
            <a:extLst>
              <a:ext uri="{FF2B5EF4-FFF2-40B4-BE49-F238E27FC236}">
                <a16:creationId xmlns:a16="http://schemas.microsoft.com/office/drawing/2014/main" id="{B055B357-9535-E84B-ABE1-B959C869D6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6689"/>
          <a:stretch/>
        </p:blipFill>
        <p:spPr bwMode="auto">
          <a:xfrm>
            <a:off x="3610975" y="4162512"/>
            <a:ext cx="1128191" cy="1088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ctángulo 9">
            <a:extLst>
              <a:ext uri="{FF2B5EF4-FFF2-40B4-BE49-F238E27FC236}">
                <a16:creationId xmlns:a16="http://schemas.microsoft.com/office/drawing/2014/main" id="{973F953C-34C7-FE49-8B1C-BF48BF02A848}"/>
              </a:ext>
            </a:extLst>
          </p:cNvPr>
          <p:cNvSpPr/>
          <p:nvPr/>
        </p:nvSpPr>
        <p:spPr>
          <a:xfrm>
            <a:off x="3843248" y="5842716"/>
            <a:ext cx="6636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Local</a:t>
            </a:r>
            <a:endParaRPr lang="es-CO" dirty="0"/>
          </a:p>
        </p:txBody>
      </p: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C5889CF9-426B-EE45-875A-39219D12171B}"/>
              </a:ext>
            </a:extLst>
          </p:cNvPr>
          <p:cNvCxnSpPr>
            <a:cxnSpLocks/>
            <a:stCxn id="9" idx="0"/>
            <a:endCxn id="24" idx="1"/>
          </p:cNvCxnSpPr>
          <p:nvPr/>
        </p:nvCxnSpPr>
        <p:spPr>
          <a:xfrm rot="16200000" flipH="1">
            <a:off x="5578424" y="2694469"/>
            <a:ext cx="61211" cy="1947285"/>
          </a:xfrm>
          <a:prstGeom prst="bentConnector4">
            <a:avLst>
              <a:gd name="adj1" fmla="val -373462"/>
              <a:gd name="adj2" fmla="val 532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EB4B9192-D05A-EE4E-A9CE-961D7253874A}"/>
              </a:ext>
            </a:extLst>
          </p:cNvPr>
          <p:cNvSpPr/>
          <p:nvPr/>
        </p:nvSpPr>
        <p:spPr>
          <a:xfrm>
            <a:off x="4506891" y="3637506"/>
            <a:ext cx="256994" cy="2569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ángulo 9">
            <a:extLst>
              <a:ext uri="{FF2B5EF4-FFF2-40B4-BE49-F238E27FC236}">
                <a16:creationId xmlns:a16="http://schemas.microsoft.com/office/drawing/2014/main" id="{C20235DE-DB50-2948-8AA8-239A584D529E}"/>
              </a:ext>
            </a:extLst>
          </p:cNvPr>
          <p:cNvSpPr/>
          <p:nvPr/>
        </p:nvSpPr>
        <p:spPr>
          <a:xfrm>
            <a:off x="4712883" y="3659174"/>
            <a:ext cx="723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/>
              <a:t>origin</a:t>
            </a:r>
            <a:endParaRPr lang="es-CO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3A8FC93-13D8-7742-BFEF-285B603E2E4D}"/>
              </a:ext>
            </a:extLst>
          </p:cNvPr>
          <p:cNvSpPr/>
          <p:nvPr/>
        </p:nvSpPr>
        <p:spPr>
          <a:xfrm>
            <a:off x="3577624" y="3631379"/>
            <a:ext cx="256994" cy="2569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ángulo 9">
            <a:extLst>
              <a:ext uri="{FF2B5EF4-FFF2-40B4-BE49-F238E27FC236}">
                <a16:creationId xmlns:a16="http://schemas.microsoft.com/office/drawing/2014/main" id="{85DAD8B5-F6C1-7843-8D97-CAB0A840E1FD}"/>
              </a:ext>
            </a:extLst>
          </p:cNvPr>
          <p:cNvSpPr/>
          <p:nvPr/>
        </p:nvSpPr>
        <p:spPr>
          <a:xfrm>
            <a:off x="2545687" y="3663006"/>
            <a:ext cx="10788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/>
              <a:t>upstream</a:t>
            </a:r>
            <a:endParaRPr lang="es-CO" dirty="0"/>
          </a:p>
        </p:txBody>
      </p: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70A19363-EE92-2840-9821-5D85AB03A8AA}"/>
              </a:ext>
            </a:extLst>
          </p:cNvPr>
          <p:cNvCxnSpPr>
            <a:cxnSpLocks/>
            <a:endCxn id="30" idx="0"/>
          </p:cNvCxnSpPr>
          <p:nvPr/>
        </p:nvCxnSpPr>
        <p:spPr>
          <a:xfrm rot="10800000" flipV="1">
            <a:off x="3706122" y="2463289"/>
            <a:ext cx="5859571" cy="11680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Elipse 56">
            <a:extLst>
              <a:ext uri="{FF2B5EF4-FFF2-40B4-BE49-F238E27FC236}">
                <a16:creationId xmlns:a16="http://schemas.microsoft.com/office/drawing/2014/main" id="{54F2ACFF-02FE-6E45-83B0-154B9A4D70A8}"/>
              </a:ext>
            </a:extLst>
          </p:cNvPr>
          <p:cNvSpPr/>
          <p:nvPr/>
        </p:nvSpPr>
        <p:spPr>
          <a:xfrm>
            <a:off x="3569678" y="5243287"/>
            <a:ext cx="196645" cy="19664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6" name="CuadroTexto 57">
            <a:extLst>
              <a:ext uri="{FF2B5EF4-FFF2-40B4-BE49-F238E27FC236}">
                <a16:creationId xmlns:a16="http://schemas.microsoft.com/office/drawing/2014/main" id="{204CCB57-A248-C44B-BD96-ACEB897FB7B0}"/>
              </a:ext>
            </a:extLst>
          </p:cNvPr>
          <p:cNvSpPr txBox="1"/>
          <p:nvPr/>
        </p:nvSpPr>
        <p:spPr>
          <a:xfrm>
            <a:off x="3292868" y="5439014"/>
            <a:ext cx="947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master</a:t>
            </a:r>
            <a:endParaRPr lang="es-CO" dirty="0"/>
          </a:p>
        </p:txBody>
      </p:sp>
      <p:sp>
        <p:nvSpPr>
          <p:cNvPr id="37" name="Elipse 35">
            <a:extLst>
              <a:ext uri="{FF2B5EF4-FFF2-40B4-BE49-F238E27FC236}">
                <a16:creationId xmlns:a16="http://schemas.microsoft.com/office/drawing/2014/main" id="{43A665FA-C168-5D4F-9B5D-FFF168A240D0}"/>
              </a:ext>
            </a:extLst>
          </p:cNvPr>
          <p:cNvSpPr/>
          <p:nvPr/>
        </p:nvSpPr>
        <p:spPr>
          <a:xfrm>
            <a:off x="3569678" y="4823122"/>
            <a:ext cx="196645" cy="19664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9" name="Conector recto 6">
            <a:extLst>
              <a:ext uri="{FF2B5EF4-FFF2-40B4-BE49-F238E27FC236}">
                <a16:creationId xmlns:a16="http://schemas.microsoft.com/office/drawing/2014/main" id="{F9F1ABE0-1A91-C148-B5F2-21518E6695EC}"/>
              </a:ext>
            </a:extLst>
          </p:cNvPr>
          <p:cNvCxnSpPr>
            <a:stCxn id="35" idx="0"/>
            <a:endCxn id="37" idx="4"/>
          </p:cNvCxnSpPr>
          <p:nvPr/>
        </p:nvCxnSpPr>
        <p:spPr>
          <a:xfrm flipV="1">
            <a:off x="3668001" y="5019767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uadroTexto 57">
            <a:extLst>
              <a:ext uri="{FF2B5EF4-FFF2-40B4-BE49-F238E27FC236}">
                <a16:creationId xmlns:a16="http://schemas.microsoft.com/office/drawing/2014/main" id="{C1C324FC-78FD-F44C-A819-2A01283F5B1F}"/>
              </a:ext>
            </a:extLst>
          </p:cNvPr>
          <p:cNvSpPr txBox="1"/>
          <p:nvPr/>
        </p:nvSpPr>
        <p:spPr>
          <a:xfrm>
            <a:off x="4382527" y="5428775"/>
            <a:ext cx="947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feat</a:t>
            </a:r>
            <a:endParaRPr lang="es-CO" dirty="0"/>
          </a:p>
        </p:txBody>
      </p:sp>
      <p:sp>
        <p:nvSpPr>
          <p:cNvPr id="41" name="Elipse 56">
            <a:extLst>
              <a:ext uri="{FF2B5EF4-FFF2-40B4-BE49-F238E27FC236}">
                <a16:creationId xmlns:a16="http://schemas.microsoft.com/office/drawing/2014/main" id="{6CCD208D-FA83-DA46-96F3-B8F2E047D756}"/>
              </a:ext>
            </a:extLst>
          </p:cNvPr>
          <p:cNvSpPr/>
          <p:nvPr/>
        </p:nvSpPr>
        <p:spPr>
          <a:xfrm>
            <a:off x="4526592" y="4586143"/>
            <a:ext cx="196645" cy="19664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3" name="Elipse 35">
            <a:extLst>
              <a:ext uri="{FF2B5EF4-FFF2-40B4-BE49-F238E27FC236}">
                <a16:creationId xmlns:a16="http://schemas.microsoft.com/office/drawing/2014/main" id="{93656140-6748-D844-82C9-89192DBA9EB6}"/>
              </a:ext>
            </a:extLst>
          </p:cNvPr>
          <p:cNvSpPr/>
          <p:nvPr/>
        </p:nvSpPr>
        <p:spPr>
          <a:xfrm>
            <a:off x="4526592" y="4165978"/>
            <a:ext cx="196645" cy="19664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44" name="Conector recto 6">
            <a:extLst>
              <a:ext uri="{FF2B5EF4-FFF2-40B4-BE49-F238E27FC236}">
                <a16:creationId xmlns:a16="http://schemas.microsoft.com/office/drawing/2014/main" id="{168F97DF-1266-4C43-B155-8648D23637BC}"/>
              </a:ext>
            </a:extLst>
          </p:cNvPr>
          <p:cNvCxnSpPr>
            <a:stCxn id="41" idx="0"/>
            <a:endCxn id="43" idx="4"/>
          </p:cNvCxnSpPr>
          <p:nvPr/>
        </p:nvCxnSpPr>
        <p:spPr>
          <a:xfrm flipV="1">
            <a:off x="4624915" y="4362623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CEC51BBB-7202-AD40-920A-E0185715E5DE}"/>
              </a:ext>
            </a:extLst>
          </p:cNvPr>
          <p:cNvCxnSpPr>
            <a:stCxn id="37" idx="6"/>
            <a:endCxn id="41" idx="4"/>
          </p:cNvCxnSpPr>
          <p:nvPr/>
        </p:nvCxnSpPr>
        <p:spPr>
          <a:xfrm flipV="1">
            <a:off x="3766323" y="4782788"/>
            <a:ext cx="858592" cy="13865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Marcador de contenido 2">
            <a:extLst>
              <a:ext uri="{FF2B5EF4-FFF2-40B4-BE49-F238E27FC236}">
                <a16:creationId xmlns:a16="http://schemas.microsoft.com/office/drawing/2014/main" id="{619274A1-0CB2-4244-9908-11817ED343AB}"/>
              </a:ext>
            </a:extLst>
          </p:cNvPr>
          <p:cNvSpPr txBox="1">
            <a:spLocks/>
          </p:cNvSpPr>
          <p:nvPr/>
        </p:nvSpPr>
        <p:spPr>
          <a:xfrm>
            <a:off x="8643845" y="3647685"/>
            <a:ext cx="3241827" cy="102965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es-ES" dirty="0"/>
              <a:t>Finalmente el creador hace </a:t>
            </a:r>
            <a:r>
              <a:rPr lang="es-ES" dirty="0" err="1"/>
              <a:t>merge</a:t>
            </a:r>
            <a:r>
              <a:rPr lang="es-ES" dirty="0"/>
              <a:t> con la rama recibida (</a:t>
            </a:r>
            <a:r>
              <a:rPr lang="es-ES" dirty="0" err="1"/>
              <a:t>feat</a:t>
            </a:r>
            <a:r>
              <a:rPr lang="es-ES" dirty="0"/>
              <a:t>)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es-ES" dirty="0"/>
          </a:p>
          <a:p>
            <a:pPr marL="0" indent="0">
              <a:buFont typeface="Calibri" panose="020F0502020204030204" pitchFamily="34" charset="0"/>
              <a:buNone/>
            </a:pPr>
            <a:endParaRPr lang="es-ES" dirty="0"/>
          </a:p>
        </p:txBody>
      </p:sp>
      <p:sp>
        <p:nvSpPr>
          <p:cNvPr id="32" name="Rectángulo 33">
            <a:extLst>
              <a:ext uri="{FF2B5EF4-FFF2-40B4-BE49-F238E27FC236}">
                <a16:creationId xmlns:a16="http://schemas.microsoft.com/office/drawing/2014/main" id="{EF9ABF78-CD87-174C-9F9F-E211CE662B89}"/>
              </a:ext>
            </a:extLst>
          </p:cNvPr>
          <p:cNvSpPr/>
          <p:nvPr/>
        </p:nvSpPr>
        <p:spPr>
          <a:xfrm>
            <a:off x="6550677" y="3453737"/>
            <a:ext cx="1513615" cy="2112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5" name="Rectángulo 9">
            <a:extLst>
              <a:ext uri="{FF2B5EF4-FFF2-40B4-BE49-F238E27FC236}">
                <a16:creationId xmlns:a16="http://schemas.microsoft.com/office/drawing/2014/main" id="{9B6051D8-6655-8E45-A986-EDADF9EA86CC}"/>
              </a:ext>
            </a:extLst>
          </p:cNvPr>
          <p:cNvSpPr/>
          <p:nvPr/>
        </p:nvSpPr>
        <p:spPr>
          <a:xfrm>
            <a:off x="7003587" y="5573244"/>
            <a:ext cx="6636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Local</a:t>
            </a:r>
            <a:endParaRPr lang="es-CO" dirty="0"/>
          </a:p>
        </p:txBody>
      </p:sp>
      <p:sp>
        <p:nvSpPr>
          <p:cNvPr id="47" name="Elipse 56">
            <a:extLst>
              <a:ext uri="{FF2B5EF4-FFF2-40B4-BE49-F238E27FC236}">
                <a16:creationId xmlns:a16="http://schemas.microsoft.com/office/drawing/2014/main" id="{D5EC0DE2-8438-2143-8C4F-BA1A7344BDAF}"/>
              </a:ext>
            </a:extLst>
          </p:cNvPr>
          <p:cNvSpPr/>
          <p:nvPr/>
        </p:nvSpPr>
        <p:spPr>
          <a:xfrm>
            <a:off x="6730017" y="4973815"/>
            <a:ext cx="196645" cy="19664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8" name="CuadroTexto 57">
            <a:extLst>
              <a:ext uri="{FF2B5EF4-FFF2-40B4-BE49-F238E27FC236}">
                <a16:creationId xmlns:a16="http://schemas.microsoft.com/office/drawing/2014/main" id="{5D65F760-0C26-5C42-995B-4C96C9BE45CE}"/>
              </a:ext>
            </a:extLst>
          </p:cNvPr>
          <p:cNvSpPr txBox="1"/>
          <p:nvPr/>
        </p:nvSpPr>
        <p:spPr>
          <a:xfrm>
            <a:off x="6453207" y="5169542"/>
            <a:ext cx="947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master</a:t>
            </a:r>
            <a:endParaRPr lang="es-CO" dirty="0"/>
          </a:p>
        </p:txBody>
      </p:sp>
      <p:sp>
        <p:nvSpPr>
          <p:cNvPr id="49" name="Elipse 35">
            <a:extLst>
              <a:ext uri="{FF2B5EF4-FFF2-40B4-BE49-F238E27FC236}">
                <a16:creationId xmlns:a16="http://schemas.microsoft.com/office/drawing/2014/main" id="{90101B2C-52F6-3D46-BEAB-369D12BCEA97}"/>
              </a:ext>
            </a:extLst>
          </p:cNvPr>
          <p:cNvSpPr/>
          <p:nvPr/>
        </p:nvSpPr>
        <p:spPr>
          <a:xfrm>
            <a:off x="6730017" y="4553650"/>
            <a:ext cx="196645" cy="19664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50" name="Conector recto 6">
            <a:extLst>
              <a:ext uri="{FF2B5EF4-FFF2-40B4-BE49-F238E27FC236}">
                <a16:creationId xmlns:a16="http://schemas.microsoft.com/office/drawing/2014/main" id="{F37D3B8C-A22B-7A4D-BE51-58CFA1ADFFFE}"/>
              </a:ext>
            </a:extLst>
          </p:cNvPr>
          <p:cNvCxnSpPr>
            <a:stCxn id="47" idx="0"/>
            <a:endCxn id="49" idx="4"/>
          </p:cNvCxnSpPr>
          <p:nvPr/>
        </p:nvCxnSpPr>
        <p:spPr>
          <a:xfrm flipV="1">
            <a:off x="6828340" y="4750295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uadroTexto 57">
            <a:extLst>
              <a:ext uri="{FF2B5EF4-FFF2-40B4-BE49-F238E27FC236}">
                <a16:creationId xmlns:a16="http://schemas.microsoft.com/office/drawing/2014/main" id="{419C710D-123A-0840-AA3A-935962844B14}"/>
              </a:ext>
            </a:extLst>
          </p:cNvPr>
          <p:cNvSpPr txBox="1"/>
          <p:nvPr/>
        </p:nvSpPr>
        <p:spPr>
          <a:xfrm>
            <a:off x="7542866" y="5159303"/>
            <a:ext cx="947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feat</a:t>
            </a:r>
            <a:endParaRPr lang="es-CO" dirty="0"/>
          </a:p>
        </p:txBody>
      </p:sp>
      <p:sp>
        <p:nvSpPr>
          <p:cNvPr id="52" name="Elipse 56">
            <a:extLst>
              <a:ext uri="{FF2B5EF4-FFF2-40B4-BE49-F238E27FC236}">
                <a16:creationId xmlns:a16="http://schemas.microsoft.com/office/drawing/2014/main" id="{CDD38A00-CCDC-AB4C-A952-FE03B26A8B34}"/>
              </a:ext>
            </a:extLst>
          </p:cNvPr>
          <p:cNvSpPr/>
          <p:nvPr/>
        </p:nvSpPr>
        <p:spPr>
          <a:xfrm>
            <a:off x="7686931" y="4316671"/>
            <a:ext cx="196645" cy="19664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3" name="Elipse 35">
            <a:extLst>
              <a:ext uri="{FF2B5EF4-FFF2-40B4-BE49-F238E27FC236}">
                <a16:creationId xmlns:a16="http://schemas.microsoft.com/office/drawing/2014/main" id="{1D4B4176-CCCC-6349-A7D3-AF9B5AF61388}"/>
              </a:ext>
            </a:extLst>
          </p:cNvPr>
          <p:cNvSpPr/>
          <p:nvPr/>
        </p:nvSpPr>
        <p:spPr>
          <a:xfrm>
            <a:off x="7686931" y="3896506"/>
            <a:ext cx="196645" cy="19664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54" name="Conector recto 6">
            <a:extLst>
              <a:ext uri="{FF2B5EF4-FFF2-40B4-BE49-F238E27FC236}">
                <a16:creationId xmlns:a16="http://schemas.microsoft.com/office/drawing/2014/main" id="{CCA3A052-A280-914C-8199-93D6FEAB40B0}"/>
              </a:ext>
            </a:extLst>
          </p:cNvPr>
          <p:cNvCxnSpPr>
            <a:stCxn id="52" idx="0"/>
            <a:endCxn id="53" idx="4"/>
          </p:cNvCxnSpPr>
          <p:nvPr/>
        </p:nvCxnSpPr>
        <p:spPr>
          <a:xfrm flipV="1">
            <a:off x="7785254" y="4093151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urved Connector 54">
            <a:extLst>
              <a:ext uri="{FF2B5EF4-FFF2-40B4-BE49-F238E27FC236}">
                <a16:creationId xmlns:a16="http://schemas.microsoft.com/office/drawing/2014/main" id="{7496B5C2-4246-E84F-94EE-780E29E89BC6}"/>
              </a:ext>
            </a:extLst>
          </p:cNvPr>
          <p:cNvCxnSpPr>
            <a:stCxn id="49" idx="6"/>
            <a:endCxn id="52" idx="4"/>
          </p:cNvCxnSpPr>
          <p:nvPr/>
        </p:nvCxnSpPr>
        <p:spPr>
          <a:xfrm flipV="1">
            <a:off x="6926662" y="4513316"/>
            <a:ext cx="858592" cy="13865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" descr="Resultado de imagen para github logo">
            <a:extLst>
              <a:ext uri="{FF2B5EF4-FFF2-40B4-BE49-F238E27FC236}">
                <a16:creationId xmlns:a16="http://schemas.microsoft.com/office/drawing/2014/main" id="{8A1BDB04-97D7-1C48-8839-893A2DDA73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38" r="19606" b="31527"/>
          <a:stretch/>
        </p:blipFill>
        <p:spPr bwMode="auto">
          <a:xfrm>
            <a:off x="7034349" y="3118470"/>
            <a:ext cx="627652" cy="593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Actualizar el fork de un repositorio de GitHub -hackeruna.com">
            <a:extLst>
              <a:ext uri="{FF2B5EF4-FFF2-40B4-BE49-F238E27FC236}">
                <a16:creationId xmlns:a16="http://schemas.microsoft.com/office/drawing/2014/main" id="{169EBBC2-5334-B147-8302-0A59EE86F3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2673" y="3486361"/>
            <a:ext cx="424711" cy="424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Resultado de imagen para user logo png">
            <a:extLst>
              <a:ext uri="{FF2B5EF4-FFF2-40B4-BE49-F238E27FC236}">
                <a16:creationId xmlns:a16="http://schemas.microsoft.com/office/drawing/2014/main" id="{323F1DD5-0965-A34F-B542-4FB5F225E8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2690" y="2819685"/>
            <a:ext cx="390969" cy="390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6103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Hacer un </a:t>
            </a:r>
            <a:r>
              <a:rPr lang="es-ES" dirty="0" err="1"/>
              <a:t>fork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729303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Hacer un </a:t>
            </a:r>
            <a:r>
              <a:rPr lang="es-ES" dirty="0" err="1"/>
              <a:t>fork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5570259" cy="4023360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Cuando usted ubique el repositorio </a:t>
            </a:r>
            <a:r>
              <a:rPr lang="es-ES" b="1" i="1" dirty="0"/>
              <a:t>NO HAGA UN CLON</a:t>
            </a:r>
            <a:r>
              <a:rPr lang="es-ES" dirty="0"/>
              <a:t> porque los remotos configurados quedarán igual al original 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Si usted NO es colaborador, no podrá hacer </a:t>
            </a:r>
            <a:r>
              <a:rPr lang="es-ES" dirty="0" err="1"/>
              <a:t>push</a:t>
            </a:r>
            <a:r>
              <a:rPr lang="es-ES" dirty="0"/>
              <a:t>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En vez de eso, si hace un </a:t>
            </a:r>
            <a:r>
              <a:rPr lang="es-ES" dirty="0" err="1"/>
              <a:t>fork</a:t>
            </a:r>
            <a:r>
              <a:rPr lang="es-ES" dirty="0"/>
              <a:t>, copiará el repositorio del creador a su propia lista de repositorios</a:t>
            </a:r>
          </a:p>
        </p:txBody>
      </p:sp>
      <p:pic>
        <p:nvPicPr>
          <p:cNvPr id="4" name="Picture 2" descr="Resultado de imagen para github logo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38" r="19606" b="31527"/>
          <a:stretch/>
        </p:blipFill>
        <p:spPr bwMode="auto">
          <a:xfrm>
            <a:off x="9687236" y="3368032"/>
            <a:ext cx="1278193" cy="1209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9166125" y="4685148"/>
            <a:ext cx="2320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Repositorio Público</a:t>
            </a:r>
            <a:endParaRPr lang="es-CO" dirty="0"/>
          </a:p>
        </p:txBody>
      </p:sp>
      <p:pic>
        <p:nvPicPr>
          <p:cNvPr id="6" name="Picture 2" descr="Resultado de imagen para user logo 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6932" y="2158032"/>
            <a:ext cx="498797" cy="498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Conector recto de flecha 6"/>
          <p:cNvCxnSpPr>
            <a:stCxn id="6" idx="2"/>
            <a:endCxn id="4" idx="0"/>
          </p:cNvCxnSpPr>
          <p:nvPr/>
        </p:nvCxnSpPr>
        <p:spPr>
          <a:xfrm>
            <a:off x="10326331" y="2656829"/>
            <a:ext cx="2" cy="711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ángulo 7"/>
          <p:cNvSpPr/>
          <p:nvPr/>
        </p:nvSpPr>
        <p:spPr>
          <a:xfrm>
            <a:off x="10575729" y="2249004"/>
            <a:ext cx="8306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Creador</a:t>
            </a:r>
            <a:endParaRPr lang="es-CO" dirty="0"/>
          </a:p>
        </p:txBody>
      </p:sp>
      <p:pic>
        <p:nvPicPr>
          <p:cNvPr id="9" name="Picture 2" descr="Resultado de imagen para user logo 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8777" y="2767559"/>
            <a:ext cx="498797" cy="498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ángulo 9"/>
          <p:cNvSpPr/>
          <p:nvPr/>
        </p:nvSpPr>
        <p:spPr>
          <a:xfrm>
            <a:off x="6916935" y="2464310"/>
            <a:ext cx="8624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/>
              <a:t>Usario</a:t>
            </a:r>
            <a:r>
              <a:rPr lang="es-ES" dirty="0"/>
              <a:t> A</a:t>
            </a:r>
            <a:endParaRPr lang="es-CO" dirty="0"/>
          </a:p>
        </p:txBody>
      </p:sp>
      <p:cxnSp>
        <p:nvCxnSpPr>
          <p:cNvPr id="11" name="Conector angular 10"/>
          <p:cNvCxnSpPr>
            <a:stCxn id="9" idx="3"/>
            <a:endCxn id="4" idx="1"/>
          </p:cNvCxnSpPr>
          <p:nvPr/>
        </p:nvCxnSpPr>
        <p:spPr>
          <a:xfrm>
            <a:off x="7597574" y="3016958"/>
            <a:ext cx="2089662" cy="95579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agen 11"/>
          <p:cNvPicPr>
            <a:picLocks noChangeAspect="1"/>
          </p:cNvPicPr>
          <p:nvPr/>
        </p:nvPicPr>
        <p:blipFill rotWithShape="1">
          <a:blip r:embed="rId4"/>
          <a:srcRect l="78686" t="45174" r="11840" b="48463"/>
          <a:stretch/>
        </p:blipFill>
        <p:spPr>
          <a:xfrm>
            <a:off x="3016134" y="5322951"/>
            <a:ext cx="1732549" cy="654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51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ángulo 16"/>
          <p:cNvSpPr/>
          <p:nvPr/>
        </p:nvSpPr>
        <p:spPr>
          <a:xfrm>
            <a:off x="9702266" y="1973179"/>
            <a:ext cx="2079057" cy="8545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Rectángulo 17"/>
          <p:cNvSpPr/>
          <p:nvPr/>
        </p:nvSpPr>
        <p:spPr>
          <a:xfrm>
            <a:off x="9702266" y="2827764"/>
            <a:ext cx="2079057" cy="217737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Hacer un </a:t>
            </a:r>
            <a:r>
              <a:rPr lang="es-ES" dirty="0" err="1"/>
              <a:t>fork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5570259" cy="4023360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Al hacer un </a:t>
            </a:r>
            <a:r>
              <a:rPr lang="es-ES" dirty="0" err="1"/>
              <a:t>fork</a:t>
            </a:r>
            <a:r>
              <a:rPr lang="es-ES" dirty="0"/>
              <a:t>, hacemos una copia del repositorio público en nuestro repositorio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i="1" dirty="0"/>
              <a:t>Es como hacer un clon, pero remotamente</a:t>
            </a:r>
          </a:p>
        </p:txBody>
      </p:sp>
      <p:pic>
        <p:nvPicPr>
          <p:cNvPr id="4" name="Picture 2" descr="Resultado de imagen para github logo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38" r="19606" b="31527"/>
          <a:stretch/>
        </p:blipFill>
        <p:spPr bwMode="auto">
          <a:xfrm>
            <a:off x="10357360" y="3464238"/>
            <a:ext cx="830677" cy="785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9612493" y="4287500"/>
            <a:ext cx="2320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Repositorio </a:t>
            </a:r>
          </a:p>
          <a:p>
            <a:pPr algn="ctr"/>
            <a:r>
              <a:rPr lang="es-ES" dirty="0"/>
              <a:t>Público</a:t>
            </a:r>
            <a:endParaRPr lang="es-CO" dirty="0"/>
          </a:p>
        </p:txBody>
      </p:sp>
      <p:pic>
        <p:nvPicPr>
          <p:cNvPr id="6" name="Picture 2" descr="Resultado de imagen para user logo 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8690" y="2158032"/>
            <a:ext cx="498797" cy="498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 7"/>
          <p:cNvSpPr/>
          <p:nvPr/>
        </p:nvSpPr>
        <p:spPr>
          <a:xfrm>
            <a:off x="10427487" y="2253541"/>
            <a:ext cx="9563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/>
              <a:t>Torvalds</a:t>
            </a:r>
            <a:endParaRPr lang="es-CO" dirty="0"/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 rotWithShape="1">
          <a:blip r:embed="rId4"/>
          <a:srcRect l="78686" t="45174" r="11840" b="48463"/>
          <a:stretch/>
        </p:blipFill>
        <p:spPr>
          <a:xfrm>
            <a:off x="3016134" y="5322951"/>
            <a:ext cx="1732549" cy="654517"/>
          </a:xfrm>
          <a:prstGeom prst="rect">
            <a:avLst/>
          </a:prstGeom>
        </p:spPr>
      </p:pic>
      <p:sp>
        <p:nvSpPr>
          <p:cNvPr id="13" name="CuadroTexto 12"/>
          <p:cNvSpPr txBox="1"/>
          <p:nvPr/>
        </p:nvSpPr>
        <p:spPr>
          <a:xfrm>
            <a:off x="9702266" y="2827764"/>
            <a:ext cx="1688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Repositorios</a:t>
            </a:r>
            <a:endParaRPr lang="es-CO" dirty="0"/>
          </a:p>
        </p:txBody>
      </p:sp>
      <p:sp>
        <p:nvSpPr>
          <p:cNvPr id="19" name="Rectángulo 18"/>
          <p:cNvSpPr/>
          <p:nvPr/>
        </p:nvSpPr>
        <p:spPr>
          <a:xfrm>
            <a:off x="6868698" y="1973179"/>
            <a:ext cx="2079057" cy="8545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Rectángulo 19"/>
          <p:cNvSpPr/>
          <p:nvPr/>
        </p:nvSpPr>
        <p:spPr>
          <a:xfrm>
            <a:off x="6868698" y="2827764"/>
            <a:ext cx="2079057" cy="217737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23" name="Picture 2" descr="Resultado de imagen para user logo 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5122" y="2158032"/>
            <a:ext cx="498797" cy="498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ángulo 23"/>
          <p:cNvSpPr/>
          <p:nvPr/>
        </p:nvSpPr>
        <p:spPr>
          <a:xfrm>
            <a:off x="7593919" y="2253541"/>
            <a:ext cx="11913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Domiciano</a:t>
            </a:r>
            <a:endParaRPr lang="es-CO" dirty="0"/>
          </a:p>
        </p:txBody>
      </p:sp>
      <p:sp>
        <p:nvSpPr>
          <p:cNvPr id="25" name="CuadroTexto 24"/>
          <p:cNvSpPr txBox="1"/>
          <p:nvPr/>
        </p:nvSpPr>
        <p:spPr>
          <a:xfrm>
            <a:off x="6868698" y="2827764"/>
            <a:ext cx="1688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Repositorios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781426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ángulo 16"/>
          <p:cNvSpPr/>
          <p:nvPr/>
        </p:nvSpPr>
        <p:spPr>
          <a:xfrm>
            <a:off x="9702266" y="1973179"/>
            <a:ext cx="2079057" cy="8545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Rectángulo 17"/>
          <p:cNvSpPr/>
          <p:nvPr/>
        </p:nvSpPr>
        <p:spPr>
          <a:xfrm>
            <a:off x="9702266" y="2827764"/>
            <a:ext cx="2079057" cy="217737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Hacer un </a:t>
            </a:r>
            <a:r>
              <a:rPr lang="es-ES" dirty="0" err="1"/>
              <a:t>fork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5570259" cy="4023360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Al hacer un </a:t>
            </a:r>
            <a:r>
              <a:rPr lang="es-ES" dirty="0" err="1"/>
              <a:t>fork</a:t>
            </a:r>
            <a:r>
              <a:rPr lang="es-ES" dirty="0"/>
              <a:t>, hacemos una copia del repositorio público </a:t>
            </a:r>
          </a:p>
        </p:txBody>
      </p:sp>
      <p:pic>
        <p:nvPicPr>
          <p:cNvPr id="4" name="Picture 2" descr="Resultado de imagen para github logo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38" r="19606" b="31527"/>
          <a:stretch/>
        </p:blipFill>
        <p:spPr bwMode="auto">
          <a:xfrm>
            <a:off x="10357360" y="3464238"/>
            <a:ext cx="830677" cy="785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9612493" y="4287500"/>
            <a:ext cx="2320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Repositorio </a:t>
            </a:r>
          </a:p>
          <a:p>
            <a:pPr algn="ctr"/>
            <a:r>
              <a:rPr lang="es-ES" dirty="0"/>
              <a:t>Público</a:t>
            </a:r>
            <a:endParaRPr lang="es-CO" dirty="0"/>
          </a:p>
        </p:txBody>
      </p:sp>
      <p:pic>
        <p:nvPicPr>
          <p:cNvPr id="6" name="Picture 2" descr="Resultado de imagen para user logo 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8690" y="2158032"/>
            <a:ext cx="498797" cy="498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 7"/>
          <p:cNvSpPr/>
          <p:nvPr/>
        </p:nvSpPr>
        <p:spPr>
          <a:xfrm>
            <a:off x="10427487" y="2253541"/>
            <a:ext cx="9563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/>
              <a:t>Torvalds</a:t>
            </a:r>
            <a:endParaRPr lang="es-CO" dirty="0"/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 rotWithShape="1">
          <a:blip r:embed="rId4"/>
          <a:srcRect l="78686" t="45174" r="11840" b="48463"/>
          <a:stretch/>
        </p:blipFill>
        <p:spPr>
          <a:xfrm>
            <a:off x="3016134" y="5322951"/>
            <a:ext cx="1732549" cy="654517"/>
          </a:xfrm>
          <a:prstGeom prst="rect">
            <a:avLst/>
          </a:prstGeom>
        </p:spPr>
      </p:pic>
      <p:sp>
        <p:nvSpPr>
          <p:cNvPr id="13" name="CuadroTexto 12"/>
          <p:cNvSpPr txBox="1"/>
          <p:nvPr/>
        </p:nvSpPr>
        <p:spPr>
          <a:xfrm>
            <a:off x="9702266" y="2827764"/>
            <a:ext cx="1688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Repositorios</a:t>
            </a:r>
            <a:endParaRPr lang="es-CO" dirty="0"/>
          </a:p>
        </p:txBody>
      </p:sp>
      <p:sp>
        <p:nvSpPr>
          <p:cNvPr id="19" name="Rectángulo 18"/>
          <p:cNvSpPr/>
          <p:nvPr/>
        </p:nvSpPr>
        <p:spPr>
          <a:xfrm>
            <a:off x="6868698" y="1973179"/>
            <a:ext cx="2079057" cy="8545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Rectángulo 19"/>
          <p:cNvSpPr/>
          <p:nvPr/>
        </p:nvSpPr>
        <p:spPr>
          <a:xfrm>
            <a:off x="6868698" y="2827764"/>
            <a:ext cx="2079057" cy="217737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23" name="Picture 2" descr="Resultado de imagen para user logo 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5122" y="2158032"/>
            <a:ext cx="498797" cy="498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ángulo 23"/>
          <p:cNvSpPr/>
          <p:nvPr/>
        </p:nvSpPr>
        <p:spPr>
          <a:xfrm>
            <a:off x="7593919" y="2253541"/>
            <a:ext cx="11913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Domiciano</a:t>
            </a:r>
            <a:endParaRPr lang="es-CO" dirty="0"/>
          </a:p>
        </p:txBody>
      </p:sp>
      <p:sp>
        <p:nvSpPr>
          <p:cNvPr id="25" name="CuadroTexto 24"/>
          <p:cNvSpPr txBox="1"/>
          <p:nvPr/>
        </p:nvSpPr>
        <p:spPr>
          <a:xfrm>
            <a:off x="6868698" y="2827764"/>
            <a:ext cx="1688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Repositorios</a:t>
            </a:r>
            <a:endParaRPr lang="es-CO" dirty="0"/>
          </a:p>
        </p:txBody>
      </p:sp>
      <p:pic>
        <p:nvPicPr>
          <p:cNvPr id="22" name="Picture 2" descr="Resultado de imagen para github logo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38" r="19606" b="31527"/>
          <a:stretch/>
        </p:blipFill>
        <p:spPr bwMode="auto">
          <a:xfrm>
            <a:off x="7505660" y="3464238"/>
            <a:ext cx="830677" cy="785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CuadroTexto 25"/>
          <p:cNvSpPr txBox="1"/>
          <p:nvPr/>
        </p:nvSpPr>
        <p:spPr>
          <a:xfrm>
            <a:off x="6760793" y="4287500"/>
            <a:ext cx="2320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Repositorio </a:t>
            </a:r>
          </a:p>
          <a:p>
            <a:pPr algn="ctr"/>
            <a:r>
              <a:rPr lang="es-ES" dirty="0" err="1"/>
              <a:t>Forked</a:t>
            </a:r>
            <a:endParaRPr lang="es-CO" dirty="0"/>
          </a:p>
        </p:txBody>
      </p:sp>
      <p:cxnSp>
        <p:nvCxnSpPr>
          <p:cNvPr id="9" name="Conector recto 8"/>
          <p:cNvCxnSpPr>
            <a:endCxn id="4" idx="1"/>
          </p:cNvCxnSpPr>
          <p:nvPr/>
        </p:nvCxnSpPr>
        <p:spPr>
          <a:xfrm>
            <a:off x="8336337" y="3840480"/>
            <a:ext cx="2021023" cy="1675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5808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ángulo 16"/>
          <p:cNvSpPr/>
          <p:nvPr/>
        </p:nvSpPr>
        <p:spPr>
          <a:xfrm>
            <a:off x="9702266" y="1973179"/>
            <a:ext cx="2079057" cy="8545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Rectángulo 17"/>
          <p:cNvSpPr/>
          <p:nvPr/>
        </p:nvSpPr>
        <p:spPr>
          <a:xfrm>
            <a:off x="9702266" y="2827764"/>
            <a:ext cx="2079057" cy="217737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Hacer un </a:t>
            </a:r>
            <a:r>
              <a:rPr lang="es-ES" dirty="0" err="1"/>
              <a:t>fork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5570259" cy="4023360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En ese momento, el código y todo lo demás será independiente del repositorio público.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Usted también puede sugerir cambios a </a:t>
            </a:r>
            <a:r>
              <a:rPr lang="es-ES" dirty="0" err="1"/>
              <a:t>Torvalds</a:t>
            </a:r>
            <a:r>
              <a:rPr lang="es-ES" dirty="0"/>
              <a:t> usando los </a:t>
            </a:r>
            <a:r>
              <a:rPr lang="es-ES" b="1" i="1" dirty="0" err="1"/>
              <a:t>pull</a:t>
            </a:r>
            <a:r>
              <a:rPr lang="es-ES" b="1" i="1" dirty="0"/>
              <a:t> </a:t>
            </a:r>
            <a:r>
              <a:rPr lang="es-ES" b="1" i="1" dirty="0" err="1"/>
              <a:t>request</a:t>
            </a:r>
            <a:r>
              <a:rPr lang="es-ES" dirty="0"/>
              <a:t>.</a:t>
            </a:r>
          </a:p>
        </p:txBody>
      </p:sp>
      <p:pic>
        <p:nvPicPr>
          <p:cNvPr id="4" name="Picture 2" descr="Resultado de imagen para github logo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38" r="19606" b="31527"/>
          <a:stretch/>
        </p:blipFill>
        <p:spPr bwMode="auto">
          <a:xfrm>
            <a:off x="10357360" y="3464238"/>
            <a:ext cx="830677" cy="785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9612493" y="4287500"/>
            <a:ext cx="2320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Repositorio </a:t>
            </a:r>
          </a:p>
          <a:p>
            <a:pPr algn="ctr"/>
            <a:r>
              <a:rPr lang="es-ES" dirty="0"/>
              <a:t>Público</a:t>
            </a:r>
            <a:endParaRPr lang="es-CO" dirty="0"/>
          </a:p>
        </p:txBody>
      </p:sp>
      <p:pic>
        <p:nvPicPr>
          <p:cNvPr id="6" name="Picture 2" descr="Resultado de imagen para user logo 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8690" y="2158032"/>
            <a:ext cx="498797" cy="498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 7"/>
          <p:cNvSpPr/>
          <p:nvPr/>
        </p:nvSpPr>
        <p:spPr>
          <a:xfrm>
            <a:off x="10427487" y="2253541"/>
            <a:ext cx="9563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/>
              <a:t>Torvalds</a:t>
            </a:r>
            <a:endParaRPr lang="es-CO" dirty="0"/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 rotWithShape="1">
          <a:blip r:embed="rId4"/>
          <a:srcRect l="78686" t="45174" r="11840" b="48463"/>
          <a:stretch/>
        </p:blipFill>
        <p:spPr>
          <a:xfrm>
            <a:off x="3016134" y="5322951"/>
            <a:ext cx="1732549" cy="654517"/>
          </a:xfrm>
          <a:prstGeom prst="rect">
            <a:avLst/>
          </a:prstGeom>
        </p:spPr>
      </p:pic>
      <p:sp>
        <p:nvSpPr>
          <p:cNvPr id="13" name="CuadroTexto 12"/>
          <p:cNvSpPr txBox="1"/>
          <p:nvPr/>
        </p:nvSpPr>
        <p:spPr>
          <a:xfrm>
            <a:off x="9702266" y="2827764"/>
            <a:ext cx="1688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Repositorios</a:t>
            </a:r>
            <a:endParaRPr lang="es-CO" dirty="0"/>
          </a:p>
        </p:txBody>
      </p:sp>
      <p:sp>
        <p:nvSpPr>
          <p:cNvPr id="19" name="Rectángulo 18"/>
          <p:cNvSpPr/>
          <p:nvPr/>
        </p:nvSpPr>
        <p:spPr>
          <a:xfrm>
            <a:off x="6868698" y="1973179"/>
            <a:ext cx="2079057" cy="8545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Rectángulo 19"/>
          <p:cNvSpPr/>
          <p:nvPr/>
        </p:nvSpPr>
        <p:spPr>
          <a:xfrm>
            <a:off x="6868698" y="2827764"/>
            <a:ext cx="2079057" cy="217737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23" name="Picture 2" descr="Resultado de imagen para user logo 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5122" y="2158032"/>
            <a:ext cx="498797" cy="498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ángulo 23"/>
          <p:cNvSpPr/>
          <p:nvPr/>
        </p:nvSpPr>
        <p:spPr>
          <a:xfrm>
            <a:off x="7593919" y="2253541"/>
            <a:ext cx="11913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Domiciano</a:t>
            </a:r>
            <a:endParaRPr lang="es-CO" dirty="0"/>
          </a:p>
        </p:txBody>
      </p:sp>
      <p:sp>
        <p:nvSpPr>
          <p:cNvPr id="25" name="CuadroTexto 24"/>
          <p:cNvSpPr txBox="1"/>
          <p:nvPr/>
        </p:nvSpPr>
        <p:spPr>
          <a:xfrm>
            <a:off x="6868698" y="2827764"/>
            <a:ext cx="1688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Repositorios</a:t>
            </a:r>
            <a:endParaRPr lang="es-CO" dirty="0"/>
          </a:p>
        </p:txBody>
      </p:sp>
      <p:pic>
        <p:nvPicPr>
          <p:cNvPr id="22" name="Picture 2" descr="Resultado de imagen para github logo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38" r="19606" b="31527"/>
          <a:stretch/>
        </p:blipFill>
        <p:spPr bwMode="auto">
          <a:xfrm>
            <a:off x="7505660" y="3464238"/>
            <a:ext cx="830677" cy="785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CuadroTexto 25"/>
          <p:cNvSpPr txBox="1"/>
          <p:nvPr/>
        </p:nvSpPr>
        <p:spPr>
          <a:xfrm>
            <a:off x="6760793" y="4287500"/>
            <a:ext cx="2320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Repositorio </a:t>
            </a:r>
          </a:p>
          <a:p>
            <a:pPr algn="ctr"/>
            <a:r>
              <a:rPr lang="es-ES" dirty="0" err="1"/>
              <a:t>Forked</a:t>
            </a:r>
            <a:endParaRPr lang="es-CO" dirty="0"/>
          </a:p>
        </p:txBody>
      </p:sp>
      <p:cxnSp>
        <p:nvCxnSpPr>
          <p:cNvPr id="9" name="Conector recto 8"/>
          <p:cNvCxnSpPr>
            <a:endCxn id="4" idx="1"/>
          </p:cNvCxnSpPr>
          <p:nvPr/>
        </p:nvCxnSpPr>
        <p:spPr>
          <a:xfrm>
            <a:off x="8336337" y="3840480"/>
            <a:ext cx="2021023" cy="1675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658747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GitHub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7F7F7F"/>
      </a:accent1>
      <a:accent2>
        <a:srgbClr val="000000"/>
      </a:accent2>
      <a:accent3>
        <a:srgbClr val="000000"/>
      </a:accent3>
      <a:accent4>
        <a:srgbClr val="7F7F7F"/>
      </a:accent4>
      <a:accent5>
        <a:srgbClr val="7F7F7F"/>
      </a:accent5>
      <a:accent6>
        <a:srgbClr val="7F7F7F"/>
      </a:accent6>
      <a:hlink>
        <a:srgbClr val="2998E3"/>
      </a:hlink>
      <a:folHlink>
        <a:srgbClr val="8C8C8C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915</TotalTime>
  <Words>1108</Words>
  <Application>Microsoft Macintosh PowerPoint</Application>
  <PresentationFormat>Panorámica</PresentationFormat>
  <Paragraphs>378</Paragraphs>
  <Slides>40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40</vt:i4>
      </vt:variant>
    </vt:vector>
  </HeadingPairs>
  <TitlesOfParts>
    <vt:vector size="43" baseType="lpstr">
      <vt:lpstr>Calibri</vt:lpstr>
      <vt:lpstr>Calibri Light</vt:lpstr>
      <vt:lpstr>Retrospección</vt:lpstr>
      <vt:lpstr>Forking Workflow</vt:lpstr>
      <vt:lpstr>Colaboraciones</vt:lpstr>
      <vt:lpstr>Colaboraciones </vt:lpstr>
      <vt:lpstr>Colaboraciones </vt:lpstr>
      <vt:lpstr>Hacer un fork</vt:lpstr>
      <vt:lpstr>Hacer un fork</vt:lpstr>
      <vt:lpstr>Hacer un fork</vt:lpstr>
      <vt:lpstr>Hacer un fork</vt:lpstr>
      <vt:lpstr>Hacer un fork</vt:lpstr>
      <vt:lpstr>Pull request</vt:lpstr>
      <vt:lpstr>PULL Request</vt:lpstr>
      <vt:lpstr>PULL Request</vt:lpstr>
      <vt:lpstr>PULL Request</vt:lpstr>
      <vt:lpstr>PULL Request</vt:lpstr>
      <vt:lpstr>Sincronizacion de fork</vt:lpstr>
      <vt:lpstr>Fork sync</vt:lpstr>
      <vt:lpstr>Fork sync</vt:lpstr>
      <vt:lpstr>Fork sync</vt:lpstr>
      <vt:lpstr>Fork sync</vt:lpstr>
      <vt:lpstr>Forking Workflow</vt:lpstr>
      <vt:lpstr>Forking workflow</vt:lpstr>
      <vt:lpstr>Forking workflow</vt:lpstr>
      <vt:lpstr>Forking workflow</vt:lpstr>
      <vt:lpstr>Forking workflow</vt:lpstr>
      <vt:lpstr>Forking workflow</vt:lpstr>
      <vt:lpstr>Forking workflow</vt:lpstr>
      <vt:lpstr>Forking workflow</vt:lpstr>
      <vt:lpstr>Forking workflow</vt:lpstr>
      <vt:lpstr>Forking workflow</vt:lpstr>
      <vt:lpstr>Forking workflow</vt:lpstr>
      <vt:lpstr>Forking workflow</vt:lpstr>
      <vt:lpstr>Forking workflow</vt:lpstr>
      <vt:lpstr>Forking workflow</vt:lpstr>
      <vt:lpstr>Forking workflow</vt:lpstr>
      <vt:lpstr>Forking workflow</vt:lpstr>
      <vt:lpstr>Forking workflow</vt:lpstr>
      <vt:lpstr>Forking workflow</vt:lpstr>
      <vt:lpstr>Forking workflow</vt:lpstr>
      <vt:lpstr>Forking workflow</vt:lpstr>
      <vt:lpstr>Forking workflow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Sesión 3</dc:title>
  <dc:creator>Domiciano Rﭑηcφη</dc:creator>
  <cp:lastModifiedBy>Microsoft Office User</cp:lastModifiedBy>
  <cp:revision>37</cp:revision>
  <dcterms:created xsi:type="dcterms:W3CDTF">2020-01-07T14:47:15Z</dcterms:created>
  <dcterms:modified xsi:type="dcterms:W3CDTF">2021-01-29T02:54:59Z</dcterms:modified>
</cp:coreProperties>
</file>