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346" r:id="rId3"/>
    <p:sldId id="359" r:id="rId4"/>
    <p:sldId id="366" r:id="rId5"/>
    <p:sldId id="360" r:id="rId6"/>
    <p:sldId id="361" r:id="rId7"/>
    <p:sldId id="362" r:id="rId8"/>
    <p:sldId id="363" r:id="rId9"/>
    <p:sldId id="365" r:id="rId10"/>
    <p:sldId id="364" r:id="rId11"/>
    <p:sldId id="358" r:id="rId12"/>
    <p:sldId id="340" r:id="rId13"/>
    <p:sldId id="344" r:id="rId14"/>
    <p:sldId id="345" r:id="rId15"/>
    <p:sldId id="350" r:id="rId16"/>
    <p:sldId id="353" r:id="rId17"/>
    <p:sldId id="354" r:id="rId18"/>
    <p:sldId id="347" r:id="rId19"/>
    <p:sldId id="351" r:id="rId20"/>
    <p:sldId id="352" r:id="rId21"/>
    <p:sldId id="355" r:id="rId22"/>
    <p:sldId id="356" r:id="rId23"/>
    <p:sldId id="357" r:id="rId24"/>
    <p:sldId id="367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366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5" autoAdjust="0"/>
    <p:restoredTop sz="94631"/>
  </p:normalViewPr>
  <p:slideViewPr>
    <p:cSldViewPr snapToGrid="0">
      <p:cViewPr varScale="1">
        <p:scale>
          <a:sx n="65" d="100"/>
          <a:sy n="65" d="100"/>
        </p:scale>
        <p:origin x="46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27/03/2020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</a:t>
            </a:r>
            <a:r>
              <a:rPr lang="es-ES" dirty="0" smtClean="0"/>
              <a:t>10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SQL y JAVA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SQL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333795" y="2166305"/>
            <a:ext cx="3526231" cy="610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Órdenes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860026" y="2166305"/>
            <a:ext cx="3526231" cy="610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Peticiones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554244" y="3021250"/>
            <a:ext cx="3085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INSERT INTO tabla … VALUES …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554244" y="3743921"/>
            <a:ext cx="299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UPDATE tabla ON … WHERE …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554244" y="4466592"/>
            <a:ext cx="300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DELETE FROM tabla WHERE …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6120293" y="3021250"/>
            <a:ext cx="313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SELECT * FROM tabla WHERE …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73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RELACIÓN </a:t>
            </a:r>
            <a:r>
              <a:rPr lang="es-ES" dirty="0" smtClean="0"/>
              <a:t>1 A MUCHOS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 entre tablas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Así como a menudo se crean relaciones de composición. Es posible también en SQL relacionar tablas para hacer relaciones 1 a 1, 1 a muchos y muchos a muchos</a:t>
            </a:r>
          </a:p>
          <a:p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3454400" y="2856741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6501575" y="2856739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5437189" y="3825140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           *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3454400" y="2856739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501575" y="2856738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Carro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5437189" y="4213005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 entre tablas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ejemplo si queremos añadir a nuestra entidad estudiante y relacionarla con una entidad Carro para hacer un sistema de registro vehicular. Podemos hacer:</a:t>
            </a:r>
          </a:p>
          <a:p>
            <a:endParaRPr lang="es-ES" dirty="0"/>
          </a:p>
          <a:p>
            <a:r>
              <a:rPr lang="es-ES" dirty="0"/>
              <a:t>%</a:t>
            </a:r>
            <a:r>
              <a:rPr lang="es-ES" dirty="0" err="1"/>
              <a:t>Foreing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%</a:t>
            </a:r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97280" y="2826261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144455" y="2826259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3080069" y="3794660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           *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097280" y="2826259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144455" y="2826258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3080069" y="4182525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6257265" y="3080259"/>
            <a:ext cx="5668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7030A0"/>
                </a:solidFill>
              </a:rPr>
              <a:t>CREATE TABLE </a:t>
            </a:r>
            <a:r>
              <a:rPr lang="es-CO" dirty="0"/>
              <a:t>Carros (id </a:t>
            </a:r>
            <a:r>
              <a:rPr lang="es-CO" b="1" dirty="0">
                <a:solidFill>
                  <a:srgbClr val="7030A0"/>
                </a:solidFill>
              </a:rPr>
              <a:t>INT PRIMARY KEY AUTO_INCREMENT</a:t>
            </a:r>
            <a:r>
              <a:rPr lang="es-CO" dirty="0"/>
              <a:t>, </a:t>
            </a:r>
            <a:r>
              <a:rPr lang="es-CO" dirty="0" err="1"/>
              <a:t>estudianteID</a:t>
            </a:r>
            <a:r>
              <a:rPr lang="es-CO" dirty="0"/>
              <a:t> </a:t>
            </a:r>
            <a:r>
              <a:rPr lang="es-CO" b="1" dirty="0">
                <a:solidFill>
                  <a:srgbClr val="7030A0"/>
                </a:solidFill>
              </a:rPr>
              <a:t>INT</a:t>
            </a:r>
            <a:r>
              <a:rPr lang="es-CO" dirty="0"/>
              <a:t>, modelo </a:t>
            </a:r>
            <a:r>
              <a:rPr lang="es-CO" b="1" dirty="0">
                <a:solidFill>
                  <a:srgbClr val="7030A0"/>
                </a:solidFill>
              </a:rPr>
              <a:t>VARCHAR</a:t>
            </a:r>
            <a:r>
              <a:rPr lang="es-CO" dirty="0"/>
              <a:t>(100), marca </a:t>
            </a:r>
            <a:r>
              <a:rPr lang="es-CO" b="1" dirty="0">
                <a:solidFill>
                  <a:srgbClr val="7030A0"/>
                </a:solidFill>
              </a:rPr>
              <a:t>VARCHAR</a:t>
            </a:r>
            <a:r>
              <a:rPr lang="es-CO" dirty="0"/>
              <a:t>(100), </a:t>
            </a:r>
            <a:r>
              <a:rPr lang="es-CO" b="1" dirty="0">
                <a:solidFill>
                  <a:srgbClr val="7030A0"/>
                </a:solidFill>
              </a:rPr>
              <a:t>FOREIGN KEY </a:t>
            </a:r>
            <a:r>
              <a:rPr lang="es-CO" dirty="0" smtClean="0"/>
              <a:t>(</a:t>
            </a:r>
            <a:r>
              <a:rPr lang="es-CO" dirty="0" err="1" smtClean="0"/>
              <a:t>usuarioID</a:t>
            </a:r>
            <a:r>
              <a:rPr lang="es-CO" dirty="0" smtClean="0"/>
              <a:t>) </a:t>
            </a:r>
            <a:r>
              <a:rPr lang="es-CO" b="1" dirty="0">
                <a:solidFill>
                  <a:srgbClr val="7030A0"/>
                </a:solidFill>
              </a:rPr>
              <a:t>REFERENCES</a:t>
            </a:r>
            <a:r>
              <a:rPr lang="es-CO" dirty="0"/>
              <a:t> </a:t>
            </a:r>
            <a:r>
              <a:rPr lang="es-CO" dirty="0" smtClean="0"/>
              <a:t>usuarios(id</a:t>
            </a:r>
            <a:r>
              <a:rPr lang="es-CO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476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 entre tablas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queremos consultar información para que nos genere un reporte completo, se hace de la siguiente forma</a:t>
            </a:r>
          </a:p>
          <a:p>
            <a:endParaRPr lang="es-ES" dirty="0"/>
          </a:p>
          <a:p>
            <a:r>
              <a:rPr lang="es-ES" dirty="0"/>
              <a:t>%</a:t>
            </a:r>
            <a:r>
              <a:rPr lang="es-ES" dirty="0" err="1"/>
              <a:t>Foreing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%</a:t>
            </a:r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97280" y="2826261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144455" y="2826259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3080069" y="3794660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           *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097280" y="2826259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144455" y="2826258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3080069" y="4182525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6266891" y="2703252"/>
            <a:ext cx="5552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SELECT</a:t>
            </a:r>
            <a:r>
              <a:rPr lang="en-US" dirty="0"/>
              <a:t> * </a:t>
            </a:r>
            <a:r>
              <a:rPr lang="en-US" b="1" dirty="0">
                <a:solidFill>
                  <a:srgbClr val="7030A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7030A0"/>
                </a:solidFill>
              </a:rPr>
              <a:t>INNER JOIN </a:t>
            </a:r>
            <a:r>
              <a:rPr lang="en-US" dirty="0" err="1"/>
              <a:t>carros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carros.estudianteID</a:t>
            </a:r>
            <a:r>
              <a:rPr lang="en-US" dirty="0"/>
              <a:t> = </a:t>
            </a:r>
            <a:r>
              <a:rPr lang="en-US" dirty="0" smtClean="0"/>
              <a:t>usuarios.id</a:t>
            </a:r>
          </a:p>
          <a:p>
            <a:endParaRPr lang="en-US" dirty="0"/>
          </a:p>
          <a:p>
            <a:r>
              <a:rPr lang="es-ES" b="1" dirty="0">
                <a:solidFill>
                  <a:srgbClr val="7030A0"/>
                </a:solidFill>
              </a:rPr>
              <a:t>SELECT</a:t>
            </a:r>
            <a:r>
              <a:rPr lang="es-ES" dirty="0"/>
              <a:t> </a:t>
            </a:r>
            <a:r>
              <a:rPr lang="es-ES" dirty="0" err="1"/>
              <a:t>usuario.nombre,usuario.apellido,carro.marca,carro.placa</a:t>
            </a:r>
            <a:r>
              <a:rPr lang="es-ES" dirty="0"/>
              <a:t> </a:t>
            </a:r>
            <a:r>
              <a:rPr lang="es-ES" b="1" dirty="0">
                <a:solidFill>
                  <a:srgbClr val="7030A0"/>
                </a:solidFill>
              </a:rPr>
              <a:t>FROM</a:t>
            </a:r>
            <a:r>
              <a:rPr lang="es-ES" dirty="0"/>
              <a:t> usuario </a:t>
            </a:r>
            <a:r>
              <a:rPr lang="es-ES" b="1" dirty="0">
                <a:solidFill>
                  <a:srgbClr val="7030A0"/>
                </a:solidFill>
              </a:rPr>
              <a:t>INNER</a:t>
            </a:r>
            <a:r>
              <a:rPr lang="es-ES" dirty="0"/>
              <a:t> </a:t>
            </a:r>
            <a:r>
              <a:rPr lang="es-ES" b="1" dirty="0">
                <a:solidFill>
                  <a:srgbClr val="7030A0"/>
                </a:solidFill>
              </a:rPr>
              <a:t>JOIN</a:t>
            </a:r>
            <a:r>
              <a:rPr lang="es-ES" dirty="0"/>
              <a:t> carro </a:t>
            </a:r>
            <a:r>
              <a:rPr lang="es-ES" b="1" dirty="0">
                <a:solidFill>
                  <a:srgbClr val="7030A0"/>
                </a:solidFill>
              </a:rPr>
              <a:t>ON</a:t>
            </a:r>
            <a:r>
              <a:rPr lang="es-ES" dirty="0"/>
              <a:t> carro.idOwner=usuario.id</a:t>
            </a:r>
          </a:p>
        </p:txBody>
      </p:sp>
    </p:spTree>
    <p:extLst>
      <p:ext uri="{BB962C8B-B14F-4D97-AF65-F5344CB8AC3E}">
        <p14:creationId xmlns:p14="http://schemas.microsoft.com/office/powerpoint/2010/main" val="5789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RELACIÓN </a:t>
            </a:r>
            <a:r>
              <a:rPr lang="es-ES" dirty="0" smtClean="0"/>
              <a:t>MUCHOS A MUCHOS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SQL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49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 a muchos (1..*)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tablas se verían </a:t>
            </a:r>
            <a:r>
              <a:rPr lang="es-ES" dirty="0" err="1" smtClean="0"/>
              <a:t>asi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13529"/>
              </p:ext>
            </p:extLst>
          </p:nvPr>
        </p:nvGraphicFramePr>
        <p:xfrm>
          <a:off x="3751990" y="2384284"/>
          <a:ext cx="36707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55">
                  <a:extLst>
                    <a:ext uri="{9D8B030D-6E8A-4147-A177-3AD203B41FA5}">
                      <a16:colId xmlns:a16="http://schemas.microsoft.com/office/drawing/2014/main" val="174718774"/>
                    </a:ext>
                  </a:extLst>
                </a:gridCol>
                <a:gridCol w="1428299">
                  <a:extLst>
                    <a:ext uri="{9D8B030D-6E8A-4147-A177-3AD203B41FA5}">
                      <a16:colId xmlns:a16="http://schemas.microsoft.com/office/drawing/2014/main" val="342705082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3143849306"/>
                    </a:ext>
                  </a:extLst>
                </a:gridCol>
                <a:gridCol w="917677">
                  <a:extLst>
                    <a:ext uri="{9D8B030D-6E8A-4147-A177-3AD203B41FA5}">
                      <a16:colId xmlns:a16="http://schemas.microsoft.com/office/drawing/2014/main" val="2309028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estudianteId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marca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8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2019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Renault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8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BMW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4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Citroen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1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2014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Suzuki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81071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351819"/>
              </p:ext>
            </p:extLst>
          </p:nvPr>
        </p:nvGraphicFramePr>
        <p:xfrm>
          <a:off x="4038762" y="4656418"/>
          <a:ext cx="30971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13">
                  <a:extLst>
                    <a:ext uri="{9D8B030D-6E8A-4147-A177-3AD203B41FA5}">
                      <a16:colId xmlns:a16="http://schemas.microsoft.com/office/drawing/2014/main" val="652498134"/>
                    </a:ext>
                  </a:extLst>
                </a:gridCol>
                <a:gridCol w="2306651">
                  <a:extLst>
                    <a:ext uri="{9D8B030D-6E8A-4147-A177-3AD203B41FA5}">
                      <a16:colId xmlns:a16="http://schemas.microsoft.com/office/drawing/2014/main" val="75846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Juan David Paz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9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Juan Camilo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Velez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409084"/>
                  </a:ext>
                </a:extLst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 rot="5400000">
            <a:off x="7280429" y="5049062"/>
            <a:ext cx="127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estudiantes</a:t>
            </a:r>
            <a:endParaRPr lang="es-CO" dirty="0"/>
          </a:p>
        </p:txBody>
      </p:sp>
      <p:sp>
        <p:nvSpPr>
          <p:cNvPr id="16" name="Elipse 15"/>
          <p:cNvSpPr/>
          <p:nvPr/>
        </p:nvSpPr>
        <p:spPr>
          <a:xfrm>
            <a:off x="3985668" y="5384935"/>
            <a:ext cx="429016" cy="429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3985668" y="4998170"/>
            <a:ext cx="429016" cy="429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4087922" y="3480526"/>
            <a:ext cx="429016" cy="7579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4092840" y="2757854"/>
            <a:ext cx="429016" cy="7579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orma libre 19"/>
          <p:cNvSpPr/>
          <p:nvPr/>
        </p:nvSpPr>
        <p:spPr>
          <a:xfrm>
            <a:off x="3568373" y="3790242"/>
            <a:ext cx="542982" cy="1443486"/>
          </a:xfrm>
          <a:custGeom>
            <a:avLst/>
            <a:gdLst>
              <a:gd name="connsiteX0" fmla="*/ 403860 w 542982"/>
              <a:gd name="connsiteY0" fmla="*/ 1443486 h 1443486"/>
              <a:gd name="connsiteX1" fmla="*/ 737 w 542982"/>
              <a:gd name="connsiteY1" fmla="*/ 538918 h 1443486"/>
              <a:gd name="connsiteX2" fmla="*/ 492350 w 542982"/>
              <a:gd name="connsiteY2" fmla="*/ 47305 h 1443486"/>
              <a:gd name="connsiteX3" fmla="*/ 502182 w 542982"/>
              <a:gd name="connsiteY3" fmla="*/ 47305 h 144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82" h="1443486">
                <a:moveTo>
                  <a:pt x="403860" y="1443486"/>
                </a:moveTo>
                <a:cubicBezTo>
                  <a:pt x="194924" y="1107550"/>
                  <a:pt x="-14011" y="771615"/>
                  <a:pt x="737" y="538918"/>
                </a:cubicBezTo>
                <a:cubicBezTo>
                  <a:pt x="15485" y="306221"/>
                  <a:pt x="492350" y="47305"/>
                  <a:pt x="492350" y="47305"/>
                </a:cubicBezTo>
                <a:cubicBezTo>
                  <a:pt x="575924" y="-34630"/>
                  <a:pt x="539053" y="6337"/>
                  <a:pt x="502182" y="473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Forma libre 21"/>
          <p:cNvSpPr/>
          <p:nvPr/>
        </p:nvSpPr>
        <p:spPr>
          <a:xfrm>
            <a:off x="3017718" y="3090296"/>
            <a:ext cx="1082334" cy="2536722"/>
          </a:xfrm>
          <a:custGeom>
            <a:avLst/>
            <a:gdLst>
              <a:gd name="connsiteX0" fmla="*/ 944682 w 1082334"/>
              <a:gd name="connsiteY0" fmla="*/ 2536722 h 2536722"/>
              <a:gd name="connsiteX1" fmla="*/ 785 w 1082334"/>
              <a:gd name="connsiteY1" fmla="*/ 737419 h 2536722"/>
              <a:gd name="connsiteX2" fmla="*/ 1082334 w 1082334"/>
              <a:gd name="connsiteY2" fmla="*/ 0 h 2536722"/>
              <a:gd name="connsiteX3" fmla="*/ 1082334 w 1082334"/>
              <a:gd name="connsiteY3" fmla="*/ 0 h 2536722"/>
              <a:gd name="connsiteX4" fmla="*/ 1082334 w 1082334"/>
              <a:gd name="connsiteY4" fmla="*/ 0 h 2536722"/>
              <a:gd name="connsiteX5" fmla="*/ 1082334 w 1082334"/>
              <a:gd name="connsiteY5" fmla="*/ 0 h 253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334" h="2536722">
                <a:moveTo>
                  <a:pt x="944682" y="2536722"/>
                </a:moveTo>
                <a:cubicBezTo>
                  <a:pt x="461262" y="1848464"/>
                  <a:pt x="-22157" y="1160206"/>
                  <a:pt x="785" y="737419"/>
                </a:cubicBezTo>
                <a:cubicBezTo>
                  <a:pt x="23727" y="314632"/>
                  <a:pt x="1082334" y="0"/>
                  <a:pt x="1082334" y="0"/>
                </a:cubicBezTo>
                <a:lnTo>
                  <a:pt x="1082334" y="0"/>
                </a:lnTo>
                <a:lnTo>
                  <a:pt x="1082334" y="0"/>
                </a:lnTo>
                <a:lnTo>
                  <a:pt x="108233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 rot="5400000">
            <a:off x="7563642" y="3098609"/>
            <a:ext cx="759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carros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63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66938"/>
            <a:ext cx="10058400" cy="1450757"/>
          </a:xfrm>
        </p:spPr>
        <p:txBody>
          <a:bodyPr/>
          <a:lstStyle/>
          <a:p>
            <a:r>
              <a:rPr lang="es-ES" dirty="0" smtClean="0"/>
              <a:t>Relación muchos a muchos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relación muchos a muchos implica que el registro de una tabla A está relacionada con varios registros de una tabla B </a:t>
            </a:r>
            <a:r>
              <a:rPr lang="es-ES" b="1" dirty="0" smtClean="0"/>
              <a:t>y viceversa</a:t>
            </a:r>
            <a:r>
              <a:rPr lang="es-ES" dirty="0" smtClean="0"/>
              <a:t>. </a:t>
            </a:r>
            <a:endParaRPr lang="es-CO" dirty="0"/>
          </a:p>
        </p:txBody>
      </p:sp>
      <p:pic>
        <p:nvPicPr>
          <p:cNvPr id="1026" name="Picture 2" descr="Resultado de imagen para many to many relations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91" y="2433483"/>
            <a:ext cx="6004978" cy="343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 entre tablas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puede hacer una relación muchos a muchos usando SQL. Son casos en los que, en el ejemplo, 1 Usuario puede tener varios Carros y también 1 Carro puede tener varios usuarios.</a:t>
            </a:r>
            <a:endParaRPr lang="es-ES" dirty="0"/>
          </a:p>
          <a:p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3454400" y="2856741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6501575" y="2856739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5437189" y="3825140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           </a:t>
            </a:r>
            <a:r>
              <a:rPr lang="es-ES" dirty="0"/>
              <a:t>*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3454400" y="2856739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501575" y="2856738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5437189" y="4213005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 entre tablas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poder hacer la relación, se debe hacer una </a:t>
            </a:r>
            <a:r>
              <a:rPr lang="es-ES" b="1" dirty="0" smtClean="0"/>
              <a:t>tabla pivote</a:t>
            </a:r>
            <a:endParaRPr lang="es-ES" b="1" dirty="0"/>
          </a:p>
          <a:p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615764" y="2856741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704004" y="2856739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5437189" y="3825140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           </a:t>
            </a:r>
            <a:r>
              <a:rPr lang="es-ES" dirty="0"/>
              <a:t>*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1615764" y="2856739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8704004" y="2856738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5437189" y="4213005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5159884" y="2856738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59884" y="2856736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Usuarios_Carros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" name="Conector recto 4"/>
          <p:cNvCxnSpPr>
            <a:stCxn id="16" idx="3"/>
            <a:endCxn id="10" idx="1"/>
          </p:cNvCxnSpPr>
          <p:nvPr/>
        </p:nvCxnSpPr>
        <p:spPr>
          <a:xfrm flipV="1">
            <a:off x="3613897" y="4194472"/>
            <a:ext cx="1545987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7158017" y="4213005"/>
            <a:ext cx="1545987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751460" y="3770953"/>
            <a:ext cx="12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                *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295580" y="3770953"/>
            <a:ext cx="12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               </a:t>
            </a:r>
            <a:r>
              <a:rPr lang="es-ES" dirty="0"/>
              <a:t>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02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 SQL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 entre tablas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poder hacer la relación, se debe hacer una </a:t>
            </a:r>
            <a:r>
              <a:rPr lang="es-ES" b="1" dirty="0" smtClean="0"/>
              <a:t>tabla pivote</a:t>
            </a:r>
            <a:endParaRPr lang="es-ES" b="1" dirty="0"/>
          </a:p>
          <a:p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615764" y="2856741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704004" y="2856739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5437189" y="3825140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           </a:t>
            </a:r>
            <a:r>
              <a:rPr lang="es-ES" dirty="0"/>
              <a:t>*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1615764" y="2856739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8704004" y="2856738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5437189" y="4213005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5159884" y="2856738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59884" y="2856736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Usuarios_Carros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" name="Conector recto 4"/>
          <p:cNvCxnSpPr>
            <a:stCxn id="16" idx="3"/>
            <a:endCxn id="10" idx="1"/>
          </p:cNvCxnSpPr>
          <p:nvPr/>
        </p:nvCxnSpPr>
        <p:spPr>
          <a:xfrm flipV="1">
            <a:off x="3613897" y="4194472"/>
            <a:ext cx="1545987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7158017" y="4213005"/>
            <a:ext cx="1545987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751460" y="3770953"/>
            <a:ext cx="12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                *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295580" y="3770953"/>
            <a:ext cx="12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               </a:t>
            </a:r>
            <a:r>
              <a:rPr lang="es-ES" dirty="0"/>
              <a:t>1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1615764" y="3364739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187923" y="3364739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nombre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704003" y="3364739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9276162" y="3364739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placa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615762" y="3872740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alfa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187921" y="3872740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Juan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615762" y="4380738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beta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187921" y="4380738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Pedro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8704003" y="3867745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9276162" y="3867745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WEU123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704003" y="4375743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276162" y="4375743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APR123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8704003" y="4878744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c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276162" y="4878744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TXG412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159888" y="3369386"/>
            <a:ext cx="446790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5159886" y="3877387"/>
            <a:ext cx="446792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1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159886" y="4385385"/>
            <a:ext cx="446792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2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606678" y="3372441"/>
            <a:ext cx="732627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err="1" smtClean="0">
                <a:solidFill>
                  <a:schemeClr val="tx1"/>
                </a:solidFill>
              </a:rPr>
              <a:t>carroID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606674" y="3880442"/>
            <a:ext cx="73262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606674" y="4388440"/>
            <a:ext cx="73262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6339305" y="3372441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 smtClean="0">
                <a:solidFill>
                  <a:schemeClr val="tx1"/>
                </a:solidFill>
              </a:rPr>
              <a:t>userID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6339303" y="3880442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alfa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6339303" y="4388440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beta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159885" y="4888741"/>
            <a:ext cx="44679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3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5606674" y="4891796"/>
            <a:ext cx="73262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c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339303" y="4891796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beta</a:t>
            </a:r>
            <a:endParaRPr lang="es-CO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 entre tablas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poder hacer la relación, se debe hacer una </a:t>
            </a:r>
            <a:r>
              <a:rPr lang="es-ES" b="1" dirty="0" smtClean="0"/>
              <a:t>tabla pivote</a:t>
            </a:r>
            <a:endParaRPr lang="es-ES" b="1" dirty="0"/>
          </a:p>
          <a:p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615764" y="2856741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704004" y="2856739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5437189" y="3825140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           </a:t>
            </a:r>
            <a:r>
              <a:rPr lang="es-ES" dirty="0"/>
              <a:t>*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1615764" y="2856739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8704004" y="2856738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5437189" y="4213005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5159884" y="2856738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59884" y="2856736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Usuarios_Carros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" name="Conector recto 4"/>
          <p:cNvCxnSpPr>
            <a:stCxn id="16" idx="3"/>
            <a:endCxn id="10" idx="1"/>
          </p:cNvCxnSpPr>
          <p:nvPr/>
        </p:nvCxnSpPr>
        <p:spPr>
          <a:xfrm flipV="1">
            <a:off x="3613897" y="4194472"/>
            <a:ext cx="1545987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7158017" y="4213005"/>
            <a:ext cx="1545987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751460" y="3770953"/>
            <a:ext cx="12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                *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295580" y="3770953"/>
            <a:ext cx="12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               </a:t>
            </a:r>
            <a:r>
              <a:rPr lang="es-ES" dirty="0"/>
              <a:t>1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1615764" y="3364739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187923" y="3364739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nombre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704003" y="3364739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9276162" y="3364739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placa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615762" y="3872740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alfa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187921" y="3872740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Juan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615762" y="4380738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beta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187921" y="4380738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Pedro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8704003" y="3867745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9276162" y="3867745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WEU123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704003" y="4375743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276162" y="4375743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APR123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8704003" y="4878744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c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276162" y="4878744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TXG412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159888" y="3369386"/>
            <a:ext cx="446790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5159886" y="3877387"/>
            <a:ext cx="446792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1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159886" y="4385385"/>
            <a:ext cx="446792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2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606678" y="3372441"/>
            <a:ext cx="732627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err="1" smtClean="0">
                <a:solidFill>
                  <a:schemeClr val="tx1"/>
                </a:solidFill>
              </a:rPr>
              <a:t>carroID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606674" y="3880442"/>
            <a:ext cx="73262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606674" y="4388440"/>
            <a:ext cx="73262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6339305" y="3372441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 smtClean="0">
                <a:solidFill>
                  <a:schemeClr val="tx1"/>
                </a:solidFill>
              </a:rPr>
              <a:t>userID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6339303" y="3880442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alfa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6339303" y="4388440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beta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159885" y="4888741"/>
            <a:ext cx="44679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3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5606674" y="4891796"/>
            <a:ext cx="73262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c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339303" y="4891796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beta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5564575" y="3934559"/>
            <a:ext cx="423175" cy="423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8658950" y="3919800"/>
            <a:ext cx="423175" cy="423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lipse 51"/>
          <p:cNvSpPr/>
          <p:nvPr/>
        </p:nvSpPr>
        <p:spPr>
          <a:xfrm>
            <a:off x="6362916" y="3934559"/>
            <a:ext cx="423175" cy="42317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/>
          <p:cNvSpPr/>
          <p:nvPr/>
        </p:nvSpPr>
        <p:spPr>
          <a:xfrm>
            <a:off x="1644735" y="3914977"/>
            <a:ext cx="423175" cy="42317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curvado 7"/>
          <p:cNvCxnSpPr>
            <a:stCxn id="54" idx="0"/>
            <a:endCxn id="52" idx="0"/>
          </p:cNvCxnSpPr>
          <p:nvPr/>
        </p:nvCxnSpPr>
        <p:spPr>
          <a:xfrm rot="16200000" flipH="1">
            <a:off x="4205622" y="1565678"/>
            <a:ext cx="19582" cy="4718181"/>
          </a:xfrm>
          <a:prstGeom prst="curvedConnector3">
            <a:avLst>
              <a:gd name="adj1" fmla="val -116739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curvado 54"/>
          <p:cNvCxnSpPr>
            <a:stCxn id="3" idx="4"/>
            <a:endCxn id="51" idx="4"/>
          </p:cNvCxnSpPr>
          <p:nvPr/>
        </p:nvCxnSpPr>
        <p:spPr>
          <a:xfrm rot="5400000" flipH="1" flipV="1">
            <a:off x="7315970" y="2803167"/>
            <a:ext cx="14759" cy="3094375"/>
          </a:xfrm>
          <a:prstGeom prst="curvedConnector3">
            <a:avLst>
              <a:gd name="adj1" fmla="val -15488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3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 entre tablas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poder hacer la relación, se debe hacer una </a:t>
            </a:r>
            <a:r>
              <a:rPr lang="es-ES" b="1" dirty="0" smtClean="0"/>
              <a:t>tabla pivote</a:t>
            </a:r>
            <a:endParaRPr lang="es-ES" b="1" dirty="0"/>
          </a:p>
          <a:p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615764" y="2856741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704004" y="2856739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5437189" y="3825140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           </a:t>
            </a:r>
            <a:r>
              <a:rPr lang="es-ES" dirty="0"/>
              <a:t>*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1615764" y="2856739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8704004" y="2856738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5437189" y="4213005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5159884" y="2856738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59884" y="2856736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Usuarios_Carros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" name="Conector recto 4"/>
          <p:cNvCxnSpPr>
            <a:stCxn id="16" idx="3"/>
            <a:endCxn id="10" idx="1"/>
          </p:cNvCxnSpPr>
          <p:nvPr/>
        </p:nvCxnSpPr>
        <p:spPr>
          <a:xfrm flipV="1">
            <a:off x="3613897" y="4194472"/>
            <a:ext cx="1545987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7158017" y="4213005"/>
            <a:ext cx="1545987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751460" y="3770953"/>
            <a:ext cx="12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                *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295580" y="3770953"/>
            <a:ext cx="12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               </a:t>
            </a:r>
            <a:r>
              <a:rPr lang="es-ES" dirty="0"/>
              <a:t>1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1615764" y="3364739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187923" y="3364739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nombre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704003" y="3364739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9276162" y="3364739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placa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615762" y="3872740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alfa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187921" y="3872740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Juan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615762" y="4380738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beta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187921" y="4380738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Pedro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8704003" y="3867745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9276162" y="3867745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WEU123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704003" y="4375743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276162" y="4375743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APR123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8704003" y="4878744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c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276162" y="4878744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TXG412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159888" y="3369386"/>
            <a:ext cx="446790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5159886" y="3877387"/>
            <a:ext cx="446792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1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159886" y="4385385"/>
            <a:ext cx="446792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2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606678" y="3372441"/>
            <a:ext cx="732627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err="1" smtClean="0">
                <a:solidFill>
                  <a:schemeClr val="tx1"/>
                </a:solidFill>
              </a:rPr>
              <a:t>carroID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606674" y="3880442"/>
            <a:ext cx="73262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606674" y="4388440"/>
            <a:ext cx="73262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6339305" y="3372441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 smtClean="0">
                <a:solidFill>
                  <a:schemeClr val="tx1"/>
                </a:solidFill>
              </a:rPr>
              <a:t>userID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6339303" y="3880442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alfa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6339303" y="4388440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beta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159885" y="4888741"/>
            <a:ext cx="44679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3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5606674" y="4891796"/>
            <a:ext cx="73262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c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339303" y="4891796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beta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5549815" y="4435583"/>
            <a:ext cx="423175" cy="423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8641399" y="4418156"/>
            <a:ext cx="423175" cy="423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lipse 51"/>
          <p:cNvSpPr/>
          <p:nvPr/>
        </p:nvSpPr>
        <p:spPr>
          <a:xfrm>
            <a:off x="6403406" y="4426211"/>
            <a:ext cx="423175" cy="42317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/>
          <p:cNvSpPr/>
          <p:nvPr/>
        </p:nvSpPr>
        <p:spPr>
          <a:xfrm>
            <a:off x="1679460" y="4439137"/>
            <a:ext cx="423175" cy="42317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curvado 52"/>
          <p:cNvCxnSpPr>
            <a:stCxn id="29" idx="0"/>
            <a:endCxn id="52" idx="0"/>
          </p:cNvCxnSpPr>
          <p:nvPr/>
        </p:nvCxnSpPr>
        <p:spPr>
          <a:xfrm rot="16200000" flipH="1">
            <a:off x="4240068" y="2051286"/>
            <a:ext cx="45473" cy="4704377"/>
          </a:xfrm>
          <a:prstGeom prst="curvedConnector3">
            <a:avLst>
              <a:gd name="adj1" fmla="val -50271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curvado 54"/>
          <p:cNvCxnSpPr>
            <a:stCxn id="3" idx="4"/>
            <a:endCxn id="51" idx="4"/>
          </p:cNvCxnSpPr>
          <p:nvPr/>
        </p:nvCxnSpPr>
        <p:spPr>
          <a:xfrm rot="5400000" flipH="1" flipV="1">
            <a:off x="7298481" y="3304253"/>
            <a:ext cx="17427" cy="3091584"/>
          </a:xfrm>
          <a:prstGeom prst="curvedConnector3">
            <a:avLst>
              <a:gd name="adj1" fmla="val -131175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 entre tablas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poder hacer la relación, se debe hacer una </a:t>
            </a:r>
            <a:r>
              <a:rPr lang="es-ES" b="1" dirty="0" smtClean="0"/>
              <a:t>tabla pivote</a:t>
            </a:r>
            <a:endParaRPr lang="es-ES" b="1" dirty="0"/>
          </a:p>
          <a:p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615764" y="2856741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8704004" y="2856739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5437189" y="3825140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           </a:t>
            </a:r>
            <a:r>
              <a:rPr lang="es-ES" dirty="0"/>
              <a:t>*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1615764" y="2856739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8704004" y="2856738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5437189" y="4213005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5159884" y="2856738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59884" y="2856736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Usuarios_Carros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" name="Conector recto 4"/>
          <p:cNvCxnSpPr>
            <a:stCxn id="16" idx="3"/>
            <a:endCxn id="10" idx="1"/>
          </p:cNvCxnSpPr>
          <p:nvPr/>
        </p:nvCxnSpPr>
        <p:spPr>
          <a:xfrm flipV="1">
            <a:off x="3613897" y="4194472"/>
            <a:ext cx="1545987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7158017" y="4213005"/>
            <a:ext cx="1545987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751460" y="3770953"/>
            <a:ext cx="12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                *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295580" y="3770953"/>
            <a:ext cx="12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               </a:t>
            </a:r>
            <a:r>
              <a:rPr lang="es-ES" dirty="0"/>
              <a:t>1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1615764" y="3364739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187923" y="3364739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nombre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704003" y="3364739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9276162" y="3364739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placa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615762" y="3872740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alfa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187921" y="3872740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Juan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615762" y="4380738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beta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187921" y="4380738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Pedro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8704003" y="3867745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9276162" y="3867745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WEU123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704003" y="4375743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276162" y="4375743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APR123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8704003" y="4878744"/>
            <a:ext cx="58970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c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276162" y="4878744"/>
            <a:ext cx="142597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TXG412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159888" y="3369386"/>
            <a:ext cx="446790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5159886" y="3877387"/>
            <a:ext cx="446792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1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5159886" y="4385385"/>
            <a:ext cx="446792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2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606678" y="3372441"/>
            <a:ext cx="732627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err="1" smtClean="0">
                <a:solidFill>
                  <a:schemeClr val="tx1"/>
                </a:solidFill>
              </a:rPr>
              <a:t>carroID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606674" y="3880442"/>
            <a:ext cx="73262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606674" y="4388440"/>
            <a:ext cx="73262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6339305" y="3372441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err="1" smtClean="0">
                <a:solidFill>
                  <a:schemeClr val="tx1"/>
                </a:solidFill>
              </a:rPr>
              <a:t>userID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6339303" y="3880442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alfa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6339303" y="4388440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beta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159885" y="4888741"/>
            <a:ext cx="44679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3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5606674" y="4891796"/>
            <a:ext cx="732629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c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339303" y="4891796"/>
            <a:ext cx="81871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tx1"/>
                </a:solidFill>
              </a:rPr>
              <a:t>beta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5555990" y="4945670"/>
            <a:ext cx="423175" cy="423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/>
          <p:cNvSpPr/>
          <p:nvPr/>
        </p:nvSpPr>
        <p:spPr>
          <a:xfrm>
            <a:off x="8658950" y="4928137"/>
            <a:ext cx="423175" cy="423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lipse 51"/>
          <p:cNvSpPr/>
          <p:nvPr/>
        </p:nvSpPr>
        <p:spPr>
          <a:xfrm>
            <a:off x="6413043" y="4936533"/>
            <a:ext cx="423175" cy="42317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/>
          <p:cNvSpPr/>
          <p:nvPr/>
        </p:nvSpPr>
        <p:spPr>
          <a:xfrm>
            <a:off x="1679460" y="4439137"/>
            <a:ext cx="423175" cy="42317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curvado 52"/>
          <p:cNvCxnSpPr>
            <a:stCxn id="29" idx="0"/>
            <a:endCxn id="52" idx="0"/>
          </p:cNvCxnSpPr>
          <p:nvPr/>
        </p:nvCxnSpPr>
        <p:spPr>
          <a:xfrm rot="16200000" flipH="1">
            <a:off x="3989726" y="2301628"/>
            <a:ext cx="555795" cy="4714014"/>
          </a:xfrm>
          <a:prstGeom prst="curvedConnector3">
            <a:avLst>
              <a:gd name="adj1" fmla="val -4113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curvado 54"/>
          <p:cNvCxnSpPr>
            <a:stCxn id="3" idx="4"/>
            <a:endCxn id="51" idx="4"/>
          </p:cNvCxnSpPr>
          <p:nvPr/>
        </p:nvCxnSpPr>
        <p:spPr>
          <a:xfrm rot="5400000" flipH="1" flipV="1">
            <a:off x="7310291" y="3808599"/>
            <a:ext cx="17533" cy="3102960"/>
          </a:xfrm>
          <a:prstGeom prst="curvedConnector3">
            <a:avLst>
              <a:gd name="adj1" fmla="val -130382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3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Desarrolle un programa de </a:t>
            </a:r>
            <a:r>
              <a:rPr lang="es-ES" dirty="0" err="1" smtClean="0"/>
              <a:t>parquedero</a:t>
            </a:r>
            <a:r>
              <a:rPr lang="es-ES" dirty="0" smtClean="0"/>
              <a:t> de Icesi que tenga la siguiente estructura de la imagen. El programa le debe permitir:</a:t>
            </a:r>
          </a:p>
          <a:p>
            <a:endParaRPr lang="es-ES" dirty="0"/>
          </a:p>
          <a:p>
            <a:r>
              <a:rPr lang="es-ES" dirty="0" smtClean="0"/>
              <a:t>1. Registrar usuarios. 0.5 punto</a:t>
            </a:r>
          </a:p>
          <a:p>
            <a:r>
              <a:rPr lang="es-ES" dirty="0" smtClean="0"/>
              <a:t>2. Registrar carros. 0.5 punto</a:t>
            </a:r>
          </a:p>
          <a:p>
            <a:r>
              <a:rPr lang="es-ES" dirty="0" smtClean="0"/>
              <a:t>3. Vincular un usuario a un carro y viceversa. 1 punto</a:t>
            </a:r>
          </a:p>
          <a:p>
            <a:r>
              <a:rPr lang="es-ES" dirty="0" smtClean="0"/>
              <a:t>4. Eliminar carros. 1 punto</a:t>
            </a:r>
          </a:p>
          <a:p>
            <a:r>
              <a:rPr lang="es-ES" dirty="0" smtClean="0"/>
              <a:t>5. Eliminar usuarios. 1 punto</a:t>
            </a:r>
          </a:p>
          <a:p>
            <a:r>
              <a:rPr lang="es-ES" dirty="0" smtClean="0"/>
              <a:t>6. Mostrar en un </a:t>
            </a:r>
            <a:r>
              <a:rPr lang="es-ES" dirty="0" err="1" smtClean="0"/>
              <a:t>TextArea</a:t>
            </a:r>
            <a:r>
              <a:rPr lang="es-ES" dirty="0" smtClean="0"/>
              <a:t> toda la información ordenada</a:t>
            </a:r>
          </a:p>
          <a:p>
            <a:r>
              <a:rPr lang="es-ES" dirty="0" smtClean="0"/>
              <a:t>(1 punto)</a:t>
            </a:r>
          </a:p>
          <a:p>
            <a:r>
              <a:rPr lang="es-ES" dirty="0" smtClean="0"/>
              <a:t>   A. Una lista de carros con sus usuarios</a:t>
            </a:r>
          </a:p>
          <a:p>
            <a:r>
              <a:rPr lang="es-ES" dirty="0"/>
              <a:t> </a:t>
            </a:r>
            <a:r>
              <a:rPr lang="es-ES" dirty="0" smtClean="0"/>
              <a:t>  B. Una lista de usuarios con sus carros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976534" y="2721275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0023709" y="2721273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8959323" y="3689674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           </a:t>
            </a:r>
            <a:r>
              <a:rPr lang="es-ES" dirty="0"/>
              <a:t>*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976534" y="2721273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023709" y="2721272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8959323" y="4077539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SQL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6710790" y="2892322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SQL </a:t>
            </a:r>
            <a:r>
              <a:rPr lang="es-ES" b="1" dirty="0" err="1" smtClean="0">
                <a:solidFill>
                  <a:schemeClr val="tx1"/>
                </a:solidFill>
              </a:rPr>
              <a:t>Database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697589" y="2892321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es-ES" b="1" dirty="0" smtClean="0">
                <a:solidFill>
                  <a:schemeClr val="tx1"/>
                </a:solidFill>
              </a:rPr>
              <a:t>App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12" name="Conector recto de flecha 11"/>
          <p:cNvCxnSpPr>
            <a:stCxn id="13" idx="3"/>
            <a:endCxn id="6" idx="1"/>
          </p:cNvCxnSpPr>
          <p:nvPr/>
        </p:nvCxnSpPr>
        <p:spPr>
          <a:xfrm>
            <a:off x="5307237" y="3861754"/>
            <a:ext cx="140355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4331657" y="3464231"/>
            <a:ext cx="975580" cy="7950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Java SQL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SQL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612466" y="4250266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ResulSet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612467" y="1879599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Connection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99267" y="4250266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Statement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599266" y="1879598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DriverManager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SQL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612466" y="4250266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ResulSet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612467" y="1879599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Connection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99267" y="4250266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Statement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599266" y="1879598"/>
            <a:ext cx="2379133" cy="19388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DriverManager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44129" y="2110367"/>
            <a:ext cx="2104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Permite adquirir la dependencia del conector de base de datos y producir conexiones</a:t>
            </a:r>
            <a:endParaRPr lang="es-CO" dirty="0"/>
          </a:p>
        </p:txBody>
      </p:sp>
      <p:cxnSp>
        <p:nvCxnSpPr>
          <p:cNvPr id="9" name="Conector recto de flecha 8"/>
          <p:cNvCxnSpPr>
            <a:stCxn id="8" idx="3"/>
            <a:endCxn id="6" idx="1"/>
          </p:cNvCxnSpPr>
          <p:nvPr/>
        </p:nvCxnSpPr>
        <p:spPr>
          <a:xfrm>
            <a:off x="4978399" y="2849032"/>
            <a:ext cx="1634068" cy="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5314628" y="2439815"/>
            <a:ext cx="9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produce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2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SQL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612466" y="4250266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ResulSet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612467" y="1879599"/>
            <a:ext cx="2379133" cy="19388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Connection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99267" y="4250266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Statement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340646" y="1971868"/>
            <a:ext cx="2104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Representa la conexión a la base de datos y es capaz de producir órdenes a través de los </a:t>
            </a:r>
            <a:r>
              <a:rPr lang="es-ES" dirty="0" err="1" smtClean="0"/>
              <a:t>statements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599266" y="1879598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DriverManager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>
            <a:stCxn id="6" idx="1"/>
          </p:cNvCxnSpPr>
          <p:nvPr/>
        </p:nvCxnSpPr>
        <p:spPr>
          <a:xfrm flipH="1">
            <a:off x="4978399" y="2849033"/>
            <a:ext cx="1634068" cy="140123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5301811" y="2875651"/>
            <a:ext cx="9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produce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29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SQL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612466" y="4250266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ResulSet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99267" y="4250266"/>
            <a:ext cx="2379133" cy="19388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Statement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93292" y="4619534"/>
            <a:ext cx="2104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Usando SQL es capaz de ejecutar órdenes a la base de datos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2599266" y="1879598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DriverManager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612467" y="1879599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Connection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SQL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612466" y="4250266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ResulSet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99267" y="4250266"/>
            <a:ext cx="2379133" cy="19388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Statement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93292" y="4619534"/>
            <a:ext cx="2104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También es capaz de pedir información. La información se obtiene en un </a:t>
            </a:r>
            <a:r>
              <a:rPr lang="es-ES" b="1" dirty="0" err="1" smtClean="0"/>
              <a:t>resultset</a:t>
            </a:r>
            <a:endParaRPr lang="es-CO" b="1" dirty="0"/>
          </a:p>
        </p:txBody>
      </p:sp>
      <p:sp>
        <p:nvSpPr>
          <p:cNvPr id="10" name="Rectángulo 9"/>
          <p:cNvSpPr/>
          <p:nvPr/>
        </p:nvSpPr>
        <p:spPr>
          <a:xfrm>
            <a:off x="2599266" y="1879598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DriverManager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612467" y="1879599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Connection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>
            <a:stCxn id="7" idx="3"/>
            <a:endCxn id="4" idx="1"/>
          </p:cNvCxnSpPr>
          <p:nvPr/>
        </p:nvCxnSpPr>
        <p:spPr>
          <a:xfrm>
            <a:off x="4978400" y="5219700"/>
            <a:ext cx="1634066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5314628" y="4733948"/>
            <a:ext cx="9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produce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42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SQL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612466" y="4250266"/>
            <a:ext cx="2379133" cy="19388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ResulSet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599266" y="1879598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DriverManager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612467" y="1879599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Connection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599267" y="4250266"/>
            <a:ext cx="2379133" cy="19388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solidFill>
                  <a:schemeClr val="tx1"/>
                </a:solidFill>
              </a:rPr>
              <a:t>Statement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73498" y="4481035"/>
            <a:ext cx="2104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Resultset</a:t>
            </a:r>
            <a:r>
              <a:rPr lang="es-ES" dirty="0" smtClean="0"/>
              <a:t> representa el resultado que entrega la base de datos a partir del comando SELECT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4106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13432</TotalTime>
  <Words>757</Words>
  <Application>Microsoft Office PowerPoint</Application>
  <PresentationFormat>Panorámica</PresentationFormat>
  <Paragraphs>275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Retrospección</vt:lpstr>
      <vt:lpstr>Semana 10</vt:lpstr>
      <vt:lpstr>JAVA SQL</vt:lpstr>
      <vt:lpstr>JAVA SQL</vt:lpstr>
      <vt:lpstr>JAVA SQL</vt:lpstr>
      <vt:lpstr>JAVA SQL</vt:lpstr>
      <vt:lpstr>JAVA SQL</vt:lpstr>
      <vt:lpstr>JAVA SQL</vt:lpstr>
      <vt:lpstr>JAVA SQL</vt:lpstr>
      <vt:lpstr>JAVA SQL</vt:lpstr>
      <vt:lpstr>JAVA SQL</vt:lpstr>
      <vt:lpstr>RELACIÓN 1 A MUCHOS</vt:lpstr>
      <vt:lpstr>Relaciones entre tablas</vt:lpstr>
      <vt:lpstr>Relaciones entre tablas</vt:lpstr>
      <vt:lpstr>Relaciones entre tablas</vt:lpstr>
      <vt:lpstr>RELACIÓN MUCHOS A MUCHOS</vt:lpstr>
      <vt:lpstr>1 a muchos (1..*)</vt:lpstr>
      <vt:lpstr>Relación muchos a muchos</vt:lpstr>
      <vt:lpstr>Relaciones entre tablas</vt:lpstr>
      <vt:lpstr>Relaciones entre tablas</vt:lpstr>
      <vt:lpstr>Relaciones entre tablas</vt:lpstr>
      <vt:lpstr>Relaciones entre tablas</vt:lpstr>
      <vt:lpstr>Relaciones entre tablas</vt:lpstr>
      <vt:lpstr>Relaciones entre tablas</vt:lpstr>
      <vt:lpstr>Taller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147</cp:revision>
  <dcterms:created xsi:type="dcterms:W3CDTF">2019-02-03T15:35:16Z</dcterms:created>
  <dcterms:modified xsi:type="dcterms:W3CDTF">2020-03-28T15:23:14Z</dcterms:modified>
</cp:coreProperties>
</file>