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313" r:id="rId3"/>
    <p:sldId id="350" r:id="rId4"/>
    <p:sldId id="351" r:id="rId5"/>
    <p:sldId id="349" r:id="rId6"/>
    <p:sldId id="319" r:id="rId7"/>
    <p:sldId id="322" r:id="rId8"/>
    <p:sldId id="348" r:id="rId9"/>
    <p:sldId id="352" r:id="rId10"/>
    <p:sldId id="329" r:id="rId11"/>
    <p:sldId id="334" r:id="rId12"/>
    <p:sldId id="335" r:id="rId13"/>
    <p:sldId id="336" r:id="rId14"/>
    <p:sldId id="337" r:id="rId15"/>
    <p:sldId id="338" r:id="rId16"/>
    <p:sldId id="330" r:id="rId17"/>
    <p:sldId id="342" r:id="rId18"/>
    <p:sldId id="343" r:id="rId19"/>
    <p:sldId id="341" r:id="rId20"/>
    <p:sldId id="333" r:id="rId21"/>
    <p:sldId id="339" r:id="rId22"/>
    <p:sldId id="346" r:id="rId23"/>
    <p:sldId id="340" r:id="rId24"/>
    <p:sldId id="344" r:id="rId25"/>
    <p:sldId id="345" r:id="rId26"/>
    <p:sldId id="331" r:id="rId27"/>
    <p:sldId id="347" r:id="rId28"/>
    <p:sldId id="332" r:id="rId2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0000"/>
    <a:srgbClr val="002060"/>
    <a:srgbClr val="7F7F7F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75" autoAdjust="0"/>
    <p:restoredTop sz="94631"/>
  </p:normalViewPr>
  <p:slideViewPr>
    <p:cSldViewPr snapToGrid="0">
      <p:cViewPr varScale="1">
        <p:scale>
          <a:sx n="65" d="100"/>
          <a:sy n="65" d="100"/>
        </p:scale>
        <p:origin x="46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21/03/2020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D652A-642D-4AF5-99C3-EB7445F78768}" type="slidenum">
              <a:rPr lang="es-CO" smtClean="0"/>
              <a:t>28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757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21/03/2020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21/03/2020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21/03/2020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21/03/2020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21/03/2020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21/03/2020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21/03/2020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21/03/2020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21/03/2020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21/03/2020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21/03/2020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21/03/2020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Semana 9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Bases de datos </a:t>
            </a:r>
            <a:r>
              <a:rPr lang="es-ES" dirty="0" err="1" smtClean="0"/>
              <a:t>sql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Bases de datos relacionales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932785" cy="4023360"/>
          </a:xfrm>
        </p:spPr>
        <p:txBody>
          <a:bodyPr/>
          <a:lstStyle/>
          <a:p>
            <a:r>
              <a:rPr lang="es-ES" dirty="0"/>
              <a:t>Las bases de datos relacionales permiten almacenar información en </a:t>
            </a:r>
            <a:r>
              <a:rPr lang="es-ES" b="1" dirty="0"/>
              <a:t>tablas</a:t>
            </a:r>
            <a:r>
              <a:rPr lang="es-ES" dirty="0"/>
              <a:t> cuya información está relacionada.</a:t>
            </a:r>
          </a:p>
          <a:p>
            <a:endParaRPr lang="es-ES" dirty="0"/>
          </a:p>
          <a:p>
            <a:r>
              <a:rPr lang="es-ES" dirty="0"/>
              <a:t>Para crear tablas, registros, consultar, eliminar y actualizar</a:t>
            </a:r>
          </a:p>
          <a:p>
            <a:endParaRPr lang="es-ES" dirty="0"/>
          </a:p>
          <a:p>
            <a:r>
              <a:rPr lang="es-ES" dirty="0"/>
              <a:t>Las bases de datos en SQL se componen de un conjunto de tablas, que a su vez están compuestas por un conjunto de registros y cada registro está dividido por los campos de la tabla en la que se encuentra</a:t>
            </a:r>
            <a:endParaRPr lang="es-CO" dirty="0"/>
          </a:p>
        </p:txBody>
      </p:sp>
      <p:sp>
        <p:nvSpPr>
          <p:cNvPr id="4" name="Redondear rectángulo de esquina sencilla 3"/>
          <p:cNvSpPr/>
          <p:nvPr/>
        </p:nvSpPr>
        <p:spPr>
          <a:xfrm>
            <a:off x="8740877" y="2163097"/>
            <a:ext cx="1671484" cy="8862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Base de datos</a:t>
            </a:r>
            <a:endParaRPr lang="es-CO" dirty="0"/>
          </a:p>
        </p:txBody>
      </p:sp>
      <p:sp>
        <p:nvSpPr>
          <p:cNvPr id="5" name="Redondear rectángulo de esquina sencilla 4"/>
          <p:cNvSpPr/>
          <p:nvPr/>
        </p:nvSpPr>
        <p:spPr>
          <a:xfrm>
            <a:off x="8740877" y="3574027"/>
            <a:ext cx="1671484" cy="8862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Tabla</a:t>
            </a:r>
            <a:endParaRPr lang="es-CO" dirty="0"/>
          </a:p>
        </p:txBody>
      </p:sp>
      <p:cxnSp>
        <p:nvCxnSpPr>
          <p:cNvPr id="7" name="Conector recto de flecha 6"/>
          <p:cNvCxnSpPr>
            <a:stCxn id="4" idx="2"/>
            <a:endCxn id="5" idx="0"/>
          </p:cNvCxnSpPr>
          <p:nvPr/>
        </p:nvCxnSpPr>
        <p:spPr>
          <a:xfrm>
            <a:off x="9576619" y="3049372"/>
            <a:ext cx="0" cy="524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9552653" y="2971055"/>
            <a:ext cx="270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1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9552653" y="3340387"/>
            <a:ext cx="270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*</a:t>
            </a:r>
            <a:endParaRPr lang="es-CO" dirty="0"/>
          </a:p>
        </p:txBody>
      </p:sp>
      <p:sp>
        <p:nvSpPr>
          <p:cNvPr id="10" name="Redondear rectángulo de esquina sencilla 9"/>
          <p:cNvSpPr/>
          <p:nvPr/>
        </p:nvSpPr>
        <p:spPr>
          <a:xfrm>
            <a:off x="8740877" y="4982819"/>
            <a:ext cx="1671484" cy="8862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Registro</a:t>
            </a:r>
            <a:endParaRPr lang="es-CO" dirty="0"/>
          </a:p>
        </p:txBody>
      </p:sp>
      <p:cxnSp>
        <p:nvCxnSpPr>
          <p:cNvPr id="11" name="Conector recto de flecha 10"/>
          <p:cNvCxnSpPr>
            <a:stCxn id="5" idx="2"/>
            <a:endCxn id="10" idx="0"/>
          </p:cNvCxnSpPr>
          <p:nvPr/>
        </p:nvCxnSpPr>
        <p:spPr>
          <a:xfrm>
            <a:off x="9576619" y="4460302"/>
            <a:ext cx="0" cy="522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9552653" y="4749179"/>
            <a:ext cx="270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*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24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Bases de datos relacionales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932785" cy="4023360"/>
          </a:xfrm>
        </p:spPr>
        <p:txBody>
          <a:bodyPr/>
          <a:lstStyle/>
          <a:p>
            <a:r>
              <a:rPr lang="es-ES" dirty="0"/>
              <a:t>Las bases de datos relacionales permiten almacenar información en </a:t>
            </a:r>
            <a:r>
              <a:rPr lang="es-ES" b="1" dirty="0"/>
              <a:t>tablas</a:t>
            </a:r>
            <a:r>
              <a:rPr lang="es-ES" dirty="0"/>
              <a:t> cuya información está relacionada.</a:t>
            </a:r>
          </a:p>
          <a:p>
            <a:endParaRPr lang="es-ES" dirty="0"/>
          </a:p>
          <a:p>
            <a:r>
              <a:rPr lang="es-ES" dirty="0"/>
              <a:t>Para crear tablas, registros, consultar, eliminar y actualizar</a:t>
            </a:r>
          </a:p>
          <a:p>
            <a:endParaRPr lang="es-ES" dirty="0"/>
          </a:p>
          <a:p>
            <a:r>
              <a:rPr lang="es-ES" dirty="0"/>
              <a:t>Las bases de datos en SQL se componen de un conjunto de tablas, que a su vez están compuestas por un conjunto de registros y cada registro está dividido por los campos de la tabla en la que se encuentra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459133" y="1845733"/>
            <a:ext cx="4521200" cy="4360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7645399" y="2675467"/>
            <a:ext cx="4148667" cy="3028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/>
          <p:cNvSpPr/>
          <p:nvPr/>
        </p:nvSpPr>
        <p:spPr>
          <a:xfrm>
            <a:off x="7520262" y="1891268"/>
            <a:ext cx="86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IcesiDB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7645399" y="2675467"/>
            <a:ext cx="4148667" cy="5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Estudiantes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7645398" y="3183467"/>
            <a:ext cx="1024469" cy="50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8669867" y="3183467"/>
            <a:ext cx="1024469" cy="50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Nombre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9694335" y="3183467"/>
            <a:ext cx="1024469" cy="50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Código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10718804" y="3183467"/>
            <a:ext cx="1075262" cy="50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Plan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7645398" y="3691467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8669867" y="3691467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Juan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9694335" y="3691467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A00123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0718804" y="3691467"/>
            <a:ext cx="1075262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Telemát</a:t>
            </a:r>
            <a:r>
              <a:rPr lang="es-ES" dirty="0">
                <a:solidFill>
                  <a:schemeClr val="tx1"/>
                </a:solidFill>
              </a:rPr>
              <a:t>..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7645398" y="4186766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8669867" y="4186766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Camilo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9694335" y="4186766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A00124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10718804" y="4186766"/>
            <a:ext cx="1075262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Telemát</a:t>
            </a:r>
            <a:r>
              <a:rPr lang="es-ES" dirty="0">
                <a:solidFill>
                  <a:schemeClr val="tx1"/>
                </a:solidFill>
              </a:rPr>
              <a:t>..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7645398" y="4688416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8669867" y="4688416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Jair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9694335" y="4688416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A00125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10718804" y="4688416"/>
            <a:ext cx="1075262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Telemát</a:t>
            </a:r>
            <a:r>
              <a:rPr lang="es-ES" dirty="0">
                <a:solidFill>
                  <a:schemeClr val="tx1"/>
                </a:solidFill>
              </a:rPr>
              <a:t>..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7645398" y="5196416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4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669867" y="5196416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Carlos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9694335" y="5196416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A00126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718804" y="5196416"/>
            <a:ext cx="1075262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Telemát</a:t>
            </a:r>
            <a:r>
              <a:rPr lang="es-ES" dirty="0">
                <a:solidFill>
                  <a:schemeClr val="tx1"/>
                </a:solidFill>
              </a:rPr>
              <a:t>..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1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Bases de datos relacionales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932785" cy="4023360"/>
          </a:xfrm>
        </p:spPr>
        <p:txBody>
          <a:bodyPr/>
          <a:lstStyle/>
          <a:p>
            <a:r>
              <a:rPr lang="es-ES" dirty="0"/>
              <a:t>Las bases de datos relacionales permiten almacenar información en </a:t>
            </a:r>
            <a:r>
              <a:rPr lang="es-ES" b="1" dirty="0"/>
              <a:t>tablas</a:t>
            </a:r>
            <a:r>
              <a:rPr lang="es-ES" dirty="0"/>
              <a:t> cuya información está relacionada.</a:t>
            </a:r>
          </a:p>
          <a:p>
            <a:endParaRPr lang="es-ES" dirty="0"/>
          </a:p>
          <a:p>
            <a:r>
              <a:rPr lang="es-ES" dirty="0"/>
              <a:t>Para crear tablas, registros, consultar, eliminar y actualizar</a:t>
            </a:r>
          </a:p>
          <a:p>
            <a:endParaRPr lang="es-ES" dirty="0"/>
          </a:p>
          <a:p>
            <a:r>
              <a:rPr lang="es-ES" dirty="0"/>
              <a:t>Las </a:t>
            </a:r>
            <a:r>
              <a:rPr lang="es-ES" b="1" dirty="0"/>
              <a:t>bases de datos </a:t>
            </a:r>
            <a:r>
              <a:rPr lang="es-ES" dirty="0"/>
              <a:t>en SQL se componen de un conjunto de tablas, que a su vez están compuestas por un conjunto de registros y cada registro está dividido por los campos de la tabla en la que se encuentra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459133" y="1845733"/>
            <a:ext cx="4521200" cy="4360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7645399" y="2675467"/>
            <a:ext cx="4148667" cy="3028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/>
          <p:cNvSpPr/>
          <p:nvPr/>
        </p:nvSpPr>
        <p:spPr>
          <a:xfrm>
            <a:off x="7520262" y="1891268"/>
            <a:ext cx="86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IcesiDB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7645399" y="2675467"/>
            <a:ext cx="4148667" cy="5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Estudiantes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7645398" y="3183467"/>
            <a:ext cx="1024469" cy="50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8669867" y="3183467"/>
            <a:ext cx="1024469" cy="50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Nombre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9694335" y="3183467"/>
            <a:ext cx="1024469" cy="50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Código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10718804" y="3183467"/>
            <a:ext cx="1075262" cy="50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Plan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7645398" y="3691467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8669867" y="3691467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Juan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9694335" y="3691467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A00123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0718804" y="3691467"/>
            <a:ext cx="1075262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Telemát</a:t>
            </a:r>
            <a:r>
              <a:rPr lang="es-ES" dirty="0">
                <a:solidFill>
                  <a:schemeClr val="tx1"/>
                </a:solidFill>
              </a:rPr>
              <a:t>..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7645398" y="4186766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8669867" y="4186766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Camilo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9694335" y="4186766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A00124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10718804" y="4186766"/>
            <a:ext cx="1075262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Telemát</a:t>
            </a:r>
            <a:r>
              <a:rPr lang="es-ES" dirty="0">
                <a:solidFill>
                  <a:schemeClr val="tx1"/>
                </a:solidFill>
              </a:rPr>
              <a:t>..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7645398" y="4688416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8669867" y="4688416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Jair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9694335" y="4688416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A00125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10718804" y="4688416"/>
            <a:ext cx="1075262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Telemát</a:t>
            </a:r>
            <a:r>
              <a:rPr lang="es-ES" dirty="0">
                <a:solidFill>
                  <a:schemeClr val="tx1"/>
                </a:solidFill>
              </a:rPr>
              <a:t>..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7645398" y="5196416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4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669867" y="5196416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Carlos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9694335" y="5196416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A00126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718804" y="5196416"/>
            <a:ext cx="1075262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Telemát</a:t>
            </a:r>
            <a:r>
              <a:rPr lang="es-ES" dirty="0">
                <a:solidFill>
                  <a:schemeClr val="tx1"/>
                </a:solidFill>
              </a:rPr>
              <a:t>..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5" name="Conector recto de flecha 4"/>
          <p:cNvCxnSpPr/>
          <p:nvPr/>
        </p:nvCxnSpPr>
        <p:spPr>
          <a:xfrm flipV="1">
            <a:off x="3141133" y="3361267"/>
            <a:ext cx="4318000" cy="1227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7467600" y="1845733"/>
            <a:ext cx="4521200" cy="4360333"/>
          </a:xfrm>
          <a:prstGeom prst="rect">
            <a:avLst/>
          </a:prstGeom>
          <a:solidFill>
            <a:srgbClr val="00336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501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Bases de datos relacionales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932785" cy="4023360"/>
          </a:xfrm>
        </p:spPr>
        <p:txBody>
          <a:bodyPr/>
          <a:lstStyle/>
          <a:p>
            <a:r>
              <a:rPr lang="es-ES" dirty="0"/>
              <a:t>Las bases de datos relacionales permiten almacenar información en </a:t>
            </a:r>
            <a:r>
              <a:rPr lang="es-ES" b="1" dirty="0"/>
              <a:t>tablas</a:t>
            </a:r>
            <a:r>
              <a:rPr lang="es-ES" dirty="0"/>
              <a:t> cuya información está relacionada.</a:t>
            </a:r>
          </a:p>
          <a:p>
            <a:endParaRPr lang="es-ES" dirty="0"/>
          </a:p>
          <a:p>
            <a:r>
              <a:rPr lang="es-ES" dirty="0"/>
              <a:t>Para crear tablas, registros, consultar, eliminar y actualizar</a:t>
            </a:r>
          </a:p>
          <a:p>
            <a:endParaRPr lang="es-ES" dirty="0"/>
          </a:p>
          <a:p>
            <a:r>
              <a:rPr lang="es-ES" dirty="0"/>
              <a:t>Las </a:t>
            </a:r>
            <a:r>
              <a:rPr lang="es-ES" b="1" dirty="0"/>
              <a:t>bases de datos </a:t>
            </a:r>
            <a:r>
              <a:rPr lang="es-ES" dirty="0"/>
              <a:t>en SQL se componen de un conjunto de </a:t>
            </a:r>
            <a:r>
              <a:rPr lang="es-ES" b="1" dirty="0"/>
              <a:t>tablas</a:t>
            </a:r>
            <a:r>
              <a:rPr lang="es-ES" dirty="0"/>
              <a:t>, que a su vez están compuestas por un conjunto de registros y cada registro está dividido por los campos de la tabla en la que se encuentra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459133" y="1845733"/>
            <a:ext cx="4521200" cy="4360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7645399" y="2675467"/>
            <a:ext cx="4148667" cy="3028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/>
          <p:cNvSpPr/>
          <p:nvPr/>
        </p:nvSpPr>
        <p:spPr>
          <a:xfrm>
            <a:off x="7520262" y="1891268"/>
            <a:ext cx="86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IcesiDB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7645399" y="2675467"/>
            <a:ext cx="4148667" cy="5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Estudiantes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7645398" y="3183467"/>
            <a:ext cx="1024469" cy="50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8669867" y="3183467"/>
            <a:ext cx="1024469" cy="50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Nombre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9694335" y="3183467"/>
            <a:ext cx="1024469" cy="50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Código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10718804" y="3183467"/>
            <a:ext cx="1075262" cy="50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Plan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7645398" y="3691467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8669867" y="3691467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Juan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9694335" y="3691467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A00123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0718804" y="3691467"/>
            <a:ext cx="1075262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Telemát</a:t>
            </a:r>
            <a:r>
              <a:rPr lang="es-ES" dirty="0">
                <a:solidFill>
                  <a:schemeClr val="tx1"/>
                </a:solidFill>
              </a:rPr>
              <a:t>..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7645398" y="4186766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8669867" y="4186766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Camilo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9694335" y="4186766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A00124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10718804" y="4186766"/>
            <a:ext cx="1075262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Telemát</a:t>
            </a:r>
            <a:r>
              <a:rPr lang="es-ES" dirty="0">
                <a:solidFill>
                  <a:schemeClr val="tx1"/>
                </a:solidFill>
              </a:rPr>
              <a:t>..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7645398" y="4688416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8669867" y="4688416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Jair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9694335" y="4688416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A00125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10718804" y="4688416"/>
            <a:ext cx="1075262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Telemát</a:t>
            </a:r>
            <a:r>
              <a:rPr lang="es-ES" dirty="0">
                <a:solidFill>
                  <a:schemeClr val="tx1"/>
                </a:solidFill>
              </a:rPr>
              <a:t>..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7645398" y="5196416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4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669867" y="5196416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Carlos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9694335" y="5196416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A00126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718804" y="5196416"/>
            <a:ext cx="1075262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Telemát</a:t>
            </a:r>
            <a:r>
              <a:rPr lang="es-ES" dirty="0">
                <a:solidFill>
                  <a:schemeClr val="tx1"/>
                </a:solidFill>
              </a:rPr>
              <a:t>..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5" name="Conector recto de flecha 4"/>
          <p:cNvCxnSpPr/>
          <p:nvPr/>
        </p:nvCxnSpPr>
        <p:spPr>
          <a:xfrm flipV="1">
            <a:off x="2133600" y="3043766"/>
            <a:ext cx="5511797" cy="1898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7645398" y="2675467"/>
            <a:ext cx="4148668" cy="3028949"/>
          </a:xfrm>
          <a:prstGeom prst="rect">
            <a:avLst/>
          </a:prstGeom>
          <a:solidFill>
            <a:srgbClr val="00336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555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Bases de datos relacionales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932785" cy="4023360"/>
          </a:xfrm>
        </p:spPr>
        <p:txBody>
          <a:bodyPr/>
          <a:lstStyle/>
          <a:p>
            <a:r>
              <a:rPr lang="es-ES" dirty="0"/>
              <a:t>Las bases de datos relacionales permiten almacenar información en </a:t>
            </a:r>
            <a:r>
              <a:rPr lang="es-ES" b="1" dirty="0"/>
              <a:t>tablas</a:t>
            </a:r>
            <a:r>
              <a:rPr lang="es-ES" dirty="0"/>
              <a:t> cuya información está relacionada.</a:t>
            </a:r>
          </a:p>
          <a:p>
            <a:endParaRPr lang="es-ES" dirty="0"/>
          </a:p>
          <a:p>
            <a:r>
              <a:rPr lang="es-ES" dirty="0"/>
              <a:t>Para crear tablas, registros, consultar, eliminar y actualizar</a:t>
            </a:r>
          </a:p>
          <a:p>
            <a:endParaRPr lang="es-ES" dirty="0"/>
          </a:p>
          <a:p>
            <a:r>
              <a:rPr lang="es-ES" dirty="0"/>
              <a:t>Las </a:t>
            </a:r>
            <a:r>
              <a:rPr lang="es-ES" b="1" dirty="0"/>
              <a:t>bases de datos </a:t>
            </a:r>
            <a:r>
              <a:rPr lang="es-ES" dirty="0"/>
              <a:t>en SQL se componen de un conjunto de </a:t>
            </a:r>
            <a:r>
              <a:rPr lang="es-ES" b="1" dirty="0"/>
              <a:t>tablas</a:t>
            </a:r>
            <a:r>
              <a:rPr lang="es-ES" dirty="0"/>
              <a:t>, que a su vez están compuestas por un conjunto de </a:t>
            </a:r>
            <a:r>
              <a:rPr lang="es-ES" b="1" dirty="0"/>
              <a:t>registros</a:t>
            </a:r>
            <a:r>
              <a:rPr lang="es-ES" dirty="0"/>
              <a:t> y cada registro está dividido por los campos de la tabla en la que se encuentra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459133" y="1845733"/>
            <a:ext cx="4521200" cy="4360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7645399" y="2675467"/>
            <a:ext cx="4148667" cy="3028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/>
          <p:cNvSpPr/>
          <p:nvPr/>
        </p:nvSpPr>
        <p:spPr>
          <a:xfrm>
            <a:off x="7520262" y="1891268"/>
            <a:ext cx="86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IcesiDB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7645399" y="2675467"/>
            <a:ext cx="4148667" cy="5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Estudiantes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7645398" y="3183467"/>
            <a:ext cx="1024469" cy="50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8669867" y="3183467"/>
            <a:ext cx="1024469" cy="50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Nombre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9694335" y="3183467"/>
            <a:ext cx="1024469" cy="50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Código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10718804" y="3183467"/>
            <a:ext cx="1075262" cy="50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Plan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7645398" y="3691467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8669867" y="3691467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Juan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9694335" y="3691467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A00123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0718804" y="3691467"/>
            <a:ext cx="1075262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Telemát</a:t>
            </a:r>
            <a:r>
              <a:rPr lang="es-ES" dirty="0">
                <a:solidFill>
                  <a:schemeClr val="tx1"/>
                </a:solidFill>
              </a:rPr>
              <a:t>..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7645398" y="4186766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8669867" y="4186766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Camilo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9694335" y="4186766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A00124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10718804" y="4186766"/>
            <a:ext cx="1075262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Telemát</a:t>
            </a:r>
            <a:r>
              <a:rPr lang="es-ES" dirty="0">
                <a:solidFill>
                  <a:schemeClr val="tx1"/>
                </a:solidFill>
              </a:rPr>
              <a:t>..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7645398" y="4688416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8669867" y="4688416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Jair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9694335" y="4688416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A00125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10718804" y="4688416"/>
            <a:ext cx="1075262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Telemát</a:t>
            </a:r>
            <a:r>
              <a:rPr lang="es-ES" dirty="0">
                <a:solidFill>
                  <a:schemeClr val="tx1"/>
                </a:solidFill>
              </a:rPr>
              <a:t>..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7645398" y="5196416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4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669867" y="5196416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Carlos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9694335" y="5196416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A00126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718804" y="5196416"/>
            <a:ext cx="1075262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Telemát</a:t>
            </a:r>
            <a:r>
              <a:rPr lang="es-ES" dirty="0">
                <a:solidFill>
                  <a:schemeClr val="tx1"/>
                </a:solidFill>
              </a:rPr>
              <a:t>..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5" name="Conector recto de flecha 4"/>
          <p:cNvCxnSpPr/>
          <p:nvPr/>
        </p:nvCxnSpPr>
        <p:spPr>
          <a:xfrm flipV="1">
            <a:off x="3386667" y="4440767"/>
            <a:ext cx="4258730" cy="727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7645398" y="4186766"/>
            <a:ext cx="4148668" cy="486410"/>
          </a:xfrm>
          <a:prstGeom prst="rect">
            <a:avLst/>
          </a:prstGeom>
          <a:solidFill>
            <a:srgbClr val="00336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972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Bases de datos relacionales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932785" cy="4023360"/>
          </a:xfrm>
        </p:spPr>
        <p:txBody>
          <a:bodyPr/>
          <a:lstStyle/>
          <a:p>
            <a:r>
              <a:rPr lang="es-ES" dirty="0"/>
              <a:t>Las bases de datos relacionales permiten almacenar información en </a:t>
            </a:r>
            <a:r>
              <a:rPr lang="es-ES" b="1" dirty="0"/>
              <a:t>tablas</a:t>
            </a:r>
            <a:r>
              <a:rPr lang="es-ES" dirty="0"/>
              <a:t> cuya información está relacionada.</a:t>
            </a:r>
          </a:p>
          <a:p>
            <a:endParaRPr lang="es-ES" dirty="0"/>
          </a:p>
          <a:p>
            <a:r>
              <a:rPr lang="es-ES" dirty="0"/>
              <a:t>Para crear tablas, registros, consultar, eliminar y actualizar</a:t>
            </a:r>
          </a:p>
          <a:p>
            <a:endParaRPr lang="es-ES" dirty="0"/>
          </a:p>
          <a:p>
            <a:r>
              <a:rPr lang="es-ES" dirty="0"/>
              <a:t>Las </a:t>
            </a:r>
            <a:r>
              <a:rPr lang="es-ES" b="1" dirty="0"/>
              <a:t>bases de datos </a:t>
            </a:r>
            <a:r>
              <a:rPr lang="es-ES" dirty="0"/>
              <a:t>en SQL se componen de un conjunto de </a:t>
            </a:r>
            <a:r>
              <a:rPr lang="es-ES" b="1" dirty="0"/>
              <a:t>tablas</a:t>
            </a:r>
            <a:r>
              <a:rPr lang="es-ES" dirty="0"/>
              <a:t>, que a su vez están compuestas por un conjunto de </a:t>
            </a:r>
            <a:r>
              <a:rPr lang="es-ES" b="1" dirty="0"/>
              <a:t>registros</a:t>
            </a:r>
            <a:r>
              <a:rPr lang="es-ES" dirty="0"/>
              <a:t> y cada registro está dividido por los </a:t>
            </a:r>
            <a:r>
              <a:rPr lang="es-ES" b="1" dirty="0"/>
              <a:t>campos </a:t>
            </a:r>
            <a:r>
              <a:rPr lang="es-ES" dirty="0"/>
              <a:t>de la tabla en la que se encuentra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459133" y="1845733"/>
            <a:ext cx="4521200" cy="4360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7645399" y="2675467"/>
            <a:ext cx="4148667" cy="3028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/>
          <p:cNvSpPr/>
          <p:nvPr/>
        </p:nvSpPr>
        <p:spPr>
          <a:xfrm>
            <a:off x="7520262" y="1891268"/>
            <a:ext cx="86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IcesiDB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7645399" y="2675467"/>
            <a:ext cx="4148667" cy="5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Estudiantes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7645398" y="3183467"/>
            <a:ext cx="1024469" cy="50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8669867" y="3183467"/>
            <a:ext cx="1024469" cy="50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Nombre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9694335" y="3183467"/>
            <a:ext cx="1024469" cy="50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Código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10718804" y="3183467"/>
            <a:ext cx="1075262" cy="50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Plan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7645398" y="3691467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8669867" y="3691467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Juan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9694335" y="3691467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A00123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0718804" y="3691467"/>
            <a:ext cx="1075262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Telemát</a:t>
            </a:r>
            <a:r>
              <a:rPr lang="es-ES" dirty="0">
                <a:solidFill>
                  <a:schemeClr val="tx1"/>
                </a:solidFill>
              </a:rPr>
              <a:t>..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7645398" y="4186766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8669867" y="4186766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Camilo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9694335" y="4186766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A00124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10718804" y="4186766"/>
            <a:ext cx="1075262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Telemát</a:t>
            </a:r>
            <a:r>
              <a:rPr lang="es-ES" dirty="0">
                <a:solidFill>
                  <a:schemeClr val="tx1"/>
                </a:solidFill>
              </a:rPr>
              <a:t>..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7645398" y="4688416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8669867" y="4688416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Jair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9694335" y="4688416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A00125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10718804" y="4688416"/>
            <a:ext cx="1075262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Telemát</a:t>
            </a:r>
            <a:r>
              <a:rPr lang="es-ES" dirty="0">
                <a:solidFill>
                  <a:schemeClr val="tx1"/>
                </a:solidFill>
              </a:rPr>
              <a:t>..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7645398" y="5196416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4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669867" y="5196416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Carlos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9694335" y="5196416"/>
            <a:ext cx="1024469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A00126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718804" y="5196416"/>
            <a:ext cx="1075262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Telemát</a:t>
            </a:r>
            <a:r>
              <a:rPr lang="es-ES" dirty="0">
                <a:solidFill>
                  <a:schemeClr val="tx1"/>
                </a:solidFill>
              </a:rPr>
              <a:t>..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5" name="Conector recto de flecha 4"/>
          <p:cNvCxnSpPr>
            <a:endCxn id="16" idx="1"/>
          </p:cNvCxnSpPr>
          <p:nvPr/>
        </p:nvCxnSpPr>
        <p:spPr>
          <a:xfrm flipV="1">
            <a:off x="2396067" y="3437467"/>
            <a:ext cx="5249331" cy="1998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7645398" y="3188122"/>
            <a:ext cx="4148668" cy="486410"/>
          </a:xfrm>
          <a:prstGeom prst="rect">
            <a:avLst/>
          </a:prstGeom>
          <a:solidFill>
            <a:srgbClr val="00336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3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 (</a:t>
            </a:r>
            <a:r>
              <a:rPr lang="es-ES" dirty="0" err="1"/>
              <a:t>Structured</a:t>
            </a:r>
            <a:r>
              <a:rPr lang="es-ES" dirty="0"/>
              <a:t> </a:t>
            </a:r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Las bases de datos tipo SQL permiten usar el lenguaje SQL para CREAR, MODIFICAR, ELIMINAR Y CONSULTAR registros.</a:t>
            </a:r>
          </a:p>
          <a:p>
            <a:endParaRPr lang="es-ES" dirty="0"/>
          </a:p>
          <a:p>
            <a:r>
              <a:rPr lang="es-ES" b="1" dirty="0"/>
              <a:t>CREAR UNA TABLA</a:t>
            </a:r>
          </a:p>
          <a:p>
            <a:r>
              <a:rPr lang="es-ES" b="1" dirty="0">
                <a:solidFill>
                  <a:srgbClr val="7030A0"/>
                </a:solidFill>
              </a:rPr>
              <a:t>CREATE TABLE</a:t>
            </a:r>
            <a:r>
              <a:rPr lang="es-ES" dirty="0"/>
              <a:t> estudiante ( id </a:t>
            </a:r>
            <a:r>
              <a:rPr lang="es-ES" b="1" dirty="0">
                <a:solidFill>
                  <a:srgbClr val="7030A0"/>
                </a:solidFill>
              </a:rPr>
              <a:t>INT PRIMARY KEY AUTO_INCREMENT</a:t>
            </a:r>
            <a:r>
              <a:rPr lang="es-ES" dirty="0"/>
              <a:t>, nombre </a:t>
            </a:r>
            <a:r>
              <a:rPr lang="es-ES" b="1" dirty="0">
                <a:solidFill>
                  <a:srgbClr val="7030A0"/>
                </a:solidFill>
              </a:rPr>
              <a:t>VARCHAR</a:t>
            </a:r>
            <a:r>
              <a:rPr lang="es-ES" dirty="0"/>
              <a:t>(500), apellido </a:t>
            </a:r>
            <a:r>
              <a:rPr lang="es-ES" b="1" dirty="0">
                <a:solidFill>
                  <a:srgbClr val="7030A0"/>
                </a:solidFill>
              </a:rPr>
              <a:t>VARCHAR</a:t>
            </a:r>
            <a:r>
              <a:rPr lang="es-ES" dirty="0"/>
              <a:t>(500), </a:t>
            </a:r>
            <a:r>
              <a:rPr lang="es-ES" dirty="0" err="1"/>
              <a:t>codigo</a:t>
            </a:r>
            <a:r>
              <a:rPr lang="es-ES" dirty="0"/>
              <a:t> </a:t>
            </a:r>
            <a:r>
              <a:rPr lang="es-ES" b="1" dirty="0">
                <a:solidFill>
                  <a:srgbClr val="7030A0"/>
                </a:solidFill>
              </a:rPr>
              <a:t>VARCHAR</a:t>
            </a:r>
            <a:r>
              <a:rPr lang="es-ES" dirty="0"/>
              <a:t>(500) );</a:t>
            </a:r>
          </a:p>
          <a:p>
            <a:endParaRPr lang="es-ES" dirty="0"/>
          </a:p>
          <a:p>
            <a:r>
              <a:rPr lang="es-ES" b="1" dirty="0"/>
              <a:t>ELIMINAR UNA TABLA</a:t>
            </a:r>
          </a:p>
          <a:p>
            <a:r>
              <a:rPr lang="es-ES" b="1" dirty="0">
                <a:solidFill>
                  <a:srgbClr val="7030A0"/>
                </a:solidFill>
              </a:rPr>
              <a:t>DROP TABLE </a:t>
            </a:r>
            <a:r>
              <a:rPr lang="es-ES" dirty="0"/>
              <a:t>estudiante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7195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 (</a:t>
            </a:r>
            <a:r>
              <a:rPr lang="es-ES" dirty="0" err="1"/>
              <a:t>Structured</a:t>
            </a:r>
            <a:r>
              <a:rPr lang="es-ES" dirty="0"/>
              <a:t> </a:t>
            </a:r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Las bases de datos tipo SQL permiten usar el lenguaje SQL para CREAR, MODIFICAR, ELIMINAR Y CONSULTAR registros.</a:t>
            </a:r>
          </a:p>
          <a:p>
            <a:endParaRPr lang="es-ES" dirty="0"/>
          </a:p>
          <a:p>
            <a:r>
              <a:rPr lang="es-ES" b="1" dirty="0"/>
              <a:t>INSERTAR DATO</a:t>
            </a:r>
          </a:p>
          <a:p>
            <a:r>
              <a:rPr lang="es-ES" b="1" dirty="0">
                <a:solidFill>
                  <a:srgbClr val="7030A0"/>
                </a:solidFill>
              </a:rPr>
              <a:t>INSERT INTO </a:t>
            </a:r>
            <a:r>
              <a:rPr lang="es-ES" dirty="0"/>
              <a:t>estudiante (nombre, apellido, </a:t>
            </a:r>
            <a:r>
              <a:rPr lang="es-ES" dirty="0" err="1"/>
              <a:t>codigo</a:t>
            </a:r>
            <a:r>
              <a:rPr lang="es-ES" dirty="0"/>
              <a:t>) </a:t>
            </a:r>
            <a:r>
              <a:rPr lang="es-ES" b="1" dirty="0">
                <a:solidFill>
                  <a:srgbClr val="7030A0"/>
                </a:solidFill>
              </a:rPr>
              <a:t>VALUES </a:t>
            </a:r>
            <a:r>
              <a:rPr lang="es-ES" dirty="0"/>
              <a:t>('Juan','Castaño','A092349')</a:t>
            </a:r>
          </a:p>
          <a:p>
            <a:r>
              <a:rPr lang="es-ES" dirty="0"/>
              <a:t>OJO! Aquí no se usa el ID porque la base de datos asigna automáticamente el dato de forma incremental.</a:t>
            </a:r>
          </a:p>
          <a:p>
            <a:r>
              <a:rPr lang="es-ES" b="1" dirty="0"/>
              <a:t>CONSULTAR TODA LA TABLA</a:t>
            </a:r>
          </a:p>
          <a:p>
            <a:r>
              <a:rPr lang="es-CO" b="1" dirty="0">
                <a:solidFill>
                  <a:srgbClr val="7030A0"/>
                </a:solidFill>
              </a:rPr>
              <a:t>SELECT</a:t>
            </a:r>
            <a:r>
              <a:rPr lang="es-CO" dirty="0"/>
              <a:t> * </a:t>
            </a:r>
            <a:r>
              <a:rPr lang="es-CO" b="1" dirty="0">
                <a:solidFill>
                  <a:srgbClr val="7030A0"/>
                </a:solidFill>
              </a:rPr>
              <a:t>FROM</a:t>
            </a:r>
            <a:r>
              <a:rPr lang="es-CO" dirty="0"/>
              <a:t> </a:t>
            </a:r>
            <a:r>
              <a:rPr lang="es-ES" dirty="0"/>
              <a:t> estudiante</a:t>
            </a:r>
          </a:p>
        </p:txBody>
      </p:sp>
    </p:spTree>
    <p:extLst>
      <p:ext uri="{BB962C8B-B14F-4D97-AF65-F5344CB8AC3E}">
        <p14:creationId xmlns:p14="http://schemas.microsoft.com/office/powerpoint/2010/main" val="417532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 (</a:t>
            </a:r>
            <a:r>
              <a:rPr lang="es-ES" dirty="0" err="1"/>
              <a:t>Structured</a:t>
            </a:r>
            <a:r>
              <a:rPr lang="es-ES" dirty="0"/>
              <a:t> </a:t>
            </a:r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Las bases de datos tipo SQL permiten usar el lenguaje SQL para CREAR, MODIFICAR, ELIMINAR Y CONSULTAR registros.</a:t>
            </a:r>
          </a:p>
          <a:p>
            <a:endParaRPr lang="es-ES" dirty="0"/>
          </a:p>
          <a:p>
            <a:r>
              <a:rPr lang="es-ES" b="1" dirty="0"/>
              <a:t>ACTUALIZAR DATO</a:t>
            </a:r>
          </a:p>
          <a:p>
            <a:r>
              <a:rPr lang="es-ES" b="1" dirty="0">
                <a:solidFill>
                  <a:srgbClr val="7030A0"/>
                </a:solidFill>
              </a:rPr>
              <a:t>UPDATE</a:t>
            </a:r>
            <a:r>
              <a:rPr lang="es-ES" dirty="0"/>
              <a:t> estudiante </a:t>
            </a:r>
            <a:r>
              <a:rPr lang="es-ES" b="1" dirty="0">
                <a:solidFill>
                  <a:srgbClr val="7030A0"/>
                </a:solidFill>
              </a:rPr>
              <a:t>SET </a:t>
            </a:r>
            <a:r>
              <a:rPr lang="es-ES" dirty="0"/>
              <a:t>nombre = 'Luis', apellido = '</a:t>
            </a:r>
            <a:r>
              <a:rPr lang="es-ES" dirty="0" err="1"/>
              <a:t>Gonzalez</a:t>
            </a:r>
            <a:r>
              <a:rPr lang="es-ES" dirty="0"/>
              <a:t>' </a:t>
            </a:r>
            <a:r>
              <a:rPr lang="es-ES" b="1" dirty="0">
                <a:solidFill>
                  <a:srgbClr val="7030A0"/>
                </a:solidFill>
              </a:rPr>
              <a:t>WHERE</a:t>
            </a:r>
            <a:r>
              <a:rPr lang="es-ES" dirty="0"/>
              <a:t> nombre = 'Juan'</a:t>
            </a:r>
          </a:p>
          <a:p>
            <a:endParaRPr lang="es-ES" b="1" dirty="0"/>
          </a:p>
          <a:p>
            <a:r>
              <a:rPr lang="es-ES" b="1" dirty="0"/>
              <a:t>ELIMINAR DATO</a:t>
            </a:r>
          </a:p>
          <a:p>
            <a:r>
              <a:rPr lang="en-US" b="1" dirty="0">
                <a:solidFill>
                  <a:srgbClr val="7030A0"/>
                </a:solidFill>
              </a:rPr>
              <a:t>DELETE FROM </a:t>
            </a:r>
            <a:r>
              <a:rPr lang="es-ES" dirty="0"/>
              <a:t>estudiante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WHERE </a:t>
            </a:r>
            <a:r>
              <a:rPr lang="en-US" dirty="0">
                <a:solidFill>
                  <a:schemeClr val="tx1"/>
                </a:solidFill>
              </a:rPr>
              <a:t>id = 1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03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DATOS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Uso más común:</a:t>
            </a:r>
          </a:p>
          <a:p>
            <a:pPr lvl="1"/>
            <a:r>
              <a:rPr lang="es-ES" b="1" dirty="0">
                <a:solidFill>
                  <a:srgbClr val="7030A0"/>
                </a:solidFill>
              </a:rPr>
              <a:t>INT </a:t>
            </a:r>
          </a:p>
          <a:p>
            <a:pPr marL="201168" lvl="1" indent="0">
              <a:buNone/>
            </a:pPr>
            <a:r>
              <a:rPr lang="es-ES" dirty="0"/>
              <a:t>Valor entero</a:t>
            </a:r>
          </a:p>
          <a:p>
            <a:pPr marL="201168" lvl="1" indent="0">
              <a:buNone/>
            </a:pPr>
            <a:endParaRPr lang="es-ES" dirty="0"/>
          </a:p>
          <a:p>
            <a:pPr lvl="1"/>
            <a:r>
              <a:rPr lang="es-ES" b="1" dirty="0">
                <a:solidFill>
                  <a:srgbClr val="7030A0"/>
                </a:solidFill>
              </a:rPr>
              <a:t>FLOAT</a:t>
            </a:r>
          </a:p>
          <a:p>
            <a:pPr marL="201168" lvl="1" indent="0">
              <a:buNone/>
            </a:pPr>
            <a:r>
              <a:rPr lang="es-ES" dirty="0"/>
              <a:t>Valor decimal</a:t>
            </a:r>
          </a:p>
          <a:p>
            <a:pPr marL="201168" lvl="1" indent="0">
              <a:buNone/>
            </a:pPr>
            <a:endParaRPr lang="es-ES" dirty="0"/>
          </a:p>
          <a:p>
            <a:pPr lvl="1"/>
            <a:r>
              <a:rPr lang="es-ES" b="1" dirty="0">
                <a:solidFill>
                  <a:srgbClr val="7030A0"/>
                </a:solidFill>
              </a:rPr>
              <a:t>VARCHAR</a:t>
            </a:r>
            <a:r>
              <a:rPr lang="es-ES" dirty="0"/>
              <a:t> </a:t>
            </a:r>
          </a:p>
          <a:p>
            <a:pPr marL="201168" lvl="1" indent="0">
              <a:buNone/>
            </a:pPr>
            <a:r>
              <a:rPr lang="es-ES" dirty="0"/>
              <a:t>Representa un texto de longitud variable, para definirlo se debe declarar su longitud. La longitud puede ser entre 0 y </a:t>
            </a:r>
            <a:r>
              <a:rPr lang="es-CO" dirty="0"/>
              <a:t>65,535 </a:t>
            </a:r>
            <a:r>
              <a:rPr lang="es-CO" dirty="0" err="1"/>
              <a:t>MySQL</a:t>
            </a:r>
            <a:r>
              <a:rPr lang="es-CO" dirty="0"/>
              <a:t> 5.0.3 en adelante. Antes de esa versión es hasta 255.</a:t>
            </a:r>
            <a:endParaRPr lang="es-ES" dirty="0"/>
          </a:p>
          <a:p>
            <a:pPr marL="201168" lvl="1" indent="0">
              <a:buNone/>
            </a:pPr>
            <a:endParaRPr lang="es-ES" dirty="0"/>
          </a:p>
          <a:p>
            <a:pPr lvl="1"/>
            <a:r>
              <a:rPr lang="es-ES" b="1" dirty="0">
                <a:solidFill>
                  <a:srgbClr val="7030A0"/>
                </a:solidFill>
              </a:rPr>
              <a:t>TEXT</a:t>
            </a:r>
          </a:p>
          <a:p>
            <a:pPr marL="201168" lvl="1" indent="0">
              <a:buNone/>
            </a:pPr>
            <a:r>
              <a:rPr lang="es-ES" dirty="0"/>
              <a:t>Representa un texto de longitud fija, para definirlo se debe declarar su longitud</a:t>
            </a:r>
          </a:p>
          <a:p>
            <a:pPr marL="201168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965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Maven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Manager de dependencias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648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1. Introducción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Vamos a construir un objeto estudiante.</a:t>
            </a:r>
          </a:p>
          <a:p>
            <a:r>
              <a:rPr lang="es-ES" b="1" dirty="0"/>
              <a:t>CREACIONES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Cree cada uno de los registros de los estudiantes presentes en el salón.</a:t>
            </a:r>
          </a:p>
          <a:p>
            <a:endParaRPr lang="es-ES" dirty="0"/>
          </a:p>
          <a:p>
            <a:r>
              <a:rPr lang="es-ES" b="1" dirty="0"/>
              <a:t>CONSULTAS</a:t>
            </a:r>
          </a:p>
          <a:p>
            <a:r>
              <a:rPr lang="es-ES" dirty="0"/>
              <a:t>1. Consultar cuáles estudiantes tienen menos de 19 años.</a:t>
            </a:r>
          </a:p>
          <a:p>
            <a:r>
              <a:rPr lang="es-ES" dirty="0"/>
              <a:t>2. Consultar los estudiantes que sean de Ingeniería de sistemas.</a:t>
            </a:r>
          </a:p>
          <a:p>
            <a:r>
              <a:rPr lang="es-ES" dirty="0"/>
              <a:t>3. Consultar los estudiantes que sean sólo de ingeniería telemática.</a:t>
            </a:r>
          </a:p>
          <a:p>
            <a:r>
              <a:rPr lang="es-ES" dirty="0"/>
              <a:t>4. Consultar personas cuyo nombre empiece por 'C'.</a:t>
            </a:r>
          </a:p>
        </p:txBody>
      </p:sp>
    </p:spTree>
    <p:extLst>
      <p:ext uri="{BB962C8B-B14F-4D97-AF65-F5344CB8AC3E}">
        <p14:creationId xmlns:p14="http://schemas.microsoft.com/office/powerpoint/2010/main" val="383012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1. Introducción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Vamos a construir un objeto estudiante para generar cada registro de estudiantes.</a:t>
            </a:r>
          </a:p>
          <a:p>
            <a:r>
              <a:rPr lang="es-ES" b="1" dirty="0"/>
              <a:t>ACTUALIZACIONES</a:t>
            </a:r>
          </a:p>
          <a:p>
            <a:r>
              <a:rPr lang="es-ES" dirty="0"/>
              <a:t>1. Actualice las edades de cuatro estudiantes del curso</a:t>
            </a:r>
          </a:p>
          <a:p>
            <a:r>
              <a:rPr lang="es-ES" dirty="0"/>
              <a:t>2. Actualice el programa académico de dos estudiantes del curso</a:t>
            </a:r>
          </a:p>
          <a:p>
            <a:r>
              <a:rPr lang="es-ES" dirty="0"/>
              <a:t>3. Actualice el documento de identidad del estudiante que sea menor</a:t>
            </a:r>
            <a:endParaRPr lang="es-CO" dirty="0"/>
          </a:p>
          <a:p>
            <a:endParaRPr lang="es-ES" dirty="0"/>
          </a:p>
          <a:p>
            <a:r>
              <a:rPr lang="es-ES" b="1" dirty="0"/>
              <a:t>ELIMINACIONES</a:t>
            </a:r>
          </a:p>
          <a:p>
            <a:r>
              <a:rPr lang="es-ES" dirty="0"/>
              <a:t>1. Elimine a todos los estudiantes cuyo apellido contenga una letra A</a:t>
            </a:r>
          </a:p>
          <a:p>
            <a:r>
              <a:rPr lang="es-ES" dirty="0"/>
              <a:t>2. Elimine a todos los estudiantes cuyo código finalice en 4.</a:t>
            </a:r>
          </a:p>
        </p:txBody>
      </p:sp>
    </p:spTree>
    <p:extLst>
      <p:ext uri="{BB962C8B-B14F-4D97-AF65-F5344CB8AC3E}">
        <p14:creationId xmlns:p14="http://schemas.microsoft.com/office/powerpoint/2010/main" val="254213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RELACIÓN ENTRE TABLAS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561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Relaciones entre tablas</a:t>
            </a:r>
            <a:endParaRPr lang="es-CO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Así como a menudo se crean relaciones de composición. Es posible también en SQL relacionar tablas para hacer relaciones 1 a 1, 1 a muchos y muchos a muchos</a:t>
            </a:r>
          </a:p>
          <a:p>
            <a:endParaRPr lang="es-ES" dirty="0"/>
          </a:p>
        </p:txBody>
      </p:sp>
      <p:sp>
        <p:nvSpPr>
          <p:cNvPr id="16" name="Rectángulo 15"/>
          <p:cNvSpPr/>
          <p:nvPr/>
        </p:nvSpPr>
        <p:spPr>
          <a:xfrm>
            <a:off x="3454400" y="2856741"/>
            <a:ext cx="1998133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6501575" y="2856739"/>
            <a:ext cx="1998133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CuadroTexto 21"/>
          <p:cNvSpPr txBox="1"/>
          <p:nvPr/>
        </p:nvSpPr>
        <p:spPr>
          <a:xfrm>
            <a:off x="5437189" y="3825140"/>
            <a:ext cx="150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            *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3454400" y="2856739"/>
            <a:ext cx="199813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Usuario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6501575" y="2856738"/>
            <a:ext cx="199813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Carro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5" name="Conector recto 24"/>
          <p:cNvCxnSpPr/>
          <p:nvPr/>
        </p:nvCxnSpPr>
        <p:spPr>
          <a:xfrm flipV="1">
            <a:off x="5437189" y="4213005"/>
            <a:ext cx="1045031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95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Relaciones entre tablas</a:t>
            </a:r>
            <a:endParaRPr lang="es-CO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ejemplo si queremos añadir a nuestra entidad estudiante y relacionarla con una entidad Carro para hacer un sistema de registro vehicular. Podemos hacer:</a:t>
            </a:r>
          </a:p>
          <a:p>
            <a:endParaRPr lang="es-ES" dirty="0"/>
          </a:p>
          <a:p>
            <a:r>
              <a:rPr lang="es-ES" dirty="0"/>
              <a:t>%</a:t>
            </a:r>
            <a:r>
              <a:rPr lang="es-ES" dirty="0" err="1"/>
              <a:t>Foreing</a:t>
            </a:r>
            <a:r>
              <a:rPr lang="es-ES" dirty="0"/>
              <a:t> </a:t>
            </a:r>
            <a:r>
              <a:rPr lang="es-ES" dirty="0" err="1"/>
              <a:t>key</a:t>
            </a:r>
            <a:r>
              <a:rPr lang="es-ES" dirty="0"/>
              <a:t>%</a:t>
            </a:r>
          </a:p>
          <a:p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1097280" y="2826261"/>
            <a:ext cx="1998133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4144455" y="2826259"/>
            <a:ext cx="1998133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/>
          <p:cNvSpPr txBox="1"/>
          <p:nvPr/>
        </p:nvSpPr>
        <p:spPr>
          <a:xfrm>
            <a:off x="3080069" y="3794660"/>
            <a:ext cx="150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            *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1097280" y="2826259"/>
            <a:ext cx="199813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Usuario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144455" y="2826258"/>
            <a:ext cx="199813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Carro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0" name="Conector recto 9"/>
          <p:cNvCxnSpPr/>
          <p:nvPr/>
        </p:nvCxnSpPr>
        <p:spPr>
          <a:xfrm flipV="1">
            <a:off x="3080069" y="4182525"/>
            <a:ext cx="1045031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6257265" y="3080259"/>
            <a:ext cx="56684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7030A0"/>
                </a:solidFill>
              </a:rPr>
              <a:t>CREATE TABLE </a:t>
            </a:r>
            <a:r>
              <a:rPr lang="es-CO" dirty="0"/>
              <a:t>Carros (id </a:t>
            </a:r>
            <a:r>
              <a:rPr lang="es-CO" b="1" dirty="0">
                <a:solidFill>
                  <a:srgbClr val="7030A0"/>
                </a:solidFill>
              </a:rPr>
              <a:t>INT PRIMARY KEY AUTO_INCREMENT</a:t>
            </a:r>
            <a:r>
              <a:rPr lang="es-CO" dirty="0"/>
              <a:t>, </a:t>
            </a:r>
            <a:r>
              <a:rPr lang="es-CO" dirty="0" err="1"/>
              <a:t>estudianteID</a:t>
            </a:r>
            <a:r>
              <a:rPr lang="es-CO" dirty="0"/>
              <a:t> </a:t>
            </a:r>
            <a:r>
              <a:rPr lang="es-CO" b="1" dirty="0">
                <a:solidFill>
                  <a:srgbClr val="7030A0"/>
                </a:solidFill>
              </a:rPr>
              <a:t>INT</a:t>
            </a:r>
            <a:r>
              <a:rPr lang="es-CO" dirty="0"/>
              <a:t>, modelo </a:t>
            </a:r>
            <a:r>
              <a:rPr lang="es-CO" b="1" dirty="0">
                <a:solidFill>
                  <a:srgbClr val="7030A0"/>
                </a:solidFill>
              </a:rPr>
              <a:t>VARCHAR</a:t>
            </a:r>
            <a:r>
              <a:rPr lang="es-CO" dirty="0"/>
              <a:t>(100), marca </a:t>
            </a:r>
            <a:r>
              <a:rPr lang="es-CO" b="1" dirty="0">
                <a:solidFill>
                  <a:srgbClr val="7030A0"/>
                </a:solidFill>
              </a:rPr>
              <a:t>VARCHAR</a:t>
            </a:r>
            <a:r>
              <a:rPr lang="es-CO" dirty="0"/>
              <a:t>(100), </a:t>
            </a:r>
            <a:r>
              <a:rPr lang="es-CO" b="1" dirty="0">
                <a:solidFill>
                  <a:srgbClr val="7030A0"/>
                </a:solidFill>
              </a:rPr>
              <a:t>FOREIGN KEY </a:t>
            </a:r>
            <a:r>
              <a:rPr lang="es-CO" dirty="0" smtClean="0"/>
              <a:t>(</a:t>
            </a:r>
            <a:r>
              <a:rPr lang="es-CO" dirty="0" err="1" smtClean="0"/>
              <a:t>usuarioID</a:t>
            </a:r>
            <a:r>
              <a:rPr lang="es-CO" dirty="0" smtClean="0"/>
              <a:t>) </a:t>
            </a:r>
            <a:r>
              <a:rPr lang="es-CO" b="1" dirty="0">
                <a:solidFill>
                  <a:srgbClr val="7030A0"/>
                </a:solidFill>
              </a:rPr>
              <a:t>REFERENCES</a:t>
            </a:r>
            <a:r>
              <a:rPr lang="es-CO" dirty="0"/>
              <a:t> </a:t>
            </a:r>
            <a:r>
              <a:rPr lang="es-CO" dirty="0" smtClean="0"/>
              <a:t>usuarios(id</a:t>
            </a:r>
            <a:r>
              <a:rPr lang="es-CO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74764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Relaciones entre tablas</a:t>
            </a:r>
            <a:endParaRPr lang="es-CO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 queremos consultar información para que nos genere un reporte completo, se hace de la siguiente forma</a:t>
            </a:r>
          </a:p>
          <a:p>
            <a:endParaRPr lang="es-ES" dirty="0"/>
          </a:p>
          <a:p>
            <a:r>
              <a:rPr lang="es-ES" dirty="0"/>
              <a:t>%</a:t>
            </a:r>
            <a:r>
              <a:rPr lang="es-ES" dirty="0" err="1"/>
              <a:t>Foreing</a:t>
            </a:r>
            <a:r>
              <a:rPr lang="es-ES" dirty="0"/>
              <a:t> </a:t>
            </a:r>
            <a:r>
              <a:rPr lang="es-ES" dirty="0" err="1"/>
              <a:t>key</a:t>
            </a:r>
            <a:r>
              <a:rPr lang="es-ES" dirty="0"/>
              <a:t>%</a:t>
            </a:r>
          </a:p>
          <a:p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1097280" y="2826261"/>
            <a:ext cx="1998133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4144455" y="2826259"/>
            <a:ext cx="1998133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/>
          <p:cNvSpPr txBox="1"/>
          <p:nvPr/>
        </p:nvSpPr>
        <p:spPr>
          <a:xfrm>
            <a:off x="3080069" y="3794660"/>
            <a:ext cx="150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            *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1097280" y="2826259"/>
            <a:ext cx="199813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Usuario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144455" y="2826258"/>
            <a:ext cx="199813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Jugadores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0" name="Conector recto 9"/>
          <p:cNvCxnSpPr/>
          <p:nvPr/>
        </p:nvCxnSpPr>
        <p:spPr>
          <a:xfrm flipV="1">
            <a:off x="3080069" y="4182525"/>
            <a:ext cx="1045031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6266891" y="2703252"/>
            <a:ext cx="52160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SELECT</a:t>
            </a:r>
            <a:r>
              <a:rPr lang="en-US" dirty="0"/>
              <a:t> * </a:t>
            </a:r>
            <a:r>
              <a:rPr lang="en-US" b="1" dirty="0">
                <a:solidFill>
                  <a:srgbClr val="7030A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 smtClean="0"/>
              <a:t>usuarios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7030A0"/>
                </a:solidFill>
              </a:rPr>
              <a:t>INNER JOIN </a:t>
            </a:r>
            <a:r>
              <a:rPr lang="en-US" dirty="0" err="1"/>
              <a:t>carros</a:t>
            </a: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carros.estudianteID</a:t>
            </a:r>
            <a:r>
              <a:rPr lang="en-US" dirty="0"/>
              <a:t> = </a:t>
            </a:r>
            <a:r>
              <a:rPr lang="en-US" dirty="0" smtClean="0"/>
              <a:t>usuarios</a:t>
            </a:r>
            <a:r>
              <a:rPr lang="en-US" dirty="0" smtClean="0"/>
              <a:t>.id</a:t>
            </a:r>
          </a:p>
          <a:p>
            <a:endParaRPr lang="en-US" dirty="0"/>
          </a:p>
          <a:p>
            <a:r>
              <a:rPr lang="es-ES" dirty="0"/>
              <a:t>SELECT </a:t>
            </a:r>
            <a:r>
              <a:rPr lang="es-ES" dirty="0" err="1"/>
              <a:t>usuario.nombre,usuario.apellido,carro.marca,carro.placa</a:t>
            </a:r>
            <a:r>
              <a:rPr lang="es-ES" dirty="0"/>
              <a:t> FROM usuario INNER JOIN carro ON carro.idOwner=usuario.id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899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1" y="1845734"/>
            <a:ext cx="4177476" cy="4023360"/>
          </a:xfrm>
        </p:spPr>
        <p:txBody>
          <a:bodyPr/>
          <a:lstStyle/>
          <a:p>
            <a:r>
              <a:rPr lang="es-ES" dirty="0"/>
              <a:t>Cree una base de datos usando SQL que le permita almacenar objetos de la entidad </a:t>
            </a:r>
            <a:r>
              <a:rPr lang="es-ES" dirty="0" err="1"/>
              <a:t>PersonaNatural</a:t>
            </a:r>
            <a:endParaRPr lang="es-ES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515275" y="1845738"/>
            <a:ext cx="1998133" cy="18599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7753927" y="1845737"/>
            <a:ext cx="1998133" cy="1859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/>
          <p:cNvSpPr txBox="1"/>
          <p:nvPr/>
        </p:nvSpPr>
        <p:spPr>
          <a:xfrm>
            <a:off x="7434228" y="2845066"/>
            <a:ext cx="150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</a:p>
          <a:p>
            <a:r>
              <a:rPr lang="es-ES" dirty="0"/>
              <a:t>  *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5515275" y="1845736"/>
            <a:ext cx="199813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>
                <a:solidFill>
                  <a:schemeClr val="tx1"/>
                </a:solidFill>
              </a:rPr>
              <a:t>PersonaNatural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753927" y="1845735"/>
            <a:ext cx="199813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>
                <a:solidFill>
                  <a:schemeClr val="tx1"/>
                </a:solidFill>
              </a:rPr>
              <a:t>ProductoBancario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9" name="Conector recto 8"/>
          <p:cNvCxnSpPr/>
          <p:nvPr/>
        </p:nvCxnSpPr>
        <p:spPr>
          <a:xfrm>
            <a:off x="7513408" y="3202005"/>
            <a:ext cx="2404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10027176" y="1845736"/>
            <a:ext cx="1998133" cy="1859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/>
          <p:cNvSpPr txBox="1"/>
          <p:nvPr/>
        </p:nvSpPr>
        <p:spPr>
          <a:xfrm>
            <a:off x="9696450" y="2872688"/>
            <a:ext cx="1176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*</a:t>
            </a:r>
          </a:p>
          <a:p>
            <a:r>
              <a:rPr lang="es-ES" dirty="0"/>
              <a:t>  1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10027176" y="1845734"/>
            <a:ext cx="199813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Banco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4" name="Conector recto 13"/>
          <p:cNvCxnSpPr/>
          <p:nvPr/>
        </p:nvCxnSpPr>
        <p:spPr>
          <a:xfrm>
            <a:off x="9752060" y="3214705"/>
            <a:ext cx="2825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7753927" y="4190486"/>
            <a:ext cx="1998133" cy="1859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7753927" y="4190484"/>
            <a:ext cx="199813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Tipo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7" name="Conector recto 26"/>
          <p:cNvCxnSpPr>
            <a:stCxn id="5" idx="2"/>
            <a:endCxn id="25" idx="0"/>
          </p:cNvCxnSpPr>
          <p:nvPr/>
        </p:nvCxnSpPr>
        <p:spPr>
          <a:xfrm>
            <a:off x="8752994" y="3705727"/>
            <a:ext cx="0" cy="4847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8749079" y="3619120"/>
            <a:ext cx="1176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*</a:t>
            </a:r>
          </a:p>
          <a:p>
            <a:r>
              <a:rPr lang="es-ES" dirty="0"/>
              <a:t>1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55729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4142879" cy="4023360"/>
          </a:xfrm>
        </p:spPr>
        <p:txBody>
          <a:bodyPr/>
          <a:lstStyle/>
          <a:p>
            <a:r>
              <a:rPr lang="es-ES" dirty="0"/>
              <a:t>La base de datos debe poder guardar una persona por su nombre. </a:t>
            </a:r>
          </a:p>
          <a:p>
            <a:r>
              <a:rPr lang="es-ES" dirty="0"/>
              <a:t>La entidad producto bancario almacena el tipo de tarjeta (Debito o crédito), el saldo (Que adeuda si es tarjeta de crédito o que tiene guardado si es débito), el banco a la que pertenece la tarjeta y la persona a la que pertenece</a:t>
            </a:r>
          </a:p>
          <a:p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5515275" y="1845738"/>
            <a:ext cx="1998133" cy="18599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7753927" y="1845737"/>
            <a:ext cx="1998133" cy="1859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7434228" y="2845066"/>
            <a:ext cx="150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</a:p>
          <a:p>
            <a:r>
              <a:rPr lang="es-ES" dirty="0"/>
              <a:t>  *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5515275" y="1845736"/>
            <a:ext cx="199813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>
                <a:solidFill>
                  <a:schemeClr val="tx1"/>
                </a:solidFill>
              </a:rPr>
              <a:t>PersonaNatural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7753927" y="1845735"/>
            <a:ext cx="199813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>
                <a:solidFill>
                  <a:schemeClr val="tx1"/>
                </a:solidFill>
              </a:rPr>
              <a:t>ProductoBancario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0" name="Conector recto 19"/>
          <p:cNvCxnSpPr/>
          <p:nvPr/>
        </p:nvCxnSpPr>
        <p:spPr>
          <a:xfrm>
            <a:off x="7513408" y="3202005"/>
            <a:ext cx="2404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10027176" y="1845736"/>
            <a:ext cx="1998133" cy="1859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CuadroTexto 21"/>
          <p:cNvSpPr txBox="1"/>
          <p:nvPr/>
        </p:nvSpPr>
        <p:spPr>
          <a:xfrm>
            <a:off x="9696450" y="2872688"/>
            <a:ext cx="1176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*</a:t>
            </a:r>
          </a:p>
          <a:p>
            <a:r>
              <a:rPr lang="es-ES" dirty="0"/>
              <a:t>  1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10027176" y="1845734"/>
            <a:ext cx="199813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Banco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4" name="Conector recto 23"/>
          <p:cNvCxnSpPr/>
          <p:nvPr/>
        </p:nvCxnSpPr>
        <p:spPr>
          <a:xfrm>
            <a:off x="9752060" y="3214705"/>
            <a:ext cx="2825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/>
          <p:cNvSpPr/>
          <p:nvPr/>
        </p:nvSpPr>
        <p:spPr>
          <a:xfrm>
            <a:off x="7753927" y="4190486"/>
            <a:ext cx="1998133" cy="1859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7753927" y="4190484"/>
            <a:ext cx="199813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Tipo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7" name="Conector recto 26"/>
          <p:cNvCxnSpPr>
            <a:stCxn id="16" idx="2"/>
            <a:endCxn id="26" idx="0"/>
          </p:cNvCxnSpPr>
          <p:nvPr/>
        </p:nvCxnSpPr>
        <p:spPr>
          <a:xfrm>
            <a:off x="8752994" y="3705727"/>
            <a:ext cx="0" cy="4847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8749079" y="3619120"/>
            <a:ext cx="1176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*</a:t>
            </a:r>
          </a:p>
          <a:p>
            <a:r>
              <a:rPr lang="es-ES" dirty="0"/>
              <a:t>1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42018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1. Inserte al menos 15 registros de </a:t>
            </a:r>
            <a:r>
              <a:rPr lang="es-ES" dirty="0" err="1"/>
              <a:t>ProductoBancario</a:t>
            </a:r>
            <a:r>
              <a:rPr lang="es-ES" dirty="0"/>
              <a:t> que sean variados, para eso cree los registros de tipo, personas y </a:t>
            </a:r>
            <a:r>
              <a:rPr lang="es-ES"/>
              <a:t>banco necesarias</a:t>
            </a:r>
            <a:endParaRPr lang="es-ES" dirty="0"/>
          </a:p>
          <a:p>
            <a:r>
              <a:rPr lang="es-ES" dirty="0"/>
              <a:t>2. CONSULTAS:</a:t>
            </a:r>
          </a:p>
          <a:p>
            <a:pPr lvl="1"/>
            <a:r>
              <a:rPr lang="es-ES" dirty="0"/>
              <a:t>A. Haga un reporte completo de todos los productor bancarios incluyendo el tipo de tarjeta, el saldo y el banco para todas las personas.</a:t>
            </a:r>
          </a:p>
          <a:p>
            <a:pPr lvl="1"/>
            <a:r>
              <a:rPr lang="es-ES" dirty="0"/>
              <a:t>B. Haga un reporte de todas las personas que tienen en cuentas tipo débito superiores a 5’000.000</a:t>
            </a:r>
          </a:p>
          <a:p>
            <a:pPr lvl="1"/>
            <a:r>
              <a:rPr lang="es-ES" dirty="0"/>
              <a:t>C. Haga un reporte final con todas las personas que adeudan menos de 500.000.</a:t>
            </a:r>
          </a:p>
          <a:p>
            <a:pPr marL="201168" lvl="1" indent="0">
              <a:buNone/>
            </a:pPr>
            <a:r>
              <a:rPr lang="es-ES" dirty="0"/>
              <a:t>3. ELIMINACIONES:</a:t>
            </a:r>
          </a:p>
          <a:p>
            <a:pPr lvl="1"/>
            <a:r>
              <a:rPr lang="es-ES" dirty="0"/>
              <a:t>Elimine los registros de tarjetas con banco registrado “COLPATRIA”</a:t>
            </a:r>
          </a:p>
          <a:p>
            <a:pPr marL="201168" lvl="1" indent="0">
              <a:buNone/>
            </a:pPr>
            <a:r>
              <a:rPr lang="es-ES" dirty="0"/>
              <a:t>4. ACTUALIZACIONES</a:t>
            </a:r>
          </a:p>
          <a:p>
            <a:pPr lvl="1"/>
            <a:r>
              <a:rPr lang="es-ES" dirty="0"/>
              <a:t>Actualice el saldo de uno de los usuarios</a:t>
            </a:r>
          </a:p>
          <a:p>
            <a:pPr lvl="1"/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77510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Maven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4910230" cy="4023360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Hay librerías que dependen de otras y si quisiéramos importar la </a:t>
            </a:r>
            <a:r>
              <a:rPr lang="es-ES" dirty="0" err="1" smtClean="0"/>
              <a:t>Lib</a:t>
            </a:r>
            <a:r>
              <a:rPr lang="es-ES" dirty="0" smtClean="0"/>
              <a:t> G del ejemplo tendríamos que importar las demás.</a:t>
            </a:r>
          </a:p>
          <a:p>
            <a:endParaRPr lang="es-ES" dirty="0"/>
          </a:p>
          <a:p>
            <a:r>
              <a:rPr lang="es-ES" dirty="0" err="1" smtClean="0"/>
              <a:t>Maven</a:t>
            </a:r>
            <a:r>
              <a:rPr lang="es-ES" dirty="0" smtClean="0"/>
              <a:t> simplifica esto y permite importar todo el árbol de forma automática usando notación de </a:t>
            </a:r>
            <a:r>
              <a:rPr lang="es-ES" dirty="0" err="1" smtClean="0"/>
              <a:t>maven</a:t>
            </a:r>
            <a:r>
              <a:rPr lang="es-ES" dirty="0" smtClean="0"/>
              <a:t> (XML)</a:t>
            </a:r>
          </a:p>
          <a:p>
            <a:endParaRPr lang="es-ES" dirty="0"/>
          </a:p>
          <a:p>
            <a:r>
              <a:rPr lang="es-CO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s-CO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dependency</a:t>
            </a:r>
            <a:r>
              <a:rPr lang="es-CO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CO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&lt;</a:t>
            </a:r>
            <a:r>
              <a:rPr lang="es-CO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groupId</a:t>
            </a:r>
            <a:r>
              <a:rPr lang="es-CO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s-CO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com.libs.libg</a:t>
            </a:r>
            <a:r>
              <a:rPr lang="es-CO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s-CO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groupId</a:t>
            </a:r>
            <a:r>
              <a:rPr lang="es-CO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CO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s-CO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s-CO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artifactId</a:t>
            </a:r>
            <a:r>
              <a:rPr lang="es-CO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s-CO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libG</a:t>
            </a:r>
            <a:r>
              <a:rPr lang="es-CO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s-CO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artifactId</a:t>
            </a:r>
            <a:r>
              <a:rPr lang="es-CO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CO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&lt;</a:t>
            </a:r>
            <a:r>
              <a:rPr lang="es-CO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version</a:t>
            </a:r>
            <a:r>
              <a:rPr lang="es-CO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&gt;2.8.6&lt;/</a:t>
            </a:r>
            <a:r>
              <a:rPr lang="es-CO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version</a:t>
            </a:r>
            <a:r>
              <a:rPr lang="es-CO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CO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s-CO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dependency</a:t>
            </a:r>
            <a:r>
              <a:rPr lang="es-CO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9075174" y="3886472"/>
            <a:ext cx="668594" cy="66859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Lib</a:t>
            </a:r>
            <a:r>
              <a:rPr lang="es-ES" dirty="0" smtClean="0"/>
              <a:t> G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7388942" y="2866103"/>
            <a:ext cx="668594" cy="66859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Lib</a:t>
            </a:r>
            <a:r>
              <a:rPr lang="es-ES" dirty="0" smtClean="0"/>
              <a:t> C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8495071" y="2866103"/>
            <a:ext cx="668594" cy="66859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Lib</a:t>
            </a:r>
            <a:r>
              <a:rPr lang="es-ES" dirty="0" smtClean="0"/>
              <a:t> D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9596284" y="2866103"/>
            <a:ext cx="668594" cy="66859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Lib</a:t>
            </a:r>
            <a:r>
              <a:rPr lang="es-ES" dirty="0" smtClean="0"/>
              <a:t> E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10697497" y="2866103"/>
            <a:ext cx="668594" cy="66859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Lib</a:t>
            </a:r>
            <a:r>
              <a:rPr lang="es-ES" dirty="0" smtClean="0"/>
              <a:t> F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7875639" y="1845734"/>
            <a:ext cx="668594" cy="66859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Lib</a:t>
            </a:r>
            <a:r>
              <a:rPr lang="es-ES" dirty="0" smtClean="0"/>
              <a:t> A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10171472" y="1845734"/>
            <a:ext cx="668594" cy="66859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Lib</a:t>
            </a:r>
            <a:r>
              <a:rPr lang="es-ES" dirty="0" smtClean="0"/>
              <a:t> B</a:t>
            </a:r>
            <a:endParaRPr lang="es-CO" dirty="0"/>
          </a:p>
        </p:txBody>
      </p:sp>
      <p:cxnSp>
        <p:nvCxnSpPr>
          <p:cNvPr id="12" name="Conector angular 11"/>
          <p:cNvCxnSpPr>
            <a:stCxn id="9" idx="2"/>
            <a:endCxn id="5" idx="0"/>
          </p:cNvCxnSpPr>
          <p:nvPr/>
        </p:nvCxnSpPr>
        <p:spPr>
          <a:xfrm rot="5400000">
            <a:off x="7790701" y="2446867"/>
            <a:ext cx="351775" cy="48669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r 12"/>
          <p:cNvCxnSpPr>
            <a:stCxn id="9" idx="2"/>
            <a:endCxn id="6" idx="0"/>
          </p:cNvCxnSpPr>
          <p:nvPr/>
        </p:nvCxnSpPr>
        <p:spPr>
          <a:xfrm rot="16200000" flipH="1">
            <a:off x="8343765" y="2380499"/>
            <a:ext cx="351775" cy="6194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stCxn id="10" idx="2"/>
            <a:endCxn id="7" idx="0"/>
          </p:cNvCxnSpPr>
          <p:nvPr/>
        </p:nvCxnSpPr>
        <p:spPr>
          <a:xfrm rot="5400000">
            <a:off x="10042288" y="2402621"/>
            <a:ext cx="351775" cy="5751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r 18"/>
          <p:cNvCxnSpPr>
            <a:stCxn id="10" idx="2"/>
            <a:endCxn id="8" idx="0"/>
          </p:cNvCxnSpPr>
          <p:nvPr/>
        </p:nvCxnSpPr>
        <p:spPr>
          <a:xfrm rot="16200000" flipH="1">
            <a:off x="10592894" y="2427202"/>
            <a:ext cx="351775" cy="5260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5" idx="2"/>
            <a:endCxn id="4" idx="0"/>
          </p:cNvCxnSpPr>
          <p:nvPr/>
        </p:nvCxnSpPr>
        <p:spPr>
          <a:xfrm rot="16200000" flipH="1">
            <a:off x="8390468" y="2867468"/>
            <a:ext cx="351775" cy="16862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r 25"/>
          <p:cNvCxnSpPr>
            <a:stCxn id="6" idx="2"/>
            <a:endCxn id="4" idx="0"/>
          </p:cNvCxnSpPr>
          <p:nvPr/>
        </p:nvCxnSpPr>
        <p:spPr>
          <a:xfrm rot="16200000" flipH="1">
            <a:off x="8943532" y="3420532"/>
            <a:ext cx="351775" cy="58010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r 28"/>
          <p:cNvCxnSpPr>
            <a:stCxn id="7" idx="2"/>
            <a:endCxn id="4" idx="0"/>
          </p:cNvCxnSpPr>
          <p:nvPr/>
        </p:nvCxnSpPr>
        <p:spPr>
          <a:xfrm rot="5400000">
            <a:off x="9494139" y="3450029"/>
            <a:ext cx="351775" cy="5211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r 31"/>
          <p:cNvCxnSpPr>
            <a:stCxn id="8" idx="2"/>
            <a:endCxn id="4" idx="0"/>
          </p:cNvCxnSpPr>
          <p:nvPr/>
        </p:nvCxnSpPr>
        <p:spPr>
          <a:xfrm rot="5400000">
            <a:off x="10044746" y="2899423"/>
            <a:ext cx="351775" cy="162232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/>
          <p:cNvSpPr/>
          <p:nvPr/>
        </p:nvSpPr>
        <p:spPr>
          <a:xfrm>
            <a:off x="7354529" y="4919078"/>
            <a:ext cx="1140542" cy="825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Mi programa</a:t>
            </a:r>
            <a:endParaRPr lang="es-CO" dirty="0"/>
          </a:p>
        </p:txBody>
      </p:sp>
      <p:sp>
        <p:nvSpPr>
          <p:cNvPr id="36" name="Rectángulo 35"/>
          <p:cNvSpPr/>
          <p:nvPr/>
        </p:nvSpPr>
        <p:spPr>
          <a:xfrm>
            <a:off x="8991600" y="5071367"/>
            <a:ext cx="835742" cy="521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Maven</a:t>
            </a:r>
            <a:endParaRPr lang="es-CO" dirty="0"/>
          </a:p>
        </p:txBody>
      </p:sp>
      <p:cxnSp>
        <p:nvCxnSpPr>
          <p:cNvPr id="38" name="Conector recto de flecha 37"/>
          <p:cNvCxnSpPr>
            <a:stCxn id="4" idx="2"/>
            <a:endCxn id="36" idx="0"/>
          </p:cNvCxnSpPr>
          <p:nvPr/>
        </p:nvCxnSpPr>
        <p:spPr>
          <a:xfrm>
            <a:off x="9409471" y="4555066"/>
            <a:ext cx="0" cy="516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36" idx="1"/>
            <a:endCxn id="35" idx="3"/>
          </p:cNvCxnSpPr>
          <p:nvPr/>
        </p:nvCxnSpPr>
        <p:spPr>
          <a:xfrm flipH="1">
            <a:off x="8495071" y="5332032"/>
            <a:ext cx="4965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50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Maven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4910230" cy="4023360"/>
          </a:xfrm>
        </p:spPr>
        <p:txBody>
          <a:bodyPr>
            <a:normAutofit/>
          </a:bodyPr>
          <a:lstStyle/>
          <a:p>
            <a:r>
              <a:rPr lang="es-ES" dirty="0" smtClean="0"/>
              <a:t>Con </a:t>
            </a:r>
            <a:r>
              <a:rPr lang="es-ES" dirty="0" err="1" smtClean="0"/>
              <a:t>Maven</a:t>
            </a:r>
            <a:r>
              <a:rPr lang="es-ES" dirty="0" smtClean="0"/>
              <a:t> nos podemos olvidar de hacer importaciones de librería usando los JAR</a:t>
            </a:r>
          </a:p>
          <a:p>
            <a:endParaRPr lang="es-ES" dirty="0"/>
          </a:p>
          <a:p>
            <a:r>
              <a:rPr lang="es-ES" dirty="0" err="1" smtClean="0"/>
              <a:t>Maven</a:t>
            </a:r>
            <a:r>
              <a:rPr lang="es-ES" dirty="0" smtClean="0"/>
              <a:t> automáticamente descarga todo lo necesario para el funcionamiento</a:t>
            </a:r>
            <a:endParaRPr lang="es-ES" dirty="0"/>
          </a:p>
        </p:txBody>
      </p:sp>
      <p:sp>
        <p:nvSpPr>
          <p:cNvPr id="23" name="Rectángulo 22"/>
          <p:cNvSpPr/>
          <p:nvPr/>
        </p:nvSpPr>
        <p:spPr>
          <a:xfrm>
            <a:off x="9075174" y="3886472"/>
            <a:ext cx="668594" cy="66859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Lib</a:t>
            </a:r>
            <a:r>
              <a:rPr lang="es-ES" dirty="0" smtClean="0"/>
              <a:t> G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7388942" y="2866103"/>
            <a:ext cx="668594" cy="66859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Lib</a:t>
            </a:r>
            <a:r>
              <a:rPr lang="es-ES" dirty="0" smtClean="0"/>
              <a:t> C</a:t>
            </a:r>
            <a:endParaRPr lang="es-CO" dirty="0"/>
          </a:p>
        </p:txBody>
      </p:sp>
      <p:sp>
        <p:nvSpPr>
          <p:cNvPr id="25" name="Rectángulo 24"/>
          <p:cNvSpPr/>
          <p:nvPr/>
        </p:nvSpPr>
        <p:spPr>
          <a:xfrm>
            <a:off x="8495071" y="2866103"/>
            <a:ext cx="668594" cy="66859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Lib</a:t>
            </a:r>
            <a:r>
              <a:rPr lang="es-ES" dirty="0" smtClean="0"/>
              <a:t> D</a:t>
            </a:r>
            <a:endParaRPr lang="es-CO" dirty="0"/>
          </a:p>
        </p:txBody>
      </p:sp>
      <p:sp>
        <p:nvSpPr>
          <p:cNvPr id="27" name="Rectángulo 26"/>
          <p:cNvSpPr/>
          <p:nvPr/>
        </p:nvSpPr>
        <p:spPr>
          <a:xfrm>
            <a:off x="9596284" y="2866103"/>
            <a:ext cx="668594" cy="66859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Lib</a:t>
            </a:r>
            <a:r>
              <a:rPr lang="es-ES" dirty="0" smtClean="0"/>
              <a:t> 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10697497" y="2866103"/>
            <a:ext cx="668594" cy="66859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Lib</a:t>
            </a:r>
            <a:r>
              <a:rPr lang="es-ES" dirty="0" smtClean="0"/>
              <a:t> F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7875639" y="1845734"/>
            <a:ext cx="668594" cy="66859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Lib</a:t>
            </a:r>
            <a:r>
              <a:rPr lang="es-ES" dirty="0" smtClean="0"/>
              <a:t> A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10171472" y="1845734"/>
            <a:ext cx="668594" cy="66859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Lib</a:t>
            </a:r>
            <a:r>
              <a:rPr lang="es-ES" dirty="0" smtClean="0"/>
              <a:t> B</a:t>
            </a:r>
            <a:endParaRPr lang="es-CO" dirty="0"/>
          </a:p>
        </p:txBody>
      </p:sp>
      <p:cxnSp>
        <p:nvCxnSpPr>
          <p:cNvPr id="33" name="Conector angular 32"/>
          <p:cNvCxnSpPr>
            <a:stCxn id="30" idx="2"/>
            <a:endCxn id="24" idx="0"/>
          </p:cNvCxnSpPr>
          <p:nvPr/>
        </p:nvCxnSpPr>
        <p:spPr>
          <a:xfrm rot="5400000">
            <a:off x="7790701" y="2446867"/>
            <a:ext cx="351775" cy="48669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r 33"/>
          <p:cNvCxnSpPr>
            <a:stCxn id="30" idx="2"/>
            <a:endCxn id="25" idx="0"/>
          </p:cNvCxnSpPr>
          <p:nvPr/>
        </p:nvCxnSpPr>
        <p:spPr>
          <a:xfrm rot="16200000" flipH="1">
            <a:off x="8343765" y="2380499"/>
            <a:ext cx="351775" cy="6194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angular 36"/>
          <p:cNvCxnSpPr>
            <a:stCxn id="31" idx="2"/>
            <a:endCxn id="27" idx="0"/>
          </p:cNvCxnSpPr>
          <p:nvPr/>
        </p:nvCxnSpPr>
        <p:spPr>
          <a:xfrm rot="5400000">
            <a:off x="10042288" y="2402621"/>
            <a:ext cx="351775" cy="5751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r 39"/>
          <p:cNvCxnSpPr>
            <a:stCxn id="31" idx="2"/>
            <a:endCxn id="28" idx="0"/>
          </p:cNvCxnSpPr>
          <p:nvPr/>
        </p:nvCxnSpPr>
        <p:spPr>
          <a:xfrm rot="16200000" flipH="1">
            <a:off x="10592894" y="2427202"/>
            <a:ext cx="351775" cy="5260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r 40"/>
          <p:cNvCxnSpPr>
            <a:stCxn id="24" idx="2"/>
            <a:endCxn id="23" idx="0"/>
          </p:cNvCxnSpPr>
          <p:nvPr/>
        </p:nvCxnSpPr>
        <p:spPr>
          <a:xfrm rot="16200000" flipH="1">
            <a:off x="8390468" y="2867468"/>
            <a:ext cx="351775" cy="16862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angular 41"/>
          <p:cNvCxnSpPr>
            <a:stCxn id="25" idx="2"/>
            <a:endCxn id="23" idx="0"/>
          </p:cNvCxnSpPr>
          <p:nvPr/>
        </p:nvCxnSpPr>
        <p:spPr>
          <a:xfrm rot="16200000" flipH="1">
            <a:off x="8943532" y="3420532"/>
            <a:ext cx="351775" cy="58010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angular 42"/>
          <p:cNvCxnSpPr>
            <a:stCxn id="27" idx="2"/>
            <a:endCxn id="23" idx="0"/>
          </p:cNvCxnSpPr>
          <p:nvPr/>
        </p:nvCxnSpPr>
        <p:spPr>
          <a:xfrm rot="5400000">
            <a:off x="9494139" y="3450029"/>
            <a:ext cx="351775" cy="5211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r 43"/>
          <p:cNvCxnSpPr>
            <a:stCxn id="28" idx="2"/>
            <a:endCxn id="23" idx="0"/>
          </p:cNvCxnSpPr>
          <p:nvPr/>
        </p:nvCxnSpPr>
        <p:spPr>
          <a:xfrm rot="5400000">
            <a:off x="10044746" y="2899423"/>
            <a:ext cx="351775" cy="162232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44"/>
          <p:cNvSpPr/>
          <p:nvPr/>
        </p:nvSpPr>
        <p:spPr>
          <a:xfrm>
            <a:off x="7354529" y="4919078"/>
            <a:ext cx="1140542" cy="825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Mi programa</a:t>
            </a:r>
            <a:endParaRPr lang="es-CO" dirty="0"/>
          </a:p>
        </p:txBody>
      </p:sp>
      <p:sp>
        <p:nvSpPr>
          <p:cNvPr id="46" name="Rectángulo 45"/>
          <p:cNvSpPr/>
          <p:nvPr/>
        </p:nvSpPr>
        <p:spPr>
          <a:xfrm>
            <a:off x="8991600" y="5071367"/>
            <a:ext cx="835742" cy="521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Maven</a:t>
            </a:r>
            <a:endParaRPr lang="es-CO" dirty="0"/>
          </a:p>
        </p:txBody>
      </p:sp>
      <p:cxnSp>
        <p:nvCxnSpPr>
          <p:cNvPr id="47" name="Conector recto de flecha 46"/>
          <p:cNvCxnSpPr>
            <a:stCxn id="23" idx="2"/>
            <a:endCxn id="46" idx="0"/>
          </p:cNvCxnSpPr>
          <p:nvPr/>
        </p:nvCxnSpPr>
        <p:spPr>
          <a:xfrm>
            <a:off x="9409471" y="4555066"/>
            <a:ext cx="0" cy="516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>
            <a:stCxn id="46" idx="1"/>
            <a:endCxn id="45" idx="3"/>
          </p:cNvCxnSpPr>
          <p:nvPr/>
        </p:nvCxnSpPr>
        <p:spPr>
          <a:xfrm flipH="1">
            <a:off x="8495071" y="5332032"/>
            <a:ext cx="4965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53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Multicast</a:t>
            </a:r>
            <a:r>
              <a:rPr lang="es-ES" dirty="0"/>
              <a:t> Sockets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Datagram</a:t>
            </a:r>
            <a:r>
              <a:rPr lang="es-ES" dirty="0"/>
              <a:t> </a:t>
            </a:r>
            <a:r>
              <a:rPr lang="es-ES" dirty="0" err="1"/>
              <a:t>Protocol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077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Grupos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3730359" cy="4023360"/>
          </a:xfrm>
        </p:spPr>
        <p:txBody>
          <a:bodyPr/>
          <a:lstStyle/>
          <a:p>
            <a:r>
              <a:rPr lang="es-ES" dirty="0"/>
              <a:t>Los grupos </a:t>
            </a:r>
            <a:r>
              <a:rPr lang="es-ES" dirty="0" err="1"/>
              <a:t>multicast</a:t>
            </a:r>
            <a:r>
              <a:rPr lang="es-ES" dirty="0"/>
              <a:t> UDP corresponden a direcciones de la 224.0.0.0 a la 239.255.255.255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541037" y="513929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Para recibir mensajes de un grupo, el PC se debe suscribir</a:t>
            </a:r>
          </a:p>
          <a:p>
            <a:endParaRPr lang="es-ES" dirty="0" smtClean="0"/>
          </a:p>
          <a:p>
            <a:r>
              <a:rPr lang="es-ES" dirty="0" smtClean="0"/>
              <a:t>Se </a:t>
            </a:r>
            <a:r>
              <a:rPr lang="es-ES" dirty="0"/>
              <a:t>pueden enviar mensajes a un grupo sin estar suscrito</a:t>
            </a:r>
          </a:p>
          <a:p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021117" y="2800222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 C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020783" y="538932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 D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6779187" y="538932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 B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6779186" y="2800222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 A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4608948" y="4162863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 E</a:t>
            </a:r>
            <a:endParaRPr lang="es-CO" dirty="0"/>
          </a:p>
        </p:txBody>
      </p:sp>
      <p:cxnSp>
        <p:nvCxnSpPr>
          <p:cNvPr id="25" name="Conector recto de flecha 24"/>
          <p:cNvCxnSpPr>
            <a:stCxn id="20" idx="2"/>
          </p:cNvCxnSpPr>
          <p:nvPr/>
        </p:nvCxnSpPr>
        <p:spPr>
          <a:xfrm>
            <a:off x="7467393" y="3457056"/>
            <a:ext cx="324312" cy="6445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endCxn id="16" idx="2"/>
          </p:cNvCxnSpPr>
          <p:nvPr/>
        </p:nvCxnSpPr>
        <p:spPr>
          <a:xfrm flipV="1">
            <a:off x="9350477" y="3457056"/>
            <a:ext cx="358847" cy="7058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17" idx="0"/>
          </p:cNvCxnSpPr>
          <p:nvPr/>
        </p:nvCxnSpPr>
        <p:spPr>
          <a:xfrm flipH="1" flipV="1">
            <a:off x="9350477" y="4819697"/>
            <a:ext cx="358513" cy="5696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endCxn id="19" idx="0"/>
          </p:cNvCxnSpPr>
          <p:nvPr/>
        </p:nvCxnSpPr>
        <p:spPr>
          <a:xfrm flipH="1">
            <a:off x="7467394" y="4819697"/>
            <a:ext cx="324311" cy="5696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7791705" y="4162863"/>
            <a:ext cx="1558772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Router</a:t>
            </a:r>
            <a:endParaRPr lang="es-CO" dirty="0"/>
          </a:p>
        </p:txBody>
      </p:sp>
      <p:cxnSp>
        <p:nvCxnSpPr>
          <p:cNvPr id="34" name="Conector recto de flecha 33"/>
          <p:cNvCxnSpPr>
            <a:stCxn id="33" idx="1"/>
            <a:endCxn id="21" idx="3"/>
          </p:cNvCxnSpPr>
          <p:nvPr/>
        </p:nvCxnSpPr>
        <p:spPr>
          <a:xfrm flipH="1">
            <a:off x="5985361" y="4491280"/>
            <a:ext cx="18063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02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Grupos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Virtualmente se puede ver como una dirección IP común a todos en la que el mensaje que se envía llega todos los integrantes del grupo</a:t>
            </a:r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9021117" y="2800222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 C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9020783" y="538932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 D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779187" y="538932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 B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6779186" y="2800222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 A</a:t>
            </a:r>
            <a:endParaRPr lang="es-CO" dirty="0"/>
          </a:p>
        </p:txBody>
      </p:sp>
      <p:sp>
        <p:nvSpPr>
          <p:cNvPr id="29" name="Rectángulo 28"/>
          <p:cNvSpPr/>
          <p:nvPr/>
        </p:nvSpPr>
        <p:spPr>
          <a:xfrm>
            <a:off x="3015037" y="4101638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 E</a:t>
            </a:r>
            <a:endParaRPr lang="es-CO" dirty="0"/>
          </a:p>
        </p:txBody>
      </p:sp>
      <p:cxnSp>
        <p:nvCxnSpPr>
          <p:cNvPr id="26" name="Conector recto de flecha 25"/>
          <p:cNvCxnSpPr>
            <a:stCxn id="29" idx="3"/>
            <a:endCxn id="7" idx="2"/>
          </p:cNvCxnSpPr>
          <p:nvPr/>
        </p:nvCxnSpPr>
        <p:spPr>
          <a:xfrm>
            <a:off x="4391450" y="4430055"/>
            <a:ext cx="3400255" cy="182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7791705" y="3691173"/>
            <a:ext cx="1514168" cy="15141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GRUPO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1" name="Conector recto de flecha 10"/>
          <p:cNvCxnSpPr>
            <a:stCxn id="28" idx="2"/>
            <a:endCxn id="7" idx="1"/>
          </p:cNvCxnSpPr>
          <p:nvPr/>
        </p:nvCxnSpPr>
        <p:spPr>
          <a:xfrm>
            <a:off x="7467393" y="3457056"/>
            <a:ext cx="546057" cy="455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7" idx="7"/>
            <a:endCxn id="4" idx="2"/>
          </p:cNvCxnSpPr>
          <p:nvPr/>
        </p:nvCxnSpPr>
        <p:spPr>
          <a:xfrm flipV="1">
            <a:off x="9084128" y="3457056"/>
            <a:ext cx="625196" cy="455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6" idx="0"/>
            <a:endCxn id="7" idx="5"/>
          </p:cNvCxnSpPr>
          <p:nvPr/>
        </p:nvCxnSpPr>
        <p:spPr>
          <a:xfrm flipH="1" flipV="1">
            <a:off x="9084128" y="4983596"/>
            <a:ext cx="624862" cy="4057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7" idx="3"/>
            <a:endCxn id="8" idx="0"/>
          </p:cNvCxnSpPr>
          <p:nvPr/>
        </p:nvCxnSpPr>
        <p:spPr>
          <a:xfrm flipH="1">
            <a:off x="7467394" y="4983596"/>
            <a:ext cx="546056" cy="4057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Distribución de carga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puede usar el </a:t>
            </a:r>
            <a:r>
              <a:rPr lang="es-ES" dirty="0" err="1" smtClean="0"/>
              <a:t>multicast</a:t>
            </a:r>
            <a:r>
              <a:rPr lang="es-ES" dirty="0" smtClean="0"/>
              <a:t> para </a:t>
            </a:r>
            <a:r>
              <a:rPr lang="es-ES" dirty="0" err="1" smtClean="0"/>
              <a:t>distrubir</a:t>
            </a:r>
            <a:r>
              <a:rPr lang="es-ES" dirty="0" smtClean="0"/>
              <a:t> la carga de procesamiento para una tarea en específico. Por ejemplo el DNS puede estar en varios computadores</a:t>
            </a:r>
            <a:endParaRPr lang="es-ES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9021117" y="2800222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 C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9020783" y="538932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 D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779187" y="538932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 B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6779186" y="2800222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 A</a:t>
            </a:r>
            <a:endParaRPr lang="es-CO" dirty="0"/>
          </a:p>
        </p:txBody>
      </p:sp>
      <p:sp>
        <p:nvSpPr>
          <p:cNvPr id="29" name="Rectángulo 28"/>
          <p:cNvSpPr/>
          <p:nvPr/>
        </p:nvSpPr>
        <p:spPr>
          <a:xfrm>
            <a:off x="3015037" y="4101638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 E</a:t>
            </a:r>
            <a:endParaRPr lang="es-CO" dirty="0"/>
          </a:p>
        </p:txBody>
      </p:sp>
      <p:cxnSp>
        <p:nvCxnSpPr>
          <p:cNvPr id="26" name="Conector recto de flecha 25"/>
          <p:cNvCxnSpPr>
            <a:stCxn id="29" idx="3"/>
            <a:endCxn id="7" idx="2"/>
          </p:cNvCxnSpPr>
          <p:nvPr/>
        </p:nvCxnSpPr>
        <p:spPr>
          <a:xfrm>
            <a:off x="4391450" y="4430055"/>
            <a:ext cx="3400255" cy="182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7791705" y="3691173"/>
            <a:ext cx="1514168" cy="15141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GRUPO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1" name="Conector recto de flecha 10"/>
          <p:cNvCxnSpPr>
            <a:stCxn id="28" idx="2"/>
            <a:endCxn id="7" idx="1"/>
          </p:cNvCxnSpPr>
          <p:nvPr/>
        </p:nvCxnSpPr>
        <p:spPr>
          <a:xfrm>
            <a:off x="7467393" y="3457056"/>
            <a:ext cx="546057" cy="455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7" idx="7"/>
            <a:endCxn id="4" idx="2"/>
          </p:cNvCxnSpPr>
          <p:nvPr/>
        </p:nvCxnSpPr>
        <p:spPr>
          <a:xfrm flipV="1">
            <a:off x="9084128" y="3457056"/>
            <a:ext cx="625196" cy="455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6" idx="0"/>
            <a:endCxn id="7" idx="5"/>
          </p:cNvCxnSpPr>
          <p:nvPr/>
        </p:nvCxnSpPr>
        <p:spPr>
          <a:xfrm flipH="1" flipV="1">
            <a:off x="9084128" y="4983596"/>
            <a:ext cx="624862" cy="4057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7" idx="3"/>
            <a:endCxn id="8" idx="0"/>
          </p:cNvCxnSpPr>
          <p:nvPr/>
        </p:nvCxnSpPr>
        <p:spPr>
          <a:xfrm flipH="1">
            <a:off x="7467394" y="4983596"/>
            <a:ext cx="546056" cy="4057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45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Distribuya la carga de calcular el promedio usando </a:t>
            </a:r>
            <a:r>
              <a:rPr lang="es-ES" dirty="0" err="1" smtClean="0"/>
              <a:t>Multicast</a:t>
            </a:r>
            <a:r>
              <a:rPr lang="es-ES" dirty="0" smtClean="0"/>
              <a:t> UDP</a:t>
            </a:r>
            <a:endParaRPr lang="es-ES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9021117" y="2800222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 C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9020783" y="538932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 D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779187" y="538932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 B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6779186" y="2800222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 A</a:t>
            </a:r>
            <a:endParaRPr lang="es-CO" dirty="0"/>
          </a:p>
        </p:txBody>
      </p:sp>
      <p:sp>
        <p:nvSpPr>
          <p:cNvPr id="29" name="Rectángulo 28"/>
          <p:cNvSpPr/>
          <p:nvPr/>
        </p:nvSpPr>
        <p:spPr>
          <a:xfrm>
            <a:off x="3015037" y="4101638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 E</a:t>
            </a:r>
            <a:endParaRPr lang="es-CO" dirty="0"/>
          </a:p>
        </p:txBody>
      </p:sp>
      <p:cxnSp>
        <p:nvCxnSpPr>
          <p:cNvPr id="26" name="Conector recto de flecha 25"/>
          <p:cNvCxnSpPr>
            <a:stCxn id="29" idx="3"/>
            <a:endCxn id="7" idx="2"/>
          </p:cNvCxnSpPr>
          <p:nvPr/>
        </p:nvCxnSpPr>
        <p:spPr>
          <a:xfrm>
            <a:off x="4391450" y="4430055"/>
            <a:ext cx="3400255" cy="182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7791705" y="3691173"/>
            <a:ext cx="1514168" cy="15141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GRUPO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1" name="Conector recto de flecha 10"/>
          <p:cNvCxnSpPr>
            <a:stCxn id="28" idx="2"/>
            <a:endCxn id="7" idx="1"/>
          </p:cNvCxnSpPr>
          <p:nvPr/>
        </p:nvCxnSpPr>
        <p:spPr>
          <a:xfrm>
            <a:off x="7467393" y="3457056"/>
            <a:ext cx="546057" cy="455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7" idx="7"/>
            <a:endCxn id="4" idx="2"/>
          </p:cNvCxnSpPr>
          <p:nvPr/>
        </p:nvCxnSpPr>
        <p:spPr>
          <a:xfrm flipV="1">
            <a:off x="9084128" y="3457056"/>
            <a:ext cx="625196" cy="455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6" idx="0"/>
            <a:endCxn id="7" idx="5"/>
          </p:cNvCxnSpPr>
          <p:nvPr/>
        </p:nvCxnSpPr>
        <p:spPr>
          <a:xfrm flipH="1" flipV="1">
            <a:off x="9084128" y="4983596"/>
            <a:ext cx="624862" cy="4057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7" idx="3"/>
            <a:endCxn id="8" idx="0"/>
          </p:cNvCxnSpPr>
          <p:nvPr/>
        </p:nvCxnSpPr>
        <p:spPr>
          <a:xfrm flipH="1">
            <a:off x="7467394" y="4983596"/>
            <a:ext cx="546056" cy="4057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11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12250</TotalTime>
  <Words>1532</Words>
  <Application>Microsoft Office PowerPoint</Application>
  <PresentationFormat>Panorámica</PresentationFormat>
  <Paragraphs>341</Paragraphs>
  <Slides>28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Calibri</vt:lpstr>
      <vt:lpstr>Calibri Light</vt:lpstr>
      <vt:lpstr>Consolas</vt:lpstr>
      <vt:lpstr>Retrospección</vt:lpstr>
      <vt:lpstr>Semana 9</vt:lpstr>
      <vt:lpstr>Maven</vt:lpstr>
      <vt:lpstr>Maven</vt:lpstr>
      <vt:lpstr>Maven</vt:lpstr>
      <vt:lpstr>Multicast Sockets</vt:lpstr>
      <vt:lpstr>Grupos</vt:lpstr>
      <vt:lpstr>Grupos</vt:lpstr>
      <vt:lpstr>Distribución de carga</vt:lpstr>
      <vt:lpstr>Ejercicio</vt:lpstr>
      <vt:lpstr>Bases de datos relacionales</vt:lpstr>
      <vt:lpstr>Bases de datos relacionales</vt:lpstr>
      <vt:lpstr>Bases de datos relacionales</vt:lpstr>
      <vt:lpstr>Bases de datos relacionales</vt:lpstr>
      <vt:lpstr>Bases de datos relacionales</vt:lpstr>
      <vt:lpstr>Bases de datos relacionales</vt:lpstr>
      <vt:lpstr>SQL (Structured Query Language)</vt:lpstr>
      <vt:lpstr>SQL (Structured Query Language)</vt:lpstr>
      <vt:lpstr>SQL (Structured Query Language)</vt:lpstr>
      <vt:lpstr>TIPOS DE DATOS</vt:lpstr>
      <vt:lpstr>Ejercicio 1. Introducción</vt:lpstr>
      <vt:lpstr>Ejercicio 1. Introducción</vt:lpstr>
      <vt:lpstr>RELACIÓN ENTRE TABLAS</vt:lpstr>
      <vt:lpstr>Relaciones entre tablas</vt:lpstr>
      <vt:lpstr>Relaciones entre tablas</vt:lpstr>
      <vt:lpstr>Relaciones entre tablas</vt:lpstr>
      <vt:lpstr>Ejercicio</vt:lpstr>
      <vt:lpstr>Ejercicio</vt:lpstr>
      <vt:lpstr>Ejercicio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Rﭑηcφη</cp:lastModifiedBy>
  <cp:revision>137</cp:revision>
  <dcterms:created xsi:type="dcterms:W3CDTF">2019-02-03T15:35:16Z</dcterms:created>
  <dcterms:modified xsi:type="dcterms:W3CDTF">2020-03-23T18:04:46Z</dcterms:modified>
</cp:coreProperties>
</file>