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313" r:id="rId3"/>
    <p:sldId id="322" r:id="rId4"/>
    <p:sldId id="324" r:id="rId5"/>
    <p:sldId id="325" r:id="rId6"/>
    <p:sldId id="328" r:id="rId7"/>
    <p:sldId id="327" r:id="rId8"/>
    <p:sldId id="329" r:id="rId9"/>
    <p:sldId id="330" r:id="rId10"/>
    <p:sldId id="33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1173C-B818-410B-8194-4190A579F9A3}" v="215" dt="2020-02-23T22:22:01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26/02/2020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6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4. Diseñe la ventana de chat en el cliente, de modo que pueda alojar el chat comunitario desarrollado en clase, y un modo de </a:t>
            </a:r>
            <a:r>
              <a:rPr lang="es-ES" b="1" i="1" dirty="0" err="1" smtClean="0"/>
              <a:t>inbox</a:t>
            </a:r>
            <a:r>
              <a:rPr lang="es-ES" b="1" i="1" dirty="0" smtClean="0"/>
              <a:t>. </a:t>
            </a:r>
            <a:r>
              <a:rPr lang="es-ES" dirty="0" smtClean="0"/>
              <a:t>(1 punto)</a:t>
            </a:r>
          </a:p>
          <a:p>
            <a:pPr marL="0" indent="0">
              <a:buNone/>
            </a:pPr>
            <a:endParaRPr lang="es-ES" dirty="0" smtClean="0">
              <a:cs typeface="Calibri" panose="020F0502020204030204"/>
            </a:endParaRPr>
          </a:p>
          <a:p>
            <a:pPr marL="0" indent="0">
              <a:buNone/>
            </a:pPr>
            <a:r>
              <a:rPr lang="es-ES" dirty="0" smtClean="0">
                <a:cs typeface="Calibri" panose="020F0502020204030204"/>
              </a:rPr>
              <a:t>5. Para </a:t>
            </a:r>
            <a:r>
              <a:rPr lang="es-ES" dirty="0">
                <a:cs typeface="Calibri" panose="020F0502020204030204"/>
              </a:rPr>
              <a:t>esto, </a:t>
            </a:r>
            <a:r>
              <a:rPr lang="es-ES" dirty="0" smtClean="0">
                <a:cs typeface="Calibri" panose="020F0502020204030204"/>
              </a:rPr>
              <a:t>haga las modificaciones necesarias de modo que el </a:t>
            </a:r>
            <a:r>
              <a:rPr lang="es-ES" b="1" i="1" dirty="0" smtClean="0">
                <a:cs typeface="Calibri" panose="020F0502020204030204"/>
              </a:rPr>
              <a:t>usuario pueda seleccionar la persona con la que quiere chatear. </a:t>
            </a:r>
            <a:r>
              <a:rPr lang="es-ES" dirty="0" smtClean="0">
                <a:cs typeface="Calibri" panose="020F0502020204030204"/>
              </a:rPr>
              <a:t>(1 punto)</a:t>
            </a:r>
            <a:endParaRPr lang="es-ES" dirty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6. Cree </a:t>
            </a:r>
            <a:r>
              <a:rPr lang="es-ES" dirty="0"/>
              <a:t>o reestructure un modelo para soportar la funcionalidad de </a:t>
            </a:r>
            <a:r>
              <a:rPr lang="es-ES" b="1" i="1" dirty="0" err="1" smtClean="0"/>
              <a:t>inbox</a:t>
            </a:r>
            <a:r>
              <a:rPr lang="es-ES" b="1" i="1" smtClean="0"/>
              <a:t>. </a:t>
            </a:r>
            <a:r>
              <a:rPr lang="es-ES" dirty="0" smtClean="0"/>
              <a:t>(0.5 puntos)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Consejo: Use la misma clase </a:t>
            </a:r>
            <a:r>
              <a:rPr lang="es-ES" dirty="0" err="1" smtClean="0"/>
              <a:t>ChatWindow</a:t>
            </a:r>
            <a:r>
              <a:rPr lang="es-ES" dirty="0" smtClean="0"/>
              <a:t> para poder añadir la funcionalidad de </a:t>
            </a:r>
            <a:r>
              <a:rPr lang="es-ES" b="1" i="1" dirty="0" err="1" smtClean="0"/>
              <a:t>inbox</a:t>
            </a:r>
            <a:r>
              <a:rPr lang="es-ES" dirty="0" smtClean="0"/>
              <a:t>, no requiere que agregue otra ventana</a:t>
            </a:r>
            <a:endParaRPr lang="es-ES" b="1" i="1" dirty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8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48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/>
              <a:t>¿Necesitamos un único </a:t>
            </a:r>
            <a:r>
              <a:rPr lang="es-ES" b="1" dirty="0" err="1"/>
              <a:t>OutputStream</a:t>
            </a:r>
            <a:r>
              <a:rPr lang="es-ES" b="1" dirty="0"/>
              <a:t>?</a:t>
            </a:r>
          </a:p>
          <a:p>
            <a:r>
              <a:rPr lang="es-ES" dirty="0"/>
              <a:t>R. Necesitamos todos los </a:t>
            </a:r>
            <a:r>
              <a:rPr lang="es-ES" dirty="0" err="1"/>
              <a:t>OutputStream</a:t>
            </a:r>
            <a:r>
              <a:rPr lang="es-ES" dirty="0"/>
              <a:t> de todas las conexiones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Thread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167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Worker</a:t>
            </a:r>
            <a:r>
              <a:rPr lang="es-ES" dirty="0"/>
              <a:t> </a:t>
            </a:r>
            <a:r>
              <a:rPr lang="es-ES" dirty="0" err="1"/>
              <a:t>Threads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7256206" y="2016154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7181278" y="2097983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7098297" y="2179812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7015316" y="2258690"/>
            <a:ext cx="2322871" cy="8062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TCP </a:t>
            </a:r>
            <a:r>
              <a:rPr lang="es-ES" dirty="0" err="1"/>
              <a:t>Multihilo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b="1" dirty="0"/>
              <a:t>¿Necesitamos un único </a:t>
            </a:r>
            <a:r>
              <a:rPr lang="es-ES" b="1" dirty="0" err="1"/>
              <a:t>OutputStream</a:t>
            </a:r>
            <a:r>
              <a:rPr lang="es-ES" b="1" dirty="0"/>
              <a:t>?</a:t>
            </a:r>
          </a:p>
          <a:p>
            <a:r>
              <a:rPr lang="es-ES" dirty="0"/>
              <a:t>R. Necesitamos todos los </a:t>
            </a:r>
            <a:r>
              <a:rPr lang="es-ES" dirty="0" err="1"/>
              <a:t>OutputStream</a:t>
            </a:r>
            <a:r>
              <a:rPr lang="es-ES" dirty="0"/>
              <a:t> de todas las conexiones</a:t>
            </a:r>
          </a:p>
          <a:p>
            <a:endParaRPr lang="es-ES" dirty="0"/>
          </a:p>
          <a:p>
            <a:r>
              <a:rPr lang="es-ES" b="1" dirty="0"/>
              <a:t>¿Qué hacemos con los </a:t>
            </a:r>
            <a:r>
              <a:rPr lang="es-ES" b="1" dirty="0" err="1"/>
              <a:t>listeners</a:t>
            </a:r>
            <a:r>
              <a:rPr lang="es-ES" b="1" dirty="0"/>
              <a:t>?</a:t>
            </a:r>
          </a:p>
          <a:p>
            <a:r>
              <a:rPr lang="es-ES" dirty="0"/>
              <a:t>R. Necesitamos un único pool de observadores que residen en </a:t>
            </a:r>
            <a:r>
              <a:rPr lang="es-ES" dirty="0" err="1"/>
              <a:t>TCPConnection</a:t>
            </a:r>
            <a:r>
              <a:rPr lang="es-ES" dirty="0"/>
              <a:t>. Ése único pool debe ser referenciado en todas las </a:t>
            </a:r>
            <a:r>
              <a:rPr lang="es-ES" i="1" dirty="0" err="1"/>
              <a:t>Connection</a:t>
            </a:r>
            <a:r>
              <a:rPr lang="es-ES" dirty="0"/>
              <a:t> y en todos los </a:t>
            </a:r>
            <a:r>
              <a:rPr lang="es-ES" i="1" dirty="0"/>
              <a:t>Receptor</a:t>
            </a:r>
            <a:r>
              <a:rPr lang="es-ES" dirty="0"/>
              <a:t>.</a:t>
            </a:r>
            <a:endParaRPr lang="es-ES" i="1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7015316" y="3359240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7377288" y="2584410"/>
            <a:ext cx="733687" cy="340735"/>
          </a:xfrm>
          <a:prstGeom prst="rect">
            <a:avLst/>
          </a:prstGeom>
          <a:solidFill>
            <a:srgbClr val="1CAD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6" name="Rectángulo 5"/>
          <p:cNvSpPr/>
          <p:nvPr/>
        </p:nvSpPr>
        <p:spPr>
          <a:xfrm>
            <a:off x="8259733" y="2584410"/>
            <a:ext cx="733687" cy="340735"/>
          </a:xfrm>
          <a:prstGeom prst="rect">
            <a:avLst/>
          </a:prstGeom>
          <a:solidFill>
            <a:srgbClr val="7F7F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7773628" y="5049944"/>
            <a:ext cx="806245" cy="806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8" name="Conector recto de flecha 7"/>
          <p:cNvCxnSpPr>
            <a:stCxn id="7" idx="0"/>
            <a:endCxn id="4" idx="2"/>
          </p:cNvCxnSpPr>
          <p:nvPr/>
        </p:nvCxnSpPr>
        <p:spPr>
          <a:xfrm flipV="1">
            <a:off x="8176751" y="4165485"/>
            <a:ext cx="1" cy="8844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761955" y="5498995"/>
            <a:ext cx="285900" cy="285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9761955" y="5115376"/>
            <a:ext cx="285900" cy="2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10070196" y="5031944"/>
            <a:ext cx="1883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Clases observadas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10070196" y="5457279"/>
            <a:ext cx="208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Clases observadoras</a:t>
            </a:r>
            <a:endParaRPr lang="es-CO" dirty="0"/>
          </a:p>
        </p:txBody>
      </p:sp>
      <p:cxnSp>
        <p:nvCxnSpPr>
          <p:cNvPr id="15" name="Conector recto de flecha 14"/>
          <p:cNvCxnSpPr>
            <a:stCxn id="4" idx="0"/>
            <a:endCxn id="14" idx="2"/>
          </p:cNvCxnSpPr>
          <p:nvPr/>
        </p:nvCxnSpPr>
        <p:spPr>
          <a:xfrm flipV="1">
            <a:off x="8176752" y="3064935"/>
            <a:ext cx="0" cy="2943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192.168.0.2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192.168.0.3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192.168.0.4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192.168.0.5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7412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7055462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AAEF0123</a:t>
            </a:r>
            <a:endParaRPr lang="es-CO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8251893" y="2011743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AAEF0115</a:t>
            </a:r>
            <a:endParaRPr lang="es-CO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17385" y="2000619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AAEF0129</a:t>
            </a:r>
            <a:endParaRPr lang="es-CO" sz="14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626134" y="2016230"/>
            <a:ext cx="1074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ABEF0123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63525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r>
              <a:rPr lang="es-ES" i="1" dirty="0"/>
              <a:t>3. En cualquiera de los dos casos, el mensaje se pasa de un usuario a otro a través de mismo manager de conexión (</a:t>
            </a:r>
            <a:r>
              <a:rPr lang="es-ES" i="1" dirty="0" err="1"/>
              <a:t>TCPConnection</a:t>
            </a:r>
            <a:r>
              <a:rPr lang="es-ES" i="1" dirty="0"/>
              <a:t>).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8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Enrutamiento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677146" cy="4023360"/>
          </a:xfrm>
        </p:spPr>
        <p:txBody>
          <a:bodyPr>
            <a:normAutofit/>
          </a:bodyPr>
          <a:lstStyle/>
          <a:p>
            <a:r>
              <a:rPr lang="es-ES" dirty="0"/>
              <a:t>Necesitamos identificar a cada uno de los componentes de la red.</a:t>
            </a:r>
          </a:p>
          <a:p>
            <a:r>
              <a:rPr lang="es-ES" i="1" dirty="0"/>
              <a:t>1. Por dirección IP. Ya que todos los componentes conocen su propio identificador y la dirección queda apuntada en el socket.</a:t>
            </a:r>
          </a:p>
          <a:p>
            <a:r>
              <a:rPr lang="es-ES" i="1" dirty="0"/>
              <a:t>2. Por la creación de un ID. Podemos usar los UUID de los lenguajes de programación para este fin.</a:t>
            </a:r>
          </a:p>
          <a:p>
            <a:r>
              <a:rPr lang="es-ES" i="1" dirty="0"/>
              <a:t>3. En cualquiera de los dos casos, el mensaje se pasa de un usuario a otro a través de mismo manager de conexión (</a:t>
            </a:r>
            <a:r>
              <a:rPr lang="es-ES" i="1" dirty="0" err="1"/>
              <a:t>TCPConnection</a:t>
            </a:r>
            <a:r>
              <a:rPr lang="es-ES" i="1" dirty="0"/>
              <a:t>).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1060450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165262" y="3908917"/>
            <a:ext cx="2322871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TCPConnection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1078587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27" name="Rectángulo 26"/>
          <p:cNvSpPr/>
          <p:nvPr/>
        </p:nvSpPr>
        <p:spPr>
          <a:xfrm>
            <a:off x="1078587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28" name="Rectángulo 27"/>
          <p:cNvSpPr/>
          <p:nvPr/>
        </p:nvSpPr>
        <p:spPr>
          <a:xfrm>
            <a:off x="8913643" y="5258055"/>
            <a:ext cx="806245" cy="80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Main</a:t>
            </a:r>
            <a:endParaRPr lang="es-CO" dirty="0"/>
          </a:p>
        </p:txBody>
      </p:sp>
      <p:cxnSp>
        <p:nvCxnSpPr>
          <p:cNvPr id="29" name="Conector recto de flecha 28"/>
          <p:cNvCxnSpPr>
            <a:stCxn id="28" idx="0"/>
            <a:endCxn id="22" idx="2"/>
          </p:cNvCxnSpPr>
          <p:nvPr/>
        </p:nvCxnSpPr>
        <p:spPr>
          <a:xfrm flipV="1">
            <a:off x="9316766" y="4715162"/>
            <a:ext cx="9932" cy="5428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endCxn id="21" idx="2"/>
          </p:cNvCxnSpPr>
          <p:nvPr/>
        </p:nvCxnSpPr>
        <p:spPr>
          <a:xfrm flipV="1">
            <a:off x="10070196" y="3437633"/>
            <a:ext cx="1082526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941738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59875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2" name="Rectángulo 41"/>
          <p:cNvSpPr/>
          <p:nvPr/>
        </p:nvSpPr>
        <p:spPr>
          <a:xfrm>
            <a:off x="9598757" y="2996838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3" name="Rectángulo 42"/>
          <p:cNvSpPr/>
          <p:nvPr/>
        </p:nvSpPr>
        <p:spPr>
          <a:xfrm>
            <a:off x="823026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8411638" y="2619357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5" name="Rectángulo 44"/>
          <p:cNvSpPr/>
          <p:nvPr/>
        </p:nvSpPr>
        <p:spPr>
          <a:xfrm>
            <a:off x="841163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sp>
        <p:nvSpPr>
          <p:cNvPr id="46" name="Rectángulo 45"/>
          <p:cNvSpPr/>
          <p:nvPr/>
        </p:nvSpPr>
        <p:spPr>
          <a:xfrm>
            <a:off x="7043145" y="2326769"/>
            <a:ext cx="1096433" cy="11108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Connection</a:t>
            </a:r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7224518" y="2619357"/>
            <a:ext cx="733687" cy="34073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Receptor</a:t>
            </a:r>
            <a:endParaRPr lang="es-CO" sz="1100" dirty="0"/>
          </a:p>
        </p:txBody>
      </p:sp>
      <p:sp>
        <p:nvSpPr>
          <p:cNvPr id="48" name="Rectángulo 47"/>
          <p:cNvSpPr/>
          <p:nvPr/>
        </p:nvSpPr>
        <p:spPr>
          <a:xfrm>
            <a:off x="7224517" y="2996838"/>
            <a:ext cx="733687" cy="34073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Emisor</a:t>
            </a:r>
            <a:endParaRPr lang="es-CO" sz="1100" dirty="0"/>
          </a:p>
        </p:txBody>
      </p:sp>
      <p:cxnSp>
        <p:nvCxnSpPr>
          <p:cNvPr id="52" name="Conector recto de flecha 51"/>
          <p:cNvCxnSpPr>
            <a:stCxn id="46" idx="2"/>
          </p:cNvCxnSpPr>
          <p:nvPr/>
        </p:nvCxnSpPr>
        <p:spPr>
          <a:xfrm>
            <a:off x="7591362" y="3437633"/>
            <a:ext cx="988511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43" idx="2"/>
          </p:cNvCxnSpPr>
          <p:nvPr/>
        </p:nvCxnSpPr>
        <p:spPr>
          <a:xfrm>
            <a:off x="8778482" y="3437633"/>
            <a:ext cx="151699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40" idx="2"/>
          </p:cNvCxnSpPr>
          <p:nvPr/>
        </p:nvCxnSpPr>
        <p:spPr>
          <a:xfrm flipH="1">
            <a:off x="9719888" y="3437633"/>
            <a:ext cx="245714" cy="4712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Use el servidor </a:t>
            </a:r>
            <a:r>
              <a:rPr lang="es-ES" dirty="0" err="1" smtClean="0"/>
              <a:t>multihilos</a:t>
            </a:r>
            <a:r>
              <a:rPr lang="es-ES" dirty="0" smtClean="0"/>
              <a:t> y el cliente MVC desarrollado en clase para realizar lo siguiente: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1. Cree </a:t>
            </a:r>
            <a:r>
              <a:rPr lang="es-ES" dirty="0"/>
              <a:t>un servidor </a:t>
            </a:r>
            <a:r>
              <a:rPr lang="es-ES" dirty="0" err="1"/>
              <a:t>multihilos</a:t>
            </a:r>
            <a:r>
              <a:rPr lang="es-ES" dirty="0"/>
              <a:t> que permita saber en todo momento </a:t>
            </a:r>
            <a:r>
              <a:rPr lang="es-ES" b="1" i="1" dirty="0"/>
              <a:t>cuántos clientes tiene conectados</a:t>
            </a:r>
            <a:r>
              <a:rPr lang="es-ES" dirty="0" smtClean="0"/>
              <a:t>. (0.5 puntos)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2. Haga que el servidor detecte una desconexión de los clientes. El contador del punto 1 debe también cambiar acorde al número de conexiones actuales. Las conexiones que finalicen deben salir de la </a:t>
            </a:r>
            <a:r>
              <a:rPr lang="es-ES" b="1" i="1" dirty="0" smtClean="0"/>
              <a:t>colección de conexiones. </a:t>
            </a:r>
            <a:r>
              <a:rPr lang="es-ES" dirty="0" smtClean="0"/>
              <a:t>(1 punto)</a:t>
            </a:r>
            <a:endParaRPr lang="es-ES" b="1" i="1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3. </a:t>
            </a:r>
            <a:r>
              <a:rPr lang="es-ES" dirty="0"/>
              <a:t>Cuando alguien se desconecte, genere </a:t>
            </a:r>
            <a:r>
              <a:rPr lang="es-ES" b="1" i="1" dirty="0"/>
              <a:t>un mensaje que llegue a todos </a:t>
            </a:r>
            <a:r>
              <a:rPr lang="es-ES" dirty="0"/>
              <a:t>los clientes que informe quién fue el que se </a:t>
            </a:r>
            <a:r>
              <a:rPr lang="es-ES" dirty="0" smtClean="0"/>
              <a:t>desconectó. (</a:t>
            </a:r>
            <a:r>
              <a:rPr lang="es-ES" dirty="0"/>
              <a:t>1</a:t>
            </a:r>
            <a:r>
              <a:rPr lang="es-ES" dirty="0" smtClean="0"/>
              <a:t> </a:t>
            </a:r>
            <a:r>
              <a:rPr lang="es-ES" dirty="0"/>
              <a:t>puntos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95600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4536</TotalTime>
  <Words>654</Words>
  <Application>Microsoft Office PowerPoint</Application>
  <PresentationFormat>Panorámica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Semana 6</vt:lpstr>
      <vt:lpstr>Servidor TCP Multihilo</vt:lpstr>
      <vt:lpstr>Servidor TCP Multihilo</vt:lpstr>
      <vt:lpstr>Servidor TCP Multihilo</vt:lpstr>
      <vt:lpstr>Enrutamiento</vt:lpstr>
      <vt:lpstr>Enrutamiento</vt:lpstr>
      <vt:lpstr>Enrutamiento</vt:lpstr>
      <vt:lpstr>Enrutamiento</vt:lpstr>
      <vt:lpstr>Taller 2</vt:lpstr>
      <vt:lpstr>Taller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106</cp:revision>
  <dcterms:created xsi:type="dcterms:W3CDTF">2019-02-03T15:35:16Z</dcterms:created>
  <dcterms:modified xsi:type="dcterms:W3CDTF">2020-02-27T02:34:45Z</dcterms:modified>
</cp:coreProperties>
</file>